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75" r:id="rId2"/>
    <p:sldId id="405" r:id="rId3"/>
    <p:sldId id="400" r:id="rId4"/>
    <p:sldId id="388" r:id="rId5"/>
    <p:sldId id="401" r:id="rId6"/>
    <p:sldId id="399" r:id="rId7"/>
    <p:sldId id="397" r:id="rId8"/>
    <p:sldId id="390" r:id="rId9"/>
    <p:sldId id="398" r:id="rId10"/>
    <p:sldId id="391" r:id="rId11"/>
    <p:sldId id="385" r:id="rId12"/>
    <p:sldId id="394" r:id="rId13"/>
    <p:sldId id="402" r:id="rId14"/>
    <p:sldId id="404" r:id="rId15"/>
    <p:sldId id="403" r:id="rId16"/>
    <p:sldId id="3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590" autoAdjust="0"/>
  </p:normalViewPr>
  <p:slideViewPr>
    <p:cSldViewPr>
      <p:cViewPr varScale="1">
        <p:scale>
          <a:sx n="107" d="100"/>
          <a:sy n="107" d="100"/>
        </p:scale>
        <p:origin x="20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5 April 2025</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 April 2025</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 April 2025</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r>
              <a:rPr lang="en-US"/>
              <a:t>5 April 2025</a:t>
            </a:r>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 </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5 April 2025</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5 April 2025</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5 April 2025</a:t>
            </a:r>
          </a:p>
        </p:txBody>
      </p:sp>
      <p:sp>
        <p:nvSpPr>
          <p:cNvPr id="6" name="Footer Placeholder 5"/>
          <p:cNvSpPr>
            <a:spLocks noGrp="1"/>
          </p:cNvSpPr>
          <p:nvPr>
            <p:ph type="ftr" sz="quarter" idx="11"/>
          </p:nvPr>
        </p:nvSpPr>
        <p:spPr/>
        <p:txBody>
          <a:bodyPr/>
          <a:lstStyle/>
          <a:p>
            <a:r>
              <a:rPr lang="en-US"/>
              <a:t>School of Computing - CSE </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5 April 2025</a:t>
            </a:r>
          </a:p>
        </p:txBody>
      </p:sp>
      <p:sp>
        <p:nvSpPr>
          <p:cNvPr id="8" name="Footer Placeholder 7"/>
          <p:cNvSpPr>
            <a:spLocks noGrp="1"/>
          </p:cNvSpPr>
          <p:nvPr>
            <p:ph type="ftr" sz="quarter" idx="11"/>
          </p:nvPr>
        </p:nvSpPr>
        <p:spPr/>
        <p:txBody>
          <a:bodyPr/>
          <a:lstStyle/>
          <a:p>
            <a:r>
              <a:rPr lang="en-US"/>
              <a:t>School of Computing - CSE </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5 April 2025</a:t>
            </a:r>
          </a:p>
        </p:txBody>
      </p:sp>
      <p:sp>
        <p:nvSpPr>
          <p:cNvPr id="4" name="Footer Placeholder 3"/>
          <p:cNvSpPr>
            <a:spLocks noGrp="1"/>
          </p:cNvSpPr>
          <p:nvPr>
            <p:ph type="ftr" sz="quarter" idx="11"/>
          </p:nvPr>
        </p:nvSpPr>
        <p:spPr/>
        <p:txBody>
          <a:bodyPr/>
          <a:lstStyle/>
          <a:p>
            <a:r>
              <a:rPr lang="en-US"/>
              <a:t>School of Computing - CSE </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 April 2025</a:t>
            </a:r>
          </a:p>
        </p:txBody>
      </p:sp>
      <p:sp>
        <p:nvSpPr>
          <p:cNvPr id="3" name="Footer Placeholder 2"/>
          <p:cNvSpPr>
            <a:spLocks noGrp="1"/>
          </p:cNvSpPr>
          <p:nvPr>
            <p:ph type="ftr" sz="quarter" idx="11"/>
          </p:nvPr>
        </p:nvSpPr>
        <p:spPr/>
        <p:txBody>
          <a:bodyPr/>
          <a:lstStyle/>
          <a:p>
            <a:r>
              <a:rPr lang="en-US"/>
              <a:t>School of Computing - CSE </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 April 2025</a:t>
            </a:r>
          </a:p>
        </p:txBody>
      </p:sp>
      <p:sp>
        <p:nvSpPr>
          <p:cNvPr id="6" name="Footer Placeholder 5"/>
          <p:cNvSpPr>
            <a:spLocks noGrp="1"/>
          </p:cNvSpPr>
          <p:nvPr>
            <p:ph type="ftr" sz="quarter" idx="11"/>
          </p:nvPr>
        </p:nvSpPr>
        <p:spPr/>
        <p:txBody>
          <a:bodyPr/>
          <a:lstStyle/>
          <a:p>
            <a:r>
              <a:rPr lang="en-US"/>
              <a:t>School of Computing - CSE </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 April 2025</a:t>
            </a:r>
          </a:p>
        </p:txBody>
      </p:sp>
      <p:sp>
        <p:nvSpPr>
          <p:cNvPr id="6" name="Footer Placeholder 5"/>
          <p:cNvSpPr>
            <a:spLocks noGrp="1"/>
          </p:cNvSpPr>
          <p:nvPr>
            <p:ph type="ftr" sz="quarter" idx="11"/>
          </p:nvPr>
        </p:nvSpPr>
        <p:spPr/>
        <p:txBody>
          <a:bodyPr/>
          <a:lstStyle/>
          <a:p>
            <a:r>
              <a:rPr lang="en-US"/>
              <a:t>School of Computing - CSE </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 April 2025</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rojecthub.arduino.cc/rajeshjiet/iot-based-health-monitoring-system-arduino-project-27f2b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048001"/>
            <a:ext cx="6709143" cy="533400"/>
          </a:xfrm>
        </p:spPr>
        <p:txBody>
          <a:bodyPr>
            <a:normAutofit/>
          </a:bodyPr>
          <a:lstStyle/>
          <a:p>
            <a:r>
              <a:rPr lang="en-US" sz="2800" b="1" dirty="0">
                <a:solidFill>
                  <a:schemeClr val="tx1"/>
                </a:solidFill>
                <a:latin typeface="Arial" pitchFamily="34" charset="0"/>
                <a:cs typeface="Arial" pitchFamily="34" charset="0"/>
              </a:rPr>
              <a:t>HEALTH MONITORING SYSTEM</a:t>
            </a:r>
            <a:endParaRPr lang="en-US" sz="5700" b="1" dirty="0">
              <a:solidFill>
                <a:srgbClr val="7030A0"/>
              </a:solidFill>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a:t>School of Computing - CSE </a:t>
            </a:r>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266700" y="1892185"/>
            <a:ext cx="8610599" cy="707886"/>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114800"/>
            <a:ext cx="8381999" cy="2452913"/>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MENTOR</a:t>
            </a:r>
          </a:p>
          <a:p>
            <a:pPr algn="l"/>
            <a:r>
              <a:rPr lang="en-US" sz="2000" b="1" dirty="0" err="1">
                <a:solidFill>
                  <a:schemeClr val="tx1"/>
                </a:solidFill>
              </a:rPr>
              <a:t>Siddhika</a:t>
            </a:r>
            <a:r>
              <a:rPr lang="en-US" sz="2000" b="1" dirty="0">
                <a:solidFill>
                  <a:schemeClr val="tx1"/>
                </a:solidFill>
              </a:rPr>
              <a:t> Seth,  43111306                                                  Dr. J Cruz Antony,MCA.,</a:t>
            </a:r>
            <a:r>
              <a:rPr lang="en-US" sz="2000" b="1" dirty="0" err="1">
                <a:solidFill>
                  <a:schemeClr val="tx1"/>
                </a:solidFill>
              </a:rPr>
              <a:t>Ph.D</a:t>
            </a:r>
            <a:r>
              <a:rPr lang="en-US" sz="2000" b="1" dirty="0">
                <a:solidFill>
                  <a:schemeClr val="tx1"/>
                </a:solidFill>
              </a:rPr>
              <a:t>.,</a:t>
            </a:r>
          </a:p>
          <a:p>
            <a:pPr algn="l"/>
            <a:r>
              <a:rPr lang="en-US" sz="2000" b="1" dirty="0">
                <a:solidFill>
                  <a:schemeClr val="tx1"/>
                </a:solidFill>
              </a:rPr>
              <a:t>Bharat P, 43111298                                                                      Associate Professor </a:t>
            </a:r>
          </a:p>
          <a:p>
            <a:pPr algn="l"/>
            <a:r>
              <a:rPr lang="en-US" sz="2000" b="1" dirty="0" err="1">
                <a:solidFill>
                  <a:schemeClr val="tx1"/>
                </a:solidFill>
              </a:rPr>
              <a:t>Srinadhu</a:t>
            </a:r>
            <a:r>
              <a:rPr lang="en-US" sz="2000" b="1" dirty="0">
                <a:solidFill>
                  <a:schemeClr val="tx1"/>
                </a:solidFill>
              </a:rPr>
              <a:t> </a:t>
            </a:r>
            <a:r>
              <a:rPr lang="en-US" sz="2000" b="1" dirty="0" err="1">
                <a:solidFill>
                  <a:schemeClr val="tx1"/>
                </a:solidFill>
              </a:rPr>
              <a:t>Madhumathi</a:t>
            </a:r>
            <a:r>
              <a:rPr lang="en-US" sz="2000" b="1" dirty="0">
                <a:solidFill>
                  <a:schemeClr val="tx1"/>
                </a:solidFill>
              </a:rPr>
              <a:t>, 43111296</a:t>
            </a:r>
          </a:p>
          <a:p>
            <a:pPr algn="l"/>
            <a:r>
              <a:rPr lang="en-US" sz="2000" b="1" dirty="0" err="1">
                <a:solidFill>
                  <a:schemeClr val="tx1"/>
                </a:solidFill>
              </a:rPr>
              <a:t>Ambarapu</a:t>
            </a:r>
            <a:r>
              <a:rPr lang="en-US" sz="2000" b="1">
                <a:solidFill>
                  <a:schemeClr val="tx1"/>
                </a:solidFill>
              </a:rPr>
              <a:t> Humayun </a:t>
            </a:r>
            <a:r>
              <a:rPr lang="en-US" sz="2000" b="1" dirty="0">
                <a:solidFill>
                  <a:schemeClr val="tx1"/>
                </a:solidFill>
              </a:rPr>
              <a:t>Basha, 43111304</a:t>
            </a:r>
          </a:p>
          <a:p>
            <a:pPr algn="l"/>
            <a:r>
              <a:rPr lang="en-US" sz="2000" b="1" dirty="0" err="1">
                <a:solidFill>
                  <a:schemeClr val="tx1"/>
                </a:solidFill>
              </a:rPr>
              <a:t>Manadava</a:t>
            </a:r>
            <a:r>
              <a:rPr lang="en-US" sz="2000" b="1" dirty="0">
                <a:solidFill>
                  <a:schemeClr val="tx1"/>
                </a:solidFill>
              </a:rPr>
              <a:t> </a:t>
            </a:r>
            <a:r>
              <a:rPr lang="en-US" sz="2000" b="1" dirty="0" err="1">
                <a:solidFill>
                  <a:schemeClr val="tx1"/>
                </a:solidFill>
              </a:rPr>
              <a:t>Sree</a:t>
            </a:r>
            <a:r>
              <a:rPr lang="en-US" sz="2000" b="1" dirty="0">
                <a:solidFill>
                  <a:schemeClr val="tx1"/>
                </a:solidFill>
              </a:rPr>
              <a:t> Harshith, 43111327</a:t>
            </a:r>
          </a:p>
          <a:p>
            <a:pPr algn="l"/>
            <a:r>
              <a:rPr lang="en-US" sz="2000" b="1" dirty="0">
                <a:solidFill>
                  <a:schemeClr val="tx1"/>
                </a:solidFill>
              </a:rPr>
              <a:t>Sai </a:t>
            </a:r>
            <a:r>
              <a:rPr lang="en-US" sz="2000" b="1" dirty="0" err="1">
                <a:solidFill>
                  <a:schemeClr val="tx1"/>
                </a:solidFill>
              </a:rPr>
              <a:t>Manikanta</a:t>
            </a:r>
            <a:r>
              <a:rPr lang="en-US" sz="2000" b="1" dirty="0">
                <a:solidFill>
                  <a:schemeClr val="tx1"/>
                </a:solidFill>
              </a:rPr>
              <a:t> Praveen, 43111292		</a:t>
            </a:r>
            <a:endParaRPr lang="en-GB" sz="2000" dirty="0">
              <a:solidFill>
                <a:schemeClr val="tx1"/>
              </a:solidFill>
            </a:endParaRPr>
          </a:p>
        </p:txBody>
      </p:sp>
      <p:sp>
        <p:nvSpPr>
          <p:cNvPr id="2" name="Date Placeholder 1">
            <a:extLst>
              <a:ext uri="{FF2B5EF4-FFF2-40B4-BE49-F238E27FC236}">
                <a16:creationId xmlns:a16="http://schemas.microsoft.com/office/drawing/2014/main" id="{27247CE6-0DAE-4C9B-8642-E4941E0C4CA0}"/>
              </a:ext>
            </a:extLst>
          </p:cNvPr>
          <p:cNvSpPr>
            <a:spLocks noGrp="1"/>
          </p:cNvSpPr>
          <p:nvPr>
            <p:ph type="dt" sz="half" idx="10"/>
          </p:nvPr>
        </p:nvSpPr>
        <p:spPr/>
        <p:txBody>
          <a:bodyPr/>
          <a:lstStyle/>
          <a:p>
            <a:r>
              <a:rPr lang="en-US"/>
              <a:t>5 April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457200" y="136525"/>
            <a:ext cx="8229600" cy="1143000"/>
          </a:xfrm>
        </p:spPr>
        <p:txBody>
          <a:bodyPr>
            <a:normAutofit/>
          </a:bodyPr>
          <a:lstStyle/>
          <a:p>
            <a:r>
              <a:rPr lang="en-US" sz="3600" b="1" u="sng" dirty="0"/>
              <a:t>REQUIREMENTS</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10</a:t>
            </a:fld>
            <a:endParaRPr lang="en-US" dirty="0"/>
          </a:p>
        </p:txBody>
      </p:sp>
      <p:sp>
        <p:nvSpPr>
          <p:cNvPr id="4" name="Content Placeholder 3"/>
          <p:cNvSpPr>
            <a:spLocks noGrp="1"/>
          </p:cNvSpPr>
          <p:nvPr>
            <p:ph idx="1"/>
          </p:nvPr>
        </p:nvSpPr>
        <p:spPr>
          <a:xfrm>
            <a:off x="457200" y="1600200"/>
            <a:ext cx="8229600" cy="4756150"/>
          </a:xfrm>
        </p:spPr>
        <p:txBody>
          <a:bodyPr>
            <a:normAutofit fontScale="92500" lnSpcReduction="20000"/>
          </a:bodyPr>
          <a:lstStyle/>
          <a:p>
            <a:pPr marL="0" indent="0" algn="just">
              <a:buNone/>
            </a:pPr>
            <a:r>
              <a:rPr lang="en-US" sz="2400" b="1" dirty="0"/>
              <a:t>Hardware:-</a:t>
            </a:r>
          </a:p>
          <a:p>
            <a:pPr marL="514350" indent="-514350" algn="just">
              <a:buAutoNum type="arabicPeriod"/>
            </a:pPr>
            <a:r>
              <a:rPr lang="en-US" sz="2400" b="1" dirty="0"/>
              <a:t>DS18B20 Digital Temperature Sensor Module</a:t>
            </a:r>
            <a:r>
              <a:rPr lang="en-US" sz="2400" dirty="0"/>
              <a:t> - a digital temperature sensor with a single-wire interface and high accuracy.</a:t>
            </a:r>
          </a:p>
          <a:p>
            <a:pPr marL="514350" indent="-514350" algn="just">
              <a:buAutoNum type="arabicPeriod"/>
            </a:pPr>
            <a:r>
              <a:rPr lang="en-US" sz="2400" b="1" dirty="0"/>
              <a:t>MAX30102 Pulse-Ox &amp; Heart Rate Sensor</a:t>
            </a:r>
            <a:r>
              <a:rPr lang="en-US" sz="2400" dirty="0"/>
              <a:t> - Monitors heart rate and SpO2 levels.</a:t>
            </a:r>
          </a:p>
          <a:p>
            <a:pPr marL="514350" indent="-514350" algn="just">
              <a:buAutoNum type="arabicPeriod"/>
            </a:pPr>
            <a:r>
              <a:rPr lang="en-US" sz="2400" b="1" dirty="0"/>
              <a:t>16x2 LCD Display with I2C Interface</a:t>
            </a:r>
            <a:r>
              <a:rPr lang="en-US" sz="2400" dirty="0"/>
              <a:t> - Displays real-time health data.</a:t>
            </a:r>
          </a:p>
          <a:p>
            <a:pPr marL="514350" indent="-514350" algn="just">
              <a:buAutoNum type="arabicPeriod"/>
            </a:pPr>
            <a:r>
              <a:rPr lang="en-US" sz="2400" b="1" dirty="0" err="1"/>
              <a:t>NodeMCU</a:t>
            </a:r>
            <a:r>
              <a:rPr lang="en-US" sz="2400" b="1" dirty="0"/>
              <a:t> ESP8266 Wi-Fi Module</a:t>
            </a:r>
            <a:r>
              <a:rPr lang="en-US" sz="2400" dirty="0"/>
              <a:t> - Enables remote monitoring via IoT.</a:t>
            </a:r>
          </a:p>
          <a:p>
            <a:pPr marL="514350" indent="-514350" algn="just">
              <a:buAutoNum type="arabicPeriod"/>
            </a:pPr>
            <a:r>
              <a:rPr lang="en-US" sz="2400" dirty="0"/>
              <a:t>Jumper Wires.</a:t>
            </a:r>
          </a:p>
          <a:p>
            <a:pPr marL="0" indent="0" algn="just">
              <a:buNone/>
            </a:pPr>
            <a:r>
              <a:rPr lang="en-US" sz="2400" b="1" dirty="0"/>
              <a:t>Software:-</a:t>
            </a:r>
          </a:p>
          <a:p>
            <a:pPr marL="457200" indent="-457200" algn="just">
              <a:buAutoNum type="arabicPeriod"/>
            </a:pPr>
            <a:r>
              <a:rPr lang="en-US" sz="2400" dirty="0"/>
              <a:t>Arduino IDE</a:t>
            </a:r>
          </a:p>
          <a:p>
            <a:pPr marL="457200" indent="-457200" algn="just">
              <a:buAutoNum type="arabicPeriod"/>
            </a:pPr>
            <a:r>
              <a:rPr lang="en-US" sz="2400" dirty="0" err="1"/>
              <a:t>ThingSpeak</a:t>
            </a:r>
            <a:r>
              <a:rPr lang="en-US" sz="2400" dirty="0"/>
              <a:t> account (or similar IoT platform)</a:t>
            </a:r>
          </a:p>
          <a:p>
            <a:pPr marL="457200" indent="-457200" algn="just">
              <a:buAutoNum type="arabicPeriod"/>
            </a:pPr>
            <a:r>
              <a:rPr lang="en-US" sz="2400" dirty="0"/>
              <a:t>Libraries for the sensors and ESP8266.</a:t>
            </a:r>
          </a:p>
        </p:txBody>
      </p:sp>
      <p:sp>
        <p:nvSpPr>
          <p:cNvPr id="3" name="Footer Placeholder 2">
            <a:extLst>
              <a:ext uri="{FF2B5EF4-FFF2-40B4-BE49-F238E27FC236}">
                <a16:creationId xmlns:a16="http://schemas.microsoft.com/office/drawing/2014/main" id="{4EE174BB-34FB-475E-9B53-B77A40F5A917}"/>
              </a:ext>
            </a:extLst>
          </p:cNvPr>
          <p:cNvSpPr>
            <a:spLocks noGrp="1"/>
          </p:cNvSpPr>
          <p:nvPr>
            <p:ph type="ftr" sz="quarter" idx="11"/>
          </p:nvPr>
        </p:nvSpPr>
        <p:spPr/>
        <p:txBody>
          <a:bodyPr/>
          <a:lstStyle/>
          <a:p>
            <a:r>
              <a:rPr lang="en-US"/>
              <a:t>School of Computing - CSE </a:t>
            </a:r>
          </a:p>
        </p:txBody>
      </p:sp>
      <p:sp>
        <p:nvSpPr>
          <p:cNvPr id="5" name="Date Placeholder 4">
            <a:extLst>
              <a:ext uri="{FF2B5EF4-FFF2-40B4-BE49-F238E27FC236}">
                <a16:creationId xmlns:a16="http://schemas.microsoft.com/office/drawing/2014/main" id="{8F27C070-4FD2-4DFA-952F-34411235E837}"/>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107392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457200" y="160337"/>
            <a:ext cx="8229600" cy="1143000"/>
          </a:xfrm>
        </p:spPr>
        <p:txBody>
          <a:bodyPr>
            <a:normAutofit/>
          </a:bodyPr>
          <a:lstStyle/>
          <a:p>
            <a:r>
              <a:rPr lang="en-US" sz="3600" b="1" u="sng" dirty="0"/>
              <a:t>DESIGN DIAGRAM</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 </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11</a:t>
            </a:fld>
            <a:endParaRPr lang="en-US" dirty="0"/>
          </a:p>
        </p:txBody>
      </p:sp>
      <p:sp>
        <p:nvSpPr>
          <p:cNvPr id="3" name="Date Placeholder 2">
            <a:extLst>
              <a:ext uri="{FF2B5EF4-FFF2-40B4-BE49-F238E27FC236}">
                <a16:creationId xmlns:a16="http://schemas.microsoft.com/office/drawing/2014/main" id="{3DDEE0C0-34CA-4EE2-971B-8FB51F4A2EE2}"/>
              </a:ext>
            </a:extLst>
          </p:cNvPr>
          <p:cNvSpPr>
            <a:spLocks noGrp="1"/>
          </p:cNvSpPr>
          <p:nvPr>
            <p:ph type="dt" sz="half" idx="10"/>
          </p:nvPr>
        </p:nvSpPr>
        <p:spPr/>
        <p:txBody>
          <a:bodyPr/>
          <a:lstStyle/>
          <a:p>
            <a:r>
              <a:rPr lang="en-US"/>
              <a:t>5 April 2025</a:t>
            </a:r>
          </a:p>
        </p:txBody>
      </p:sp>
      <p:pic>
        <p:nvPicPr>
          <p:cNvPr id="15" name="Content Placeholder 14">
            <a:extLst>
              <a:ext uri="{FF2B5EF4-FFF2-40B4-BE49-F238E27FC236}">
                <a16:creationId xmlns:a16="http://schemas.microsoft.com/office/drawing/2014/main" id="{9887DF12-EF71-4B32-82E9-E813884C3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03337"/>
            <a:ext cx="6172200" cy="4939502"/>
          </a:xfrm>
        </p:spPr>
      </p:pic>
      <p:sp>
        <p:nvSpPr>
          <p:cNvPr id="11" name="TextBox 10">
            <a:extLst>
              <a:ext uri="{FF2B5EF4-FFF2-40B4-BE49-F238E27FC236}">
                <a16:creationId xmlns:a16="http://schemas.microsoft.com/office/drawing/2014/main" id="{ECDBB817-DE5D-432C-89B6-2ED1AA7655B2}"/>
              </a:ext>
            </a:extLst>
          </p:cNvPr>
          <p:cNvSpPr txBox="1"/>
          <p:nvPr/>
        </p:nvSpPr>
        <p:spPr>
          <a:xfrm flipH="1">
            <a:off x="3505200" y="4218801"/>
            <a:ext cx="944881" cy="276999"/>
          </a:xfrm>
          <a:prstGeom prst="rect">
            <a:avLst/>
          </a:prstGeom>
          <a:noFill/>
        </p:spPr>
        <p:txBody>
          <a:bodyPr wrap="square" rtlCol="0">
            <a:spAutoFit/>
          </a:bodyPr>
          <a:lstStyle/>
          <a:p>
            <a:r>
              <a:rPr lang="en-US" sz="1200" dirty="0"/>
              <a:t>LCD</a:t>
            </a:r>
            <a:endParaRPr lang="en-IN" sz="1200" dirty="0"/>
          </a:p>
        </p:txBody>
      </p:sp>
      <p:sp>
        <p:nvSpPr>
          <p:cNvPr id="7" name="TextBox 6">
            <a:extLst>
              <a:ext uri="{FF2B5EF4-FFF2-40B4-BE49-F238E27FC236}">
                <a16:creationId xmlns:a16="http://schemas.microsoft.com/office/drawing/2014/main" id="{0DF9D3FB-3176-46C2-AEEC-47F9A2CFD1F4}"/>
              </a:ext>
            </a:extLst>
          </p:cNvPr>
          <p:cNvSpPr txBox="1"/>
          <p:nvPr/>
        </p:nvSpPr>
        <p:spPr>
          <a:xfrm>
            <a:off x="1173481" y="2237601"/>
            <a:ext cx="883919" cy="276999"/>
          </a:xfrm>
          <a:prstGeom prst="rect">
            <a:avLst/>
          </a:prstGeom>
          <a:noFill/>
        </p:spPr>
        <p:txBody>
          <a:bodyPr wrap="square" rtlCol="0">
            <a:spAutoFit/>
          </a:bodyPr>
          <a:lstStyle/>
          <a:p>
            <a:r>
              <a:rPr lang="en-US" sz="1200" dirty="0"/>
              <a:t>ESP8266</a:t>
            </a:r>
            <a:endParaRPr lang="en-IN" sz="1200" dirty="0"/>
          </a:p>
        </p:txBody>
      </p:sp>
      <p:sp>
        <p:nvSpPr>
          <p:cNvPr id="9" name="TextBox 8">
            <a:extLst>
              <a:ext uri="{FF2B5EF4-FFF2-40B4-BE49-F238E27FC236}">
                <a16:creationId xmlns:a16="http://schemas.microsoft.com/office/drawing/2014/main" id="{70C3272B-19B8-4B01-A36A-4D89F243E708}"/>
              </a:ext>
            </a:extLst>
          </p:cNvPr>
          <p:cNvSpPr txBox="1"/>
          <p:nvPr/>
        </p:nvSpPr>
        <p:spPr>
          <a:xfrm flipH="1">
            <a:off x="5943600" y="1600200"/>
            <a:ext cx="1246094" cy="276999"/>
          </a:xfrm>
          <a:prstGeom prst="rect">
            <a:avLst/>
          </a:prstGeom>
          <a:noFill/>
        </p:spPr>
        <p:txBody>
          <a:bodyPr wrap="square" rtlCol="0">
            <a:spAutoFit/>
          </a:bodyPr>
          <a:lstStyle/>
          <a:p>
            <a:r>
              <a:rPr lang="en-US" sz="1200" dirty="0"/>
              <a:t>MAX10302</a:t>
            </a:r>
            <a:endParaRPr lang="en-IN" sz="1200" dirty="0"/>
          </a:p>
        </p:txBody>
      </p:sp>
      <p:sp>
        <p:nvSpPr>
          <p:cNvPr id="10" name="TextBox 9">
            <a:extLst>
              <a:ext uri="{FF2B5EF4-FFF2-40B4-BE49-F238E27FC236}">
                <a16:creationId xmlns:a16="http://schemas.microsoft.com/office/drawing/2014/main" id="{DC385D6C-4F5C-4573-9D95-86C950FE809B}"/>
              </a:ext>
            </a:extLst>
          </p:cNvPr>
          <p:cNvSpPr txBox="1"/>
          <p:nvPr/>
        </p:nvSpPr>
        <p:spPr>
          <a:xfrm>
            <a:off x="6400800" y="5562600"/>
            <a:ext cx="1447800" cy="276999"/>
          </a:xfrm>
          <a:prstGeom prst="rect">
            <a:avLst/>
          </a:prstGeom>
          <a:noFill/>
        </p:spPr>
        <p:txBody>
          <a:bodyPr wrap="square" rtlCol="0">
            <a:spAutoFit/>
          </a:bodyPr>
          <a:lstStyle/>
          <a:p>
            <a:r>
              <a:rPr lang="en-US" sz="1200" dirty="0"/>
              <a:t>LS18B20</a:t>
            </a:r>
            <a:endParaRPr lang="en-IN" sz="1200" dirty="0"/>
          </a:p>
        </p:txBody>
      </p:sp>
    </p:spTree>
    <p:extLst>
      <p:ext uri="{BB962C8B-B14F-4D97-AF65-F5344CB8AC3E}">
        <p14:creationId xmlns:p14="http://schemas.microsoft.com/office/powerpoint/2010/main" val="255961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450980" y="136525"/>
            <a:ext cx="8229600" cy="1143000"/>
          </a:xfrm>
        </p:spPr>
        <p:txBody>
          <a:bodyPr>
            <a:normAutofit/>
          </a:bodyPr>
          <a:lstStyle/>
          <a:p>
            <a:r>
              <a:rPr lang="en-US" sz="3600" b="1" u="sng" dirty="0"/>
              <a:t>WORKING FEATURES</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 - CSE </a:t>
            </a:r>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12</a:t>
            </a:fld>
            <a:endParaRPr lang="en-US" dirty="0"/>
          </a:p>
        </p:txBody>
      </p:sp>
      <p:sp>
        <p:nvSpPr>
          <p:cNvPr id="7" name="Content Placeholder 6"/>
          <p:cNvSpPr>
            <a:spLocks noGrp="1"/>
          </p:cNvSpPr>
          <p:nvPr>
            <p:ph idx="1"/>
          </p:nvPr>
        </p:nvSpPr>
        <p:spPr>
          <a:xfrm>
            <a:off x="438539" y="990600"/>
            <a:ext cx="8229600" cy="5365750"/>
          </a:xfrm>
        </p:spPr>
        <p:txBody>
          <a:bodyPr>
            <a:noAutofit/>
          </a:bodyPr>
          <a:lstStyle/>
          <a:p>
            <a:endParaRPr lang="en-US" sz="2400" dirty="0"/>
          </a:p>
          <a:p>
            <a:pPr algn="just"/>
            <a:r>
              <a:rPr lang="en-US" sz="2400" b="1" dirty="0"/>
              <a:t>Heart Rate Monitoring: </a:t>
            </a:r>
            <a:r>
              <a:rPr lang="en-US" sz="2400" dirty="0"/>
              <a:t>The pulse sensor measures the user's heart rate, and the ESP8266 processes the data.</a:t>
            </a:r>
          </a:p>
          <a:p>
            <a:pPr algn="just"/>
            <a:r>
              <a:rPr lang="en-US" sz="2400" b="1" dirty="0"/>
              <a:t>Temperature Monitoring: </a:t>
            </a:r>
            <a:r>
              <a:rPr lang="en-US" sz="2400" dirty="0"/>
              <a:t>The DS18B20 sensor measures the user's body temperature, and the ESP8266 processes the data.   </a:t>
            </a:r>
          </a:p>
          <a:p>
            <a:pPr algn="just"/>
            <a:r>
              <a:rPr lang="en-US" sz="2400" b="1" dirty="0"/>
              <a:t>Data Transmission: </a:t>
            </a:r>
            <a:r>
              <a:rPr lang="en-US" sz="2400" dirty="0"/>
              <a:t>The ESP8266 Wi-Fi module transmits the sensor data to the </a:t>
            </a:r>
            <a:r>
              <a:rPr lang="en-US" sz="2400" dirty="0" err="1"/>
              <a:t>ThingSpeak</a:t>
            </a:r>
            <a:r>
              <a:rPr lang="en-US" sz="2400" dirty="0"/>
              <a:t> cloud platform via the internet.  </a:t>
            </a:r>
          </a:p>
          <a:p>
            <a:pPr algn="just"/>
            <a:r>
              <a:rPr lang="en-US" sz="2400" b="1" dirty="0"/>
              <a:t>Remote Monitoring: </a:t>
            </a:r>
            <a:r>
              <a:rPr lang="en-US" sz="2400" dirty="0"/>
              <a:t>The data can be viewed and analyzed remotely through the </a:t>
            </a:r>
            <a:r>
              <a:rPr lang="en-US" sz="2400" dirty="0" err="1"/>
              <a:t>ThingSpeak</a:t>
            </a:r>
            <a:r>
              <a:rPr lang="en-US" sz="2400" dirty="0"/>
              <a:t> web interface or mobile app.</a:t>
            </a:r>
          </a:p>
          <a:p>
            <a:pPr algn="just"/>
            <a:r>
              <a:rPr lang="en-US" sz="2400" b="1" dirty="0"/>
              <a:t>Real-time data: </a:t>
            </a:r>
            <a:r>
              <a:rPr lang="en-US" sz="2400" dirty="0"/>
              <a:t>The system sends data at regular intervals.</a:t>
            </a:r>
          </a:p>
        </p:txBody>
      </p:sp>
      <p:sp>
        <p:nvSpPr>
          <p:cNvPr id="3" name="Date Placeholder 2">
            <a:extLst>
              <a:ext uri="{FF2B5EF4-FFF2-40B4-BE49-F238E27FC236}">
                <a16:creationId xmlns:a16="http://schemas.microsoft.com/office/drawing/2014/main" id="{C06E5572-9EDB-4030-8129-A6C1F589AD5E}"/>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254142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E496-B189-42EF-A82E-CA26B089FBBD}"/>
              </a:ext>
            </a:extLst>
          </p:cNvPr>
          <p:cNvSpPr>
            <a:spLocks noGrp="1"/>
          </p:cNvSpPr>
          <p:nvPr>
            <p:ph type="title"/>
          </p:nvPr>
        </p:nvSpPr>
        <p:spPr>
          <a:xfrm>
            <a:off x="457200" y="160337"/>
            <a:ext cx="8229600" cy="1143000"/>
          </a:xfrm>
        </p:spPr>
        <p:txBody>
          <a:bodyPr>
            <a:normAutofit/>
          </a:bodyPr>
          <a:lstStyle/>
          <a:p>
            <a:r>
              <a:rPr lang="en-US" sz="3600" b="1" u="sng" dirty="0"/>
              <a:t>APPLICATIONS</a:t>
            </a:r>
            <a:endParaRPr lang="en-IN" sz="3600" b="1" u="sng" dirty="0"/>
          </a:p>
        </p:txBody>
      </p:sp>
      <p:sp>
        <p:nvSpPr>
          <p:cNvPr id="3" name="Content Placeholder 2">
            <a:extLst>
              <a:ext uri="{FF2B5EF4-FFF2-40B4-BE49-F238E27FC236}">
                <a16:creationId xmlns:a16="http://schemas.microsoft.com/office/drawing/2014/main" id="{E3F06CFE-1A80-47F5-BBC9-1C0FBDE7BB95}"/>
              </a:ext>
            </a:extLst>
          </p:cNvPr>
          <p:cNvSpPr>
            <a:spLocks noGrp="1"/>
          </p:cNvSpPr>
          <p:nvPr>
            <p:ph idx="1"/>
          </p:nvPr>
        </p:nvSpPr>
        <p:spPr>
          <a:xfrm>
            <a:off x="457200" y="1566862"/>
            <a:ext cx="8229600" cy="4525963"/>
          </a:xfrm>
        </p:spPr>
        <p:txBody>
          <a:bodyPr>
            <a:normAutofit/>
          </a:bodyPr>
          <a:lstStyle/>
          <a:p>
            <a:pPr algn="just"/>
            <a:r>
              <a:rPr lang="en-US" sz="2400" dirty="0"/>
              <a:t>Used in hospitals for monitoring multiple patients simultaneously.</a:t>
            </a:r>
          </a:p>
          <a:p>
            <a:pPr algn="just"/>
            <a:r>
              <a:rPr lang="en-US" sz="2400" dirty="0"/>
              <a:t>Ideal for home use by elderly individuals or patients under long-term care.</a:t>
            </a:r>
          </a:p>
          <a:p>
            <a:pPr algn="just"/>
            <a:r>
              <a:rPr lang="en-US" sz="2400" dirty="0"/>
              <a:t>Helpful in rural and remote regions with limited access to hospitals.</a:t>
            </a:r>
          </a:p>
          <a:p>
            <a:pPr algn="just"/>
            <a:r>
              <a:rPr lang="en-US" sz="2400" dirty="0"/>
              <a:t>Can be adapted for sports and fitness tracking.</a:t>
            </a:r>
          </a:p>
          <a:p>
            <a:pPr algn="just"/>
            <a:r>
              <a:rPr lang="en-US" sz="2400" dirty="0"/>
              <a:t>Supports research by collecting health data over long periods.</a:t>
            </a:r>
            <a:endParaRPr lang="en-IN" sz="2400" dirty="0"/>
          </a:p>
        </p:txBody>
      </p:sp>
      <p:sp>
        <p:nvSpPr>
          <p:cNvPr id="5" name="Footer Placeholder 4">
            <a:extLst>
              <a:ext uri="{FF2B5EF4-FFF2-40B4-BE49-F238E27FC236}">
                <a16:creationId xmlns:a16="http://schemas.microsoft.com/office/drawing/2014/main" id="{9C54000D-370C-48FC-B77B-32CDEB9E7389}"/>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3939AA1E-3DD8-4DAA-B864-803924885DC8}"/>
              </a:ext>
            </a:extLst>
          </p:cNvPr>
          <p:cNvSpPr>
            <a:spLocks noGrp="1"/>
          </p:cNvSpPr>
          <p:nvPr>
            <p:ph type="sldNum" sz="quarter" idx="12"/>
          </p:nvPr>
        </p:nvSpPr>
        <p:spPr/>
        <p:txBody>
          <a:bodyPr/>
          <a:lstStyle/>
          <a:p>
            <a:fld id="{7B28076C-CE04-4A00-BFAA-A90EA8355859}" type="slidenum">
              <a:rPr lang="en-US" smtClean="0"/>
              <a:pPr/>
              <a:t>13</a:t>
            </a:fld>
            <a:endParaRPr lang="en-US"/>
          </a:p>
        </p:txBody>
      </p:sp>
      <p:sp>
        <p:nvSpPr>
          <p:cNvPr id="7" name="Date Placeholder 6">
            <a:extLst>
              <a:ext uri="{FF2B5EF4-FFF2-40B4-BE49-F238E27FC236}">
                <a16:creationId xmlns:a16="http://schemas.microsoft.com/office/drawing/2014/main" id="{7E8CDF45-6AF9-4A14-BD90-316970FE5A3B}"/>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27009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B280-38AD-4EB6-9BB3-0078F459B1D8}"/>
              </a:ext>
            </a:extLst>
          </p:cNvPr>
          <p:cNvSpPr>
            <a:spLocks noGrp="1"/>
          </p:cNvSpPr>
          <p:nvPr>
            <p:ph type="title"/>
          </p:nvPr>
        </p:nvSpPr>
        <p:spPr>
          <a:xfrm>
            <a:off x="457200" y="168874"/>
            <a:ext cx="8229600" cy="1143000"/>
          </a:xfrm>
        </p:spPr>
        <p:txBody>
          <a:bodyPr>
            <a:normAutofit/>
          </a:bodyPr>
          <a:lstStyle/>
          <a:p>
            <a:r>
              <a:rPr lang="en-US" sz="3600" b="1" u="sng" dirty="0"/>
              <a:t>CONCLUSION</a:t>
            </a:r>
            <a:endParaRPr lang="en-IN" sz="3600" b="1" u="sng" dirty="0"/>
          </a:p>
        </p:txBody>
      </p:sp>
      <p:sp>
        <p:nvSpPr>
          <p:cNvPr id="5" name="Footer Placeholder 4">
            <a:extLst>
              <a:ext uri="{FF2B5EF4-FFF2-40B4-BE49-F238E27FC236}">
                <a16:creationId xmlns:a16="http://schemas.microsoft.com/office/drawing/2014/main" id="{EC51A660-A101-415D-80C3-F74F083FB03C}"/>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D29737F5-131B-4EAB-8848-6C53A3220B7E}"/>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12" name="Content Placeholder 11">
            <a:extLst>
              <a:ext uri="{FF2B5EF4-FFF2-40B4-BE49-F238E27FC236}">
                <a16:creationId xmlns:a16="http://schemas.microsoft.com/office/drawing/2014/main" id="{FEE6B95A-F5AB-4FD0-B030-FDBAAAC178BA}"/>
              </a:ext>
            </a:extLst>
          </p:cNvPr>
          <p:cNvSpPr>
            <a:spLocks noGrp="1"/>
          </p:cNvSpPr>
          <p:nvPr>
            <p:ph idx="1"/>
          </p:nvPr>
        </p:nvSpPr>
        <p:spPr>
          <a:xfrm>
            <a:off x="457200" y="1591663"/>
            <a:ext cx="8229600" cy="4525963"/>
          </a:xfrm>
        </p:spPr>
        <p:txBody>
          <a:bodyPr>
            <a:normAutofit/>
          </a:bodyPr>
          <a:lstStyle/>
          <a:p>
            <a:pPr marL="0" indent="0" algn="just">
              <a:buNone/>
            </a:pPr>
            <a:r>
              <a:rPr lang="en-US" sz="2400" dirty="0"/>
              <a:t>In conclusion, IoT enhances healthcare by enabling real-time monitoring, early diagnosis, and quicker response times. This project leverages sensors, </a:t>
            </a:r>
            <a:r>
              <a:rPr lang="en-US" sz="2400" dirty="0" err="1"/>
              <a:t>NodeMCU</a:t>
            </a:r>
            <a:r>
              <a:rPr lang="en-US" sz="2400" dirty="0"/>
              <a:t> ESP8266, and Wi-Fi connectivity to create a smart, user-friendly health monitoring system that improves patient care and healthcare efficiency.</a:t>
            </a:r>
            <a:endParaRPr lang="en-IN" sz="2400" dirty="0"/>
          </a:p>
        </p:txBody>
      </p:sp>
      <p:sp>
        <p:nvSpPr>
          <p:cNvPr id="3" name="Date Placeholder 2">
            <a:extLst>
              <a:ext uri="{FF2B5EF4-FFF2-40B4-BE49-F238E27FC236}">
                <a16:creationId xmlns:a16="http://schemas.microsoft.com/office/drawing/2014/main" id="{E4A55DCF-90AC-4A3D-9F67-491925C5DE68}"/>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36823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22F5-9489-4B70-81D3-A7AB88EA26F8}"/>
              </a:ext>
            </a:extLst>
          </p:cNvPr>
          <p:cNvSpPr>
            <a:spLocks noGrp="1"/>
          </p:cNvSpPr>
          <p:nvPr>
            <p:ph type="title"/>
          </p:nvPr>
        </p:nvSpPr>
        <p:spPr>
          <a:xfrm>
            <a:off x="457200" y="160337"/>
            <a:ext cx="8229600" cy="1143000"/>
          </a:xfrm>
        </p:spPr>
        <p:txBody>
          <a:bodyPr>
            <a:normAutofit/>
          </a:bodyPr>
          <a:lstStyle/>
          <a:p>
            <a:r>
              <a:rPr lang="en-US" sz="3600" b="1" u="sng" dirty="0"/>
              <a:t>REFERENCES</a:t>
            </a:r>
            <a:endParaRPr lang="en-IN" sz="3600" b="1" u="sng" dirty="0"/>
          </a:p>
        </p:txBody>
      </p:sp>
      <p:sp>
        <p:nvSpPr>
          <p:cNvPr id="3" name="Content Placeholder 2">
            <a:extLst>
              <a:ext uri="{FF2B5EF4-FFF2-40B4-BE49-F238E27FC236}">
                <a16:creationId xmlns:a16="http://schemas.microsoft.com/office/drawing/2014/main" id="{E48D5F97-9CB8-4008-A461-54C88EBC3299}"/>
              </a:ext>
            </a:extLst>
          </p:cNvPr>
          <p:cNvSpPr>
            <a:spLocks noGrp="1"/>
          </p:cNvSpPr>
          <p:nvPr>
            <p:ph idx="1"/>
          </p:nvPr>
        </p:nvSpPr>
        <p:spPr/>
        <p:txBody>
          <a:bodyPr>
            <a:normAutofit/>
          </a:bodyPr>
          <a:lstStyle/>
          <a:p>
            <a:pPr algn="just"/>
            <a:r>
              <a:rPr lang="en-US" sz="2400" dirty="0"/>
              <a:t>Rajesh </a:t>
            </a:r>
            <a:r>
              <a:rPr lang="en-US" sz="2400" dirty="0" err="1"/>
              <a:t>Jiet</a:t>
            </a:r>
            <a:r>
              <a:rPr lang="en-US" sz="2400" dirty="0"/>
              <a:t>. "IoT Based Health Monitoring System." Arduino Project Hub. </a:t>
            </a:r>
            <a:r>
              <a:rPr lang="en-US" sz="2400" dirty="0">
                <a:hlinkClick r:id="rId2"/>
              </a:rPr>
              <a:t>https://projecthub.arduino.cc/rajeshjiet/iot-based-health-monitoring-system-arduino-project-27f2ba</a:t>
            </a:r>
            <a:endParaRPr lang="en-US" sz="2400" dirty="0"/>
          </a:p>
          <a:p>
            <a:pPr algn="just"/>
            <a:r>
              <a:rPr lang="en-US" sz="2400" dirty="0"/>
              <a:t>Arduino.cc, ThingSpeak.com, and respective sensor datasheets.</a:t>
            </a:r>
          </a:p>
          <a:p>
            <a:pPr algn="just"/>
            <a:r>
              <a:rPr lang="en-US" sz="2400" dirty="0"/>
              <a:t>Sharma, A., &amp; Yadav, R. (2021). IoT-Based Smart Health Monitoring System: Design and Implementation. International Journal of Engineering Research &amp; Technology (IJERT), Vol. 10 Issue 05.</a:t>
            </a:r>
            <a:endParaRPr lang="en-IN" sz="4000" dirty="0"/>
          </a:p>
        </p:txBody>
      </p:sp>
      <p:sp>
        <p:nvSpPr>
          <p:cNvPr id="5" name="Footer Placeholder 4">
            <a:extLst>
              <a:ext uri="{FF2B5EF4-FFF2-40B4-BE49-F238E27FC236}">
                <a16:creationId xmlns:a16="http://schemas.microsoft.com/office/drawing/2014/main" id="{D74147EC-93C4-4C4C-8E13-E4AD405A466D}"/>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1A63EEB0-49CF-4073-A00B-3AD27AB08386}"/>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7" name="Date Placeholder 6">
            <a:extLst>
              <a:ext uri="{FF2B5EF4-FFF2-40B4-BE49-F238E27FC236}">
                <a16:creationId xmlns:a16="http://schemas.microsoft.com/office/drawing/2014/main" id="{F5223208-B740-4E33-9A7B-8E89B0E7AF87}"/>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2616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r>
              <a:rPr lang="en-IN" sz="3600" b="1" u="sng" dirty="0"/>
              <a:t>THANK</a:t>
            </a:r>
            <a:r>
              <a:rPr lang="en-IN" b="1" u="sng" dirty="0"/>
              <a:t> </a:t>
            </a:r>
            <a:r>
              <a:rPr lang="en-IN" sz="3600" b="1" u="sng" dirty="0"/>
              <a:t>YOU</a:t>
            </a:r>
          </a:p>
        </p:txBody>
      </p:sp>
      <p:sp>
        <p:nvSpPr>
          <p:cNvPr id="4" name="Footer Placeholder 3"/>
          <p:cNvSpPr>
            <a:spLocks noGrp="1"/>
          </p:cNvSpPr>
          <p:nvPr>
            <p:ph type="ftr" sz="quarter" idx="11"/>
          </p:nvPr>
        </p:nvSpPr>
        <p:spPr/>
        <p:txBody>
          <a:bodyPr/>
          <a:lstStyle/>
          <a:p>
            <a:r>
              <a:rPr lang="en-US"/>
              <a:t>School of Computing - CSE </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16</a:t>
            </a:fld>
            <a:endParaRPr lang="en-US"/>
          </a:p>
        </p:txBody>
      </p:sp>
      <p:sp>
        <p:nvSpPr>
          <p:cNvPr id="6" name="Rectangle 5"/>
          <p:cNvSpPr/>
          <p:nvPr/>
        </p:nvSpPr>
        <p:spPr>
          <a:xfrm>
            <a:off x="609600" y="2690336"/>
            <a:ext cx="7918940" cy="1200329"/>
          </a:xfrm>
          <a:prstGeom prst="rect">
            <a:avLst/>
          </a:prstGeom>
        </p:spPr>
        <p:txBody>
          <a:bodyPr wrap="square">
            <a:spAutoFit/>
          </a:bodyPr>
          <a:lstStyle/>
          <a:p>
            <a:pPr algn="just"/>
            <a:r>
              <a:rPr lang="en-IN" sz="2400" dirty="0"/>
              <a:t>We thank God, Our Department, Guide, Panel Members, Supportive Professors and all Technical and non Technical staff who helped us in our Project.</a:t>
            </a:r>
          </a:p>
        </p:txBody>
      </p:sp>
      <p:sp>
        <p:nvSpPr>
          <p:cNvPr id="7" name="Date Placeholder 6">
            <a:extLst>
              <a:ext uri="{FF2B5EF4-FFF2-40B4-BE49-F238E27FC236}">
                <a16:creationId xmlns:a16="http://schemas.microsoft.com/office/drawing/2014/main" id="{054842E9-2735-42C3-9144-6ED269C003E2}"/>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A197-927A-459B-A25E-7054A66908DF}"/>
              </a:ext>
            </a:extLst>
          </p:cNvPr>
          <p:cNvSpPr>
            <a:spLocks noGrp="1"/>
          </p:cNvSpPr>
          <p:nvPr>
            <p:ph type="title"/>
          </p:nvPr>
        </p:nvSpPr>
        <p:spPr>
          <a:xfrm>
            <a:off x="457200" y="136525"/>
            <a:ext cx="8229600" cy="1143000"/>
          </a:xfrm>
        </p:spPr>
        <p:txBody>
          <a:bodyPr>
            <a:normAutofit/>
          </a:bodyPr>
          <a:lstStyle/>
          <a:p>
            <a:r>
              <a:rPr lang="en-US" sz="3600" b="1" u="sng" dirty="0"/>
              <a:t>INDEX</a:t>
            </a:r>
            <a:endParaRPr lang="en-IN" sz="3600" b="1" u="sng" dirty="0"/>
          </a:p>
        </p:txBody>
      </p:sp>
      <p:sp>
        <p:nvSpPr>
          <p:cNvPr id="3" name="Content Placeholder 2">
            <a:extLst>
              <a:ext uri="{FF2B5EF4-FFF2-40B4-BE49-F238E27FC236}">
                <a16:creationId xmlns:a16="http://schemas.microsoft.com/office/drawing/2014/main" id="{2A3195D0-113C-41BD-A423-F9B019F261A7}"/>
              </a:ext>
            </a:extLst>
          </p:cNvPr>
          <p:cNvSpPr>
            <a:spLocks noGrp="1"/>
          </p:cNvSpPr>
          <p:nvPr>
            <p:ph idx="1"/>
          </p:nvPr>
        </p:nvSpPr>
        <p:spPr>
          <a:xfrm>
            <a:off x="609600" y="1371600"/>
            <a:ext cx="6850224" cy="4892675"/>
          </a:xfrm>
        </p:spPr>
        <p:txBody>
          <a:bodyPr>
            <a:normAutofit fontScale="70000" lnSpcReduction="20000"/>
          </a:bodyPr>
          <a:lstStyle/>
          <a:p>
            <a:pPr algn="just"/>
            <a:r>
              <a:rPr lang="en-US" sz="3400" dirty="0"/>
              <a:t>Abstract</a:t>
            </a:r>
          </a:p>
          <a:p>
            <a:pPr algn="just"/>
            <a:r>
              <a:rPr lang="en-US" sz="3400" dirty="0"/>
              <a:t>Objective</a:t>
            </a:r>
          </a:p>
          <a:p>
            <a:pPr algn="just"/>
            <a:r>
              <a:rPr lang="en-US" sz="3400" dirty="0"/>
              <a:t>Problem Definition</a:t>
            </a:r>
          </a:p>
          <a:p>
            <a:pPr algn="just"/>
            <a:r>
              <a:rPr lang="en-US" sz="3400" dirty="0"/>
              <a:t>Ideation</a:t>
            </a:r>
          </a:p>
          <a:p>
            <a:pPr algn="just"/>
            <a:r>
              <a:rPr lang="en-US" sz="3400" dirty="0"/>
              <a:t>Introduction</a:t>
            </a:r>
          </a:p>
          <a:p>
            <a:pPr algn="just"/>
            <a:r>
              <a:rPr lang="en-US" sz="3400" dirty="0"/>
              <a:t>Existing Model</a:t>
            </a:r>
          </a:p>
          <a:p>
            <a:pPr algn="just"/>
            <a:r>
              <a:rPr lang="en-US" sz="3400" dirty="0"/>
              <a:t>Proposed Model</a:t>
            </a:r>
          </a:p>
          <a:p>
            <a:pPr algn="just"/>
            <a:r>
              <a:rPr lang="en-US" sz="3400" dirty="0"/>
              <a:t>Requirements </a:t>
            </a:r>
          </a:p>
          <a:p>
            <a:pPr algn="just"/>
            <a:r>
              <a:rPr lang="en-US" sz="3400" dirty="0"/>
              <a:t>Design Diagram</a:t>
            </a:r>
          </a:p>
          <a:p>
            <a:pPr algn="just"/>
            <a:r>
              <a:rPr lang="en-US" sz="3400" dirty="0"/>
              <a:t>Working Features</a:t>
            </a:r>
          </a:p>
          <a:p>
            <a:pPr algn="just"/>
            <a:r>
              <a:rPr lang="en-US" sz="3400" dirty="0"/>
              <a:t>Applications</a:t>
            </a:r>
          </a:p>
          <a:p>
            <a:pPr algn="just"/>
            <a:r>
              <a:rPr lang="en-US" sz="3400" dirty="0"/>
              <a:t>Conclusion</a:t>
            </a:r>
          </a:p>
          <a:p>
            <a:pPr algn="just"/>
            <a:r>
              <a:rPr lang="en-US" sz="3400" dirty="0"/>
              <a:t>References</a:t>
            </a:r>
          </a:p>
          <a:p>
            <a:endParaRPr lang="en-US" sz="2400" dirty="0"/>
          </a:p>
          <a:p>
            <a:endParaRPr lang="en-US" sz="2400" dirty="0"/>
          </a:p>
          <a:p>
            <a:endParaRPr lang="en-IN" sz="2400" dirty="0"/>
          </a:p>
        </p:txBody>
      </p:sp>
      <p:sp>
        <p:nvSpPr>
          <p:cNvPr id="4" name="Date Placeholder 3">
            <a:extLst>
              <a:ext uri="{FF2B5EF4-FFF2-40B4-BE49-F238E27FC236}">
                <a16:creationId xmlns:a16="http://schemas.microsoft.com/office/drawing/2014/main" id="{5B658898-6103-46FB-9569-78E29EED60C0}"/>
              </a:ext>
            </a:extLst>
          </p:cNvPr>
          <p:cNvSpPr>
            <a:spLocks noGrp="1"/>
          </p:cNvSpPr>
          <p:nvPr>
            <p:ph type="dt" sz="half" idx="10"/>
          </p:nvPr>
        </p:nvSpPr>
        <p:spPr/>
        <p:txBody>
          <a:bodyPr/>
          <a:lstStyle/>
          <a:p>
            <a:r>
              <a:rPr lang="en-US"/>
              <a:t>5 April 2025</a:t>
            </a:r>
          </a:p>
        </p:txBody>
      </p:sp>
      <p:sp>
        <p:nvSpPr>
          <p:cNvPr id="5" name="Footer Placeholder 4">
            <a:extLst>
              <a:ext uri="{FF2B5EF4-FFF2-40B4-BE49-F238E27FC236}">
                <a16:creationId xmlns:a16="http://schemas.microsoft.com/office/drawing/2014/main" id="{6F8E2471-A59C-45EB-9A9F-4402D1EBC81D}"/>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E783662E-8BDB-49B5-B3CD-D8D68C701B65}"/>
              </a:ext>
            </a:extLst>
          </p:cNvPr>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260914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D6D4-E3BB-4E2C-86F6-94A8315167F3}"/>
              </a:ext>
            </a:extLst>
          </p:cNvPr>
          <p:cNvSpPr>
            <a:spLocks noGrp="1"/>
          </p:cNvSpPr>
          <p:nvPr>
            <p:ph type="title"/>
          </p:nvPr>
        </p:nvSpPr>
        <p:spPr>
          <a:xfrm>
            <a:off x="457200" y="123078"/>
            <a:ext cx="8229600" cy="1143000"/>
          </a:xfrm>
        </p:spPr>
        <p:txBody>
          <a:bodyPr>
            <a:normAutofit/>
          </a:bodyPr>
          <a:lstStyle/>
          <a:p>
            <a:r>
              <a:rPr lang="en-US" sz="3600" b="1" u="sng" dirty="0"/>
              <a:t>ABSTRACT</a:t>
            </a:r>
            <a:endParaRPr lang="en-IN" sz="3600" b="1" u="sng" dirty="0"/>
          </a:p>
        </p:txBody>
      </p:sp>
      <p:sp>
        <p:nvSpPr>
          <p:cNvPr id="3" name="Content Placeholder 2">
            <a:extLst>
              <a:ext uri="{FF2B5EF4-FFF2-40B4-BE49-F238E27FC236}">
                <a16:creationId xmlns:a16="http://schemas.microsoft.com/office/drawing/2014/main" id="{D73EA7B8-B9F7-407C-84A6-5DF8BABF02FD}"/>
              </a:ext>
            </a:extLst>
          </p:cNvPr>
          <p:cNvSpPr>
            <a:spLocks noGrp="1"/>
          </p:cNvSpPr>
          <p:nvPr>
            <p:ph idx="1"/>
          </p:nvPr>
        </p:nvSpPr>
        <p:spPr>
          <a:xfrm>
            <a:off x="457200" y="1548232"/>
            <a:ext cx="8229600" cy="4525963"/>
          </a:xfrm>
        </p:spPr>
        <p:txBody>
          <a:bodyPr>
            <a:normAutofit fontScale="70000" lnSpcReduction="20000"/>
          </a:bodyPr>
          <a:lstStyle/>
          <a:p>
            <a:pPr marL="0" indent="0" algn="just">
              <a:buNone/>
            </a:pPr>
            <a:r>
              <a:rPr lang="en-US" sz="3400" dirty="0"/>
              <a:t>The IoT Based Health Monitoring System is designed to provide continuous, real-time monitoring of vital health parameters using modern electronics and communication technologies. The system employs an </a:t>
            </a:r>
            <a:r>
              <a:rPr lang="en-US" sz="3400" dirty="0" err="1"/>
              <a:t>NodeMCU</a:t>
            </a:r>
            <a:r>
              <a:rPr lang="en-US" sz="3400" dirty="0"/>
              <a:t> ESP8266 as the central controller, interfaced with a MAX30102 pulse oximeter and DS18B20 digital temperature sensor to gather biometric data such as heart rate, oxygen saturation, and body temperature. These parameters are instantly displayed on a local RGB LCD shield for the user and simultaneously transmitted via the ESP8266 Wi-Fi module to the cloud platform </a:t>
            </a:r>
            <a:r>
              <a:rPr lang="en-US" sz="3400" dirty="0" err="1"/>
              <a:t>ThingSpeak</a:t>
            </a:r>
            <a:r>
              <a:rPr lang="en-US" sz="3400" dirty="0"/>
              <a:t>, enabling remote access and real-time analytics. The project addresses the limitations of traditional health monitoring systems by offering portability, automation, and remote monitoring capabilities, making it highly applicable in home healthcare, rural clinics, and emergency response scenarios.</a:t>
            </a:r>
          </a:p>
          <a:p>
            <a:pPr marL="0" indent="0">
              <a:buNone/>
            </a:pPr>
            <a:endParaRPr lang="en-IN" dirty="0"/>
          </a:p>
        </p:txBody>
      </p:sp>
      <p:sp>
        <p:nvSpPr>
          <p:cNvPr id="5" name="Footer Placeholder 4">
            <a:extLst>
              <a:ext uri="{FF2B5EF4-FFF2-40B4-BE49-F238E27FC236}">
                <a16:creationId xmlns:a16="http://schemas.microsoft.com/office/drawing/2014/main" id="{EF9A1E53-B20F-4A78-AA9E-313EC279F463}"/>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E9C0FCC6-FF0E-49E9-ADF9-3C9FBCF4C549}"/>
              </a:ext>
            </a:extLst>
          </p:cNvPr>
          <p:cNvSpPr>
            <a:spLocks noGrp="1"/>
          </p:cNvSpPr>
          <p:nvPr>
            <p:ph type="sldNum" sz="quarter" idx="12"/>
          </p:nvPr>
        </p:nvSpPr>
        <p:spPr/>
        <p:txBody>
          <a:bodyPr/>
          <a:lstStyle/>
          <a:p>
            <a:fld id="{7B28076C-CE04-4A00-BFAA-A90EA8355859}" type="slidenum">
              <a:rPr lang="en-US" smtClean="0"/>
              <a:pPr/>
              <a:t>3</a:t>
            </a:fld>
            <a:endParaRPr lang="en-US"/>
          </a:p>
        </p:txBody>
      </p:sp>
      <p:sp>
        <p:nvSpPr>
          <p:cNvPr id="7" name="Date Placeholder 6">
            <a:extLst>
              <a:ext uri="{FF2B5EF4-FFF2-40B4-BE49-F238E27FC236}">
                <a16:creationId xmlns:a16="http://schemas.microsoft.com/office/drawing/2014/main" id="{F21763AE-510C-40C4-B460-3C43274D6544}"/>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52658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430"/>
            <a:ext cx="8229600" cy="1143000"/>
          </a:xfrm>
        </p:spPr>
        <p:txBody>
          <a:bodyPr>
            <a:normAutofit/>
          </a:bodyPr>
          <a:lstStyle/>
          <a:p>
            <a:r>
              <a:rPr lang="en-US" sz="3600" b="1" u="sng" dirty="0"/>
              <a:t>OBJECTIVE</a:t>
            </a:r>
          </a:p>
        </p:txBody>
      </p:sp>
      <p:sp>
        <p:nvSpPr>
          <p:cNvPr id="3" name="Content Placeholder 2"/>
          <p:cNvSpPr>
            <a:spLocks noGrp="1"/>
          </p:cNvSpPr>
          <p:nvPr>
            <p:ph idx="1"/>
          </p:nvPr>
        </p:nvSpPr>
        <p:spPr>
          <a:xfrm>
            <a:off x="457200" y="1268316"/>
            <a:ext cx="8229600" cy="4525963"/>
          </a:xfrm>
        </p:spPr>
        <p:txBody>
          <a:bodyPr>
            <a:noAutofit/>
          </a:bodyPr>
          <a:lstStyle/>
          <a:p>
            <a:pPr algn="just"/>
            <a:r>
              <a:rPr lang="en-US" sz="2400" dirty="0"/>
              <a:t>To provide a cost-effective and portable alternative to traditional hospital-based monitoring systems, making it suitable for use in rural and home environments.</a:t>
            </a:r>
          </a:p>
          <a:p>
            <a:pPr algn="just"/>
            <a:r>
              <a:rPr lang="en-US" sz="2400" dirty="0"/>
              <a:t>To visualize patient health trends over time through online dashboards (e.g., </a:t>
            </a:r>
            <a:r>
              <a:rPr lang="en-US" sz="2400" dirty="0" err="1"/>
              <a:t>ThingSpeak</a:t>
            </a:r>
            <a:r>
              <a:rPr lang="en-US" sz="2400" dirty="0"/>
              <a:t>), helping doctors make data-driven </a:t>
            </a:r>
            <a:r>
              <a:rPr lang="en-US" sz="2400" dirty="0" err="1"/>
              <a:t>decisions.To</a:t>
            </a:r>
            <a:r>
              <a:rPr lang="en-US" sz="2400" dirty="0"/>
              <a:t> ensure user-friendly interaction by displaying real-time readings on an LCD screen for patients and caregivers.</a:t>
            </a:r>
          </a:p>
          <a:p>
            <a:pPr algn="just"/>
            <a:r>
              <a:rPr lang="en-US" sz="2400" dirty="0"/>
              <a:t>To explore the integration of additional sensors (e.g., blood pressure, ECG, motion detection) for expanding the system's capabilities in future versions.</a:t>
            </a:r>
          </a:p>
          <a:p>
            <a:pPr algn="just"/>
            <a:r>
              <a:rPr lang="en-US" sz="2400" dirty="0"/>
              <a:t>To ensure data integrity and reliability through proper testing, calibration, and comparison with standard medical devices.</a:t>
            </a:r>
          </a:p>
        </p:txBody>
      </p:sp>
      <p:sp>
        <p:nvSpPr>
          <p:cNvPr id="5" name="Footer Placeholder 4"/>
          <p:cNvSpPr>
            <a:spLocks noGrp="1"/>
          </p:cNvSpPr>
          <p:nvPr>
            <p:ph type="ftr" sz="quarter" idx="11"/>
          </p:nvPr>
        </p:nvSpPr>
        <p:spPr/>
        <p:txBody>
          <a:bodyPr/>
          <a:lstStyle/>
          <a:p>
            <a:r>
              <a:rPr lang="en-US"/>
              <a:t>School of Computing - CSE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
        <p:nvSpPr>
          <p:cNvPr id="7" name="Date Placeholder 6">
            <a:extLst>
              <a:ext uri="{FF2B5EF4-FFF2-40B4-BE49-F238E27FC236}">
                <a16:creationId xmlns:a16="http://schemas.microsoft.com/office/drawing/2014/main" id="{05320379-9101-435F-B143-EF8E646ED975}"/>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344089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98B7-13BB-44E6-8216-7DF2D6B4F861}"/>
              </a:ext>
            </a:extLst>
          </p:cNvPr>
          <p:cNvSpPr>
            <a:spLocks noGrp="1"/>
          </p:cNvSpPr>
          <p:nvPr>
            <p:ph type="title"/>
          </p:nvPr>
        </p:nvSpPr>
        <p:spPr>
          <a:xfrm>
            <a:off x="457200" y="127560"/>
            <a:ext cx="8229600" cy="1143000"/>
          </a:xfrm>
        </p:spPr>
        <p:txBody>
          <a:bodyPr>
            <a:normAutofit/>
          </a:bodyPr>
          <a:lstStyle/>
          <a:p>
            <a:r>
              <a:rPr lang="en-US" sz="3600" b="1" u="sng" dirty="0"/>
              <a:t>PROBLEM DEFINITION</a:t>
            </a:r>
            <a:endParaRPr lang="en-IN" sz="3600" b="1" u="sng" dirty="0"/>
          </a:p>
        </p:txBody>
      </p:sp>
      <p:sp>
        <p:nvSpPr>
          <p:cNvPr id="3" name="Content Placeholder 2">
            <a:extLst>
              <a:ext uri="{FF2B5EF4-FFF2-40B4-BE49-F238E27FC236}">
                <a16:creationId xmlns:a16="http://schemas.microsoft.com/office/drawing/2014/main" id="{8E2AC46B-F401-4092-857F-E40B7A493165}"/>
              </a:ext>
            </a:extLst>
          </p:cNvPr>
          <p:cNvSpPr>
            <a:spLocks noGrp="1"/>
          </p:cNvSpPr>
          <p:nvPr>
            <p:ph idx="1"/>
          </p:nvPr>
        </p:nvSpPr>
        <p:spPr>
          <a:xfrm>
            <a:off x="457200" y="1550473"/>
            <a:ext cx="8229600" cy="4525963"/>
          </a:xfrm>
        </p:spPr>
        <p:txBody>
          <a:bodyPr>
            <a:normAutofit/>
          </a:bodyPr>
          <a:lstStyle/>
          <a:p>
            <a:pPr algn="just">
              <a:buFont typeface="Arial" panose="020B0604020202020204" pitchFamily="34" charset="0"/>
              <a:buChar char="•"/>
            </a:pPr>
            <a:r>
              <a:rPr lang="en-US" sz="2400" dirty="0"/>
              <a:t>Current health monitoring systems either require hospital-grade machines or involve manual processes which are time-consuming and inaccurate.</a:t>
            </a:r>
          </a:p>
          <a:p>
            <a:pPr algn="just">
              <a:buFont typeface="Arial" panose="020B0604020202020204" pitchFamily="34" charset="0"/>
              <a:buChar char="•"/>
            </a:pPr>
            <a:r>
              <a:rPr lang="en-US" sz="2400" dirty="0"/>
              <a:t>Inability to remotely monitor patient data delays medical intervention.</a:t>
            </a:r>
          </a:p>
          <a:p>
            <a:pPr algn="just">
              <a:buFont typeface="Arial" panose="020B0604020202020204" pitchFamily="34" charset="0"/>
              <a:buChar char="•"/>
            </a:pPr>
            <a:r>
              <a:rPr lang="en-US" sz="2400" dirty="0"/>
              <a:t>A lack of integration between sensors, data transmission, and remote accessibility creates inefficiencies in health services.</a:t>
            </a:r>
          </a:p>
          <a:p>
            <a:pPr algn="just">
              <a:buFont typeface="Arial" panose="020B0604020202020204" pitchFamily="34" charset="0"/>
              <a:buChar char="•"/>
            </a:pPr>
            <a:r>
              <a:rPr lang="en-US" sz="2400" dirty="0"/>
              <a:t>There is a strong need for an automated, IoT-based system that can provide accurate and timely health updates.</a:t>
            </a:r>
          </a:p>
          <a:p>
            <a:pPr marL="0" indent="0">
              <a:buNone/>
            </a:pPr>
            <a:endParaRPr lang="en-IN" dirty="0"/>
          </a:p>
        </p:txBody>
      </p:sp>
      <p:sp>
        <p:nvSpPr>
          <p:cNvPr id="5" name="Footer Placeholder 4">
            <a:extLst>
              <a:ext uri="{FF2B5EF4-FFF2-40B4-BE49-F238E27FC236}">
                <a16:creationId xmlns:a16="http://schemas.microsoft.com/office/drawing/2014/main" id="{7BDE8B10-E97B-4F92-BF72-E6FE51AAFAEA}"/>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AC9CABF1-5847-4D3E-8679-962D70473536}"/>
              </a:ext>
            </a:extLst>
          </p:cNvPr>
          <p:cNvSpPr>
            <a:spLocks noGrp="1"/>
          </p:cNvSpPr>
          <p:nvPr>
            <p:ph type="sldNum" sz="quarter" idx="12"/>
          </p:nvPr>
        </p:nvSpPr>
        <p:spPr/>
        <p:txBody>
          <a:bodyPr/>
          <a:lstStyle/>
          <a:p>
            <a:fld id="{7B28076C-CE04-4A00-BFAA-A90EA8355859}" type="slidenum">
              <a:rPr lang="en-US" smtClean="0"/>
              <a:pPr/>
              <a:t>5</a:t>
            </a:fld>
            <a:endParaRPr lang="en-US"/>
          </a:p>
        </p:txBody>
      </p:sp>
      <p:sp>
        <p:nvSpPr>
          <p:cNvPr id="7" name="Date Placeholder 6">
            <a:extLst>
              <a:ext uri="{FF2B5EF4-FFF2-40B4-BE49-F238E27FC236}">
                <a16:creationId xmlns:a16="http://schemas.microsoft.com/office/drawing/2014/main" id="{7F9581E0-32A7-4A34-8E04-1AAA7A16D345}"/>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147575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B0C1-B95E-4906-8D65-1501CECD9F63}"/>
              </a:ext>
            </a:extLst>
          </p:cNvPr>
          <p:cNvSpPr>
            <a:spLocks noGrp="1"/>
          </p:cNvSpPr>
          <p:nvPr>
            <p:ph type="title"/>
          </p:nvPr>
        </p:nvSpPr>
        <p:spPr>
          <a:xfrm>
            <a:off x="457200" y="160337"/>
            <a:ext cx="8229600" cy="1143000"/>
          </a:xfrm>
        </p:spPr>
        <p:txBody>
          <a:bodyPr>
            <a:normAutofit/>
          </a:bodyPr>
          <a:lstStyle/>
          <a:p>
            <a:r>
              <a:rPr lang="en-US" sz="3600" b="1" u="sng" dirty="0"/>
              <a:t>IDEATION</a:t>
            </a:r>
            <a:endParaRPr lang="en-IN" sz="3600" b="1" u="sng" dirty="0"/>
          </a:p>
        </p:txBody>
      </p:sp>
      <p:sp>
        <p:nvSpPr>
          <p:cNvPr id="3" name="Content Placeholder 2">
            <a:extLst>
              <a:ext uri="{FF2B5EF4-FFF2-40B4-BE49-F238E27FC236}">
                <a16:creationId xmlns:a16="http://schemas.microsoft.com/office/drawing/2014/main" id="{2D4891B8-C520-47A9-94B0-D99AB5DA3766}"/>
              </a:ext>
            </a:extLst>
          </p:cNvPr>
          <p:cNvSpPr>
            <a:spLocks noGrp="1"/>
          </p:cNvSpPr>
          <p:nvPr>
            <p:ph idx="1"/>
          </p:nvPr>
        </p:nvSpPr>
        <p:spPr/>
        <p:txBody>
          <a:bodyPr>
            <a:normAutofit/>
          </a:bodyPr>
          <a:lstStyle/>
          <a:p>
            <a:pPr algn="just"/>
            <a:r>
              <a:rPr lang="en-US" sz="2400" dirty="0"/>
              <a:t>Develop a modular and scalable system using cost-effective sensors and microcontrollers.</a:t>
            </a:r>
          </a:p>
          <a:p>
            <a:pPr algn="just"/>
            <a:r>
              <a:rPr lang="en-US" sz="2400" dirty="0"/>
              <a:t>Integrate wireless data transmission using ESP8266 Wi-Fi module to connect to a cloud server.</a:t>
            </a:r>
          </a:p>
          <a:p>
            <a:pPr algn="just"/>
            <a:r>
              <a:rPr lang="en-US" sz="2400" dirty="0"/>
              <a:t>Use an LCD display for local feedback to the patient.</a:t>
            </a:r>
          </a:p>
          <a:p>
            <a:pPr algn="just"/>
            <a:r>
              <a:rPr lang="en-US" sz="2400" dirty="0"/>
              <a:t>Visualize and analyze data using online platforms (</a:t>
            </a:r>
            <a:r>
              <a:rPr lang="en-US" sz="2400" dirty="0" err="1"/>
              <a:t>ThingSpeak</a:t>
            </a:r>
            <a:r>
              <a:rPr lang="en-US" sz="2400" dirty="0"/>
              <a:t>) to monitor trends and share data with healthcare professionals.</a:t>
            </a:r>
            <a:endParaRPr lang="en-IN" sz="2400" dirty="0"/>
          </a:p>
        </p:txBody>
      </p:sp>
      <p:sp>
        <p:nvSpPr>
          <p:cNvPr id="5" name="Footer Placeholder 4">
            <a:extLst>
              <a:ext uri="{FF2B5EF4-FFF2-40B4-BE49-F238E27FC236}">
                <a16:creationId xmlns:a16="http://schemas.microsoft.com/office/drawing/2014/main" id="{0C48C34B-5D54-41EF-BFCD-4DBAF87A9B83}"/>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06279DEC-9A81-4B46-873F-F1F84993D4EE}"/>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7" name="Date Placeholder 6">
            <a:extLst>
              <a:ext uri="{FF2B5EF4-FFF2-40B4-BE49-F238E27FC236}">
                <a16:creationId xmlns:a16="http://schemas.microsoft.com/office/drawing/2014/main" id="{EF7A6423-6815-43E6-B1D3-2CF49AEB6723}"/>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21923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19CD-52C8-409C-9562-363E24636492}"/>
              </a:ext>
            </a:extLst>
          </p:cNvPr>
          <p:cNvSpPr>
            <a:spLocks noGrp="1"/>
          </p:cNvSpPr>
          <p:nvPr>
            <p:ph type="title"/>
          </p:nvPr>
        </p:nvSpPr>
        <p:spPr>
          <a:xfrm>
            <a:off x="457200" y="114754"/>
            <a:ext cx="8229600" cy="1143000"/>
          </a:xfrm>
        </p:spPr>
        <p:txBody>
          <a:bodyPr>
            <a:normAutofit/>
          </a:bodyPr>
          <a:lstStyle/>
          <a:p>
            <a:r>
              <a:rPr lang="en-US" sz="3600" b="1" u="sng" dirty="0"/>
              <a:t>INTRODUCTION</a:t>
            </a:r>
            <a:endParaRPr lang="en-IN" sz="3600" b="1" u="sng" dirty="0"/>
          </a:p>
        </p:txBody>
      </p:sp>
      <p:sp>
        <p:nvSpPr>
          <p:cNvPr id="3" name="Content Placeholder 2">
            <a:extLst>
              <a:ext uri="{FF2B5EF4-FFF2-40B4-BE49-F238E27FC236}">
                <a16:creationId xmlns:a16="http://schemas.microsoft.com/office/drawing/2014/main" id="{D61D9675-9770-4BC7-8E3D-EF3A7F52D0C6}"/>
              </a:ext>
            </a:extLst>
          </p:cNvPr>
          <p:cNvSpPr>
            <a:spLocks noGrp="1"/>
          </p:cNvSpPr>
          <p:nvPr>
            <p:ph idx="1"/>
          </p:nvPr>
        </p:nvSpPr>
        <p:spPr>
          <a:xfrm>
            <a:off x="457200" y="1553401"/>
            <a:ext cx="8229600" cy="4525963"/>
          </a:xfrm>
        </p:spPr>
        <p:txBody>
          <a:bodyPr>
            <a:normAutofit/>
          </a:bodyPr>
          <a:lstStyle/>
          <a:p>
            <a:pPr marL="0" indent="0" algn="just">
              <a:buNone/>
            </a:pPr>
            <a:r>
              <a:rPr lang="en-US" sz="2400" dirty="0"/>
              <a:t>The Health Monitoring System is an IoT-based project designed to measure and display key health parameters such as body temperature, heart rate, and oxygen saturation (SpO2). The system utilizes </a:t>
            </a:r>
            <a:r>
              <a:rPr lang="en-US" sz="2400" dirty="0" err="1"/>
              <a:t>NodeMCU</a:t>
            </a:r>
            <a:r>
              <a:rPr lang="en-US" sz="2400" dirty="0"/>
              <a:t> ESP8266 as the central controller, interfacing with various sensors to collect real-time health data. The measured values are displayed on a 16x2 LCD screen with an I2C</a:t>
            </a:r>
          </a:p>
          <a:p>
            <a:pPr marL="0" indent="0" algn="just">
              <a:buNone/>
            </a:pPr>
            <a:r>
              <a:rPr lang="en-US" sz="2400" dirty="0"/>
              <a:t>interface, and the ESP8266 Wi-Fi module allows remote data transmission for further analysis and telemedicine applications.</a:t>
            </a:r>
            <a:endParaRPr lang="en-IN" sz="2400" dirty="0"/>
          </a:p>
        </p:txBody>
      </p:sp>
      <p:sp>
        <p:nvSpPr>
          <p:cNvPr id="5" name="Footer Placeholder 4">
            <a:extLst>
              <a:ext uri="{FF2B5EF4-FFF2-40B4-BE49-F238E27FC236}">
                <a16:creationId xmlns:a16="http://schemas.microsoft.com/office/drawing/2014/main" id="{FD3D2EAD-1776-4F47-A80C-79AEA3355950}"/>
              </a:ext>
            </a:extLst>
          </p:cNvPr>
          <p:cNvSpPr>
            <a:spLocks noGrp="1"/>
          </p:cNvSpPr>
          <p:nvPr>
            <p:ph type="ftr" sz="quarter" idx="11"/>
          </p:nvPr>
        </p:nvSpPr>
        <p:spPr/>
        <p:txBody>
          <a:bodyPr/>
          <a:lstStyle/>
          <a:p>
            <a:r>
              <a:rPr lang="en-US"/>
              <a:t>School of Computing - CSE </a:t>
            </a:r>
            <a:endParaRPr lang="en-US" dirty="0"/>
          </a:p>
        </p:txBody>
      </p:sp>
      <p:sp>
        <p:nvSpPr>
          <p:cNvPr id="6" name="Slide Number Placeholder 5">
            <a:extLst>
              <a:ext uri="{FF2B5EF4-FFF2-40B4-BE49-F238E27FC236}">
                <a16:creationId xmlns:a16="http://schemas.microsoft.com/office/drawing/2014/main" id="{0FB11DB1-6072-4DEA-A3D1-C146BE2F2970}"/>
              </a:ext>
            </a:extLst>
          </p:cNvPr>
          <p:cNvSpPr>
            <a:spLocks noGrp="1"/>
          </p:cNvSpPr>
          <p:nvPr>
            <p:ph type="sldNum" sz="quarter" idx="12"/>
          </p:nvPr>
        </p:nvSpPr>
        <p:spPr/>
        <p:txBody>
          <a:bodyPr/>
          <a:lstStyle/>
          <a:p>
            <a:r>
              <a:rPr lang="en-US" dirty="0"/>
              <a:t>7</a:t>
            </a:r>
          </a:p>
        </p:txBody>
      </p:sp>
      <p:sp>
        <p:nvSpPr>
          <p:cNvPr id="7" name="Date Placeholder 6">
            <a:extLst>
              <a:ext uri="{FF2B5EF4-FFF2-40B4-BE49-F238E27FC236}">
                <a16:creationId xmlns:a16="http://schemas.microsoft.com/office/drawing/2014/main" id="{DCB5B830-E9FB-442B-9707-D03B13334053}"/>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79274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457200" y="108533"/>
            <a:ext cx="8229600" cy="1143000"/>
          </a:xfrm>
        </p:spPr>
        <p:txBody>
          <a:bodyPr>
            <a:normAutofit/>
          </a:bodyPr>
          <a:lstStyle/>
          <a:p>
            <a:r>
              <a:rPr lang="en-US" sz="3600" b="1" u="sng" dirty="0"/>
              <a:t>EXISTING MODEL</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a:xfrm>
            <a:off x="457200" y="6467086"/>
            <a:ext cx="8229600" cy="365125"/>
          </a:xfrm>
        </p:spPr>
        <p:txBody>
          <a:bodyPr/>
          <a:lstStyle/>
          <a:p>
            <a:r>
              <a:rPr lang="en-US" dirty="0"/>
              <a:t>School of Computing - CSE</a:t>
            </a:r>
          </a:p>
          <a:p>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sp>
        <p:nvSpPr>
          <p:cNvPr id="4" name="Content Placeholder 3"/>
          <p:cNvSpPr>
            <a:spLocks noGrp="1"/>
          </p:cNvSpPr>
          <p:nvPr>
            <p:ph idx="1"/>
          </p:nvPr>
        </p:nvSpPr>
        <p:spPr>
          <a:xfrm>
            <a:off x="457200" y="1540960"/>
            <a:ext cx="8229600" cy="4525963"/>
          </a:xfrm>
        </p:spPr>
        <p:txBody>
          <a:bodyPr>
            <a:normAutofit lnSpcReduction="10000"/>
          </a:bodyPr>
          <a:lstStyle/>
          <a:p>
            <a:pPr algn="just"/>
            <a:r>
              <a:rPr lang="en-US" sz="2400" dirty="0"/>
              <a:t>Manual/Wired Systems: In-person monitoring using paper-based records or wired equipment. Limited mobility and no remote tracking capability.</a:t>
            </a:r>
          </a:p>
          <a:p>
            <a:pPr algn="just"/>
            <a:r>
              <a:rPr lang="en-US" sz="2400" dirty="0"/>
              <a:t>Early Electronic Systems: Used within hospitals; provided basic electronic readings but lacked internet connectivity or remote access features.</a:t>
            </a:r>
          </a:p>
          <a:p>
            <a:pPr algn="just"/>
            <a:r>
              <a:rPr lang="en-US" sz="2400" dirty="0"/>
              <a:t>Early Digital Systems: Introduced digital sensors with some portability, but lacked reliable wireless data transmission or cloud integration.</a:t>
            </a:r>
          </a:p>
          <a:p>
            <a:pPr algn="just"/>
            <a:r>
              <a:rPr lang="en-US" sz="2400" dirty="0"/>
              <a:t>Early Wearables: Wearable devices began storing health data locally (e.g., on the device), but had limited options for real-time remote access or analysis.</a:t>
            </a:r>
          </a:p>
        </p:txBody>
      </p:sp>
      <p:sp>
        <p:nvSpPr>
          <p:cNvPr id="3" name="Date Placeholder 2">
            <a:extLst>
              <a:ext uri="{FF2B5EF4-FFF2-40B4-BE49-F238E27FC236}">
                <a16:creationId xmlns:a16="http://schemas.microsoft.com/office/drawing/2014/main" id="{CAB4ECCF-999A-4E55-8581-B5A20140C591}"/>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427035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EA12-C3D7-4615-A080-579D97DE5CD4}"/>
              </a:ext>
            </a:extLst>
          </p:cNvPr>
          <p:cNvSpPr>
            <a:spLocks noGrp="1"/>
          </p:cNvSpPr>
          <p:nvPr>
            <p:ph type="title"/>
          </p:nvPr>
        </p:nvSpPr>
        <p:spPr>
          <a:xfrm>
            <a:off x="457200" y="141676"/>
            <a:ext cx="8229600" cy="1143000"/>
          </a:xfrm>
        </p:spPr>
        <p:txBody>
          <a:bodyPr>
            <a:normAutofit/>
          </a:bodyPr>
          <a:lstStyle/>
          <a:p>
            <a:r>
              <a:rPr lang="en-US" sz="3600" b="1" u="sng" dirty="0"/>
              <a:t>PROPOSED MODEL</a:t>
            </a:r>
            <a:endParaRPr lang="en-IN" sz="3600" b="1" u="sng" dirty="0"/>
          </a:p>
        </p:txBody>
      </p:sp>
      <p:sp>
        <p:nvSpPr>
          <p:cNvPr id="3" name="Content Placeholder 2">
            <a:extLst>
              <a:ext uri="{FF2B5EF4-FFF2-40B4-BE49-F238E27FC236}">
                <a16:creationId xmlns:a16="http://schemas.microsoft.com/office/drawing/2014/main" id="{7AD50910-44F9-4953-A676-0419242E4D5C}"/>
              </a:ext>
            </a:extLst>
          </p:cNvPr>
          <p:cNvSpPr>
            <a:spLocks noGrp="1"/>
          </p:cNvSpPr>
          <p:nvPr>
            <p:ph idx="1"/>
          </p:nvPr>
        </p:nvSpPr>
        <p:spPr>
          <a:xfrm>
            <a:off x="457200" y="1566862"/>
            <a:ext cx="8229600" cy="4525963"/>
          </a:xfrm>
        </p:spPr>
        <p:txBody>
          <a:bodyPr>
            <a:normAutofit/>
          </a:bodyPr>
          <a:lstStyle/>
          <a:p>
            <a:pPr algn="just"/>
            <a:r>
              <a:rPr lang="en-US" sz="2400" dirty="0"/>
              <a:t>A portable and wireless health monitoring system using </a:t>
            </a:r>
            <a:r>
              <a:rPr lang="en-US" sz="2400" dirty="0" err="1"/>
              <a:t>NodeMCU</a:t>
            </a:r>
            <a:r>
              <a:rPr lang="en-US" sz="2400" dirty="0"/>
              <a:t> ESP8266, sensors. </a:t>
            </a:r>
          </a:p>
          <a:p>
            <a:pPr algn="just"/>
            <a:r>
              <a:rPr lang="en-US" sz="2400" dirty="0"/>
              <a:t>It collects heart rate and body temperature data and transmits it to a cloud platform (likely </a:t>
            </a:r>
            <a:r>
              <a:rPr lang="en-US" sz="2400" dirty="0" err="1"/>
              <a:t>ThingSpeak</a:t>
            </a:r>
            <a:r>
              <a:rPr lang="en-US" sz="2400" dirty="0"/>
              <a:t>, based on the code snippets) for remote monitoring and analysis.</a:t>
            </a:r>
          </a:p>
          <a:p>
            <a:pPr algn="just"/>
            <a:r>
              <a:rPr lang="en-US" sz="2400" dirty="0"/>
              <a:t> The system is intended to be low cost and easy to implement.</a:t>
            </a:r>
            <a:endParaRPr lang="en-IN" sz="2400" dirty="0"/>
          </a:p>
        </p:txBody>
      </p:sp>
      <p:sp>
        <p:nvSpPr>
          <p:cNvPr id="5" name="Footer Placeholder 4">
            <a:extLst>
              <a:ext uri="{FF2B5EF4-FFF2-40B4-BE49-F238E27FC236}">
                <a16:creationId xmlns:a16="http://schemas.microsoft.com/office/drawing/2014/main" id="{CE68BD9D-D8EB-4D2B-B66F-890DA1993803}"/>
              </a:ext>
            </a:extLst>
          </p:cNvPr>
          <p:cNvSpPr>
            <a:spLocks noGrp="1"/>
          </p:cNvSpPr>
          <p:nvPr>
            <p:ph type="ftr" sz="quarter" idx="11"/>
          </p:nvPr>
        </p:nvSpPr>
        <p:spPr/>
        <p:txBody>
          <a:bodyPr/>
          <a:lstStyle/>
          <a:p>
            <a:r>
              <a:rPr lang="en-US"/>
              <a:t>School of Computing - CSE </a:t>
            </a:r>
          </a:p>
        </p:txBody>
      </p:sp>
      <p:sp>
        <p:nvSpPr>
          <p:cNvPr id="6" name="Slide Number Placeholder 5">
            <a:extLst>
              <a:ext uri="{FF2B5EF4-FFF2-40B4-BE49-F238E27FC236}">
                <a16:creationId xmlns:a16="http://schemas.microsoft.com/office/drawing/2014/main" id="{F26B094D-6442-47A3-91CB-B15F9666058A}"/>
              </a:ext>
            </a:extLst>
          </p:cNvPr>
          <p:cNvSpPr>
            <a:spLocks noGrp="1"/>
          </p:cNvSpPr>
          <p:nvPr>
            <p:ph type="sldNum" sz="quarter" idx="12"/>
          </p:nvPr>
        </p:nvSpPr>
        <p:spPr/>
        <p:txBody>
          <a:bodyPr/>
          <a:lstStyle/>
          <a:p>
            <a:fld id="{7B28076C-CE04-4A00-BFAA-A90EA8355859}" type="slidenum">
              <a:rPr lang="en-US" smtClean="0"/>
              <a:pPr/>
              <a:t>9</a:t>
            </a:fld>
            <a:endParaRPr lang="en-US"/>
          </a:p>
        </p:txBody>
      </p:sp>
      <p:sp>
        <p:nvSpPr>
          <p:cNvPr id="7" name="Date Placeholder 6">
            <a:extLst>
              <a:ext uri="{FF2B5EF4-FFF2-40B4-BE49-F238E27FC236}">
                <a16:creationId xmlns:a16="http://schemas.microsoft.com/office/drawing/2014/main" id="{F7BC59FA-38FA-4840-89DD-020A16425E2E}"/>
              </a:ext>
            </a:extLst>
          </p:cNvPr>
          <p:cNvSpPr>
            <a:spLocks noGrp="1"/>
          </p:cNvSpPr>
          <p:nvPr>
            <p:ph type="dt" sz="half" idx="10"/>
          </p:nvPr>
        </p:nvSpPr>
        <p:spPr/>
        <p:txBody>
          <a:bodyPr/>
          <a:lstStyle/>
          <a:p>
            <a:r>
              <a:rPr lang="en-US"/>
              <a:t>5 April 2025</a:t>
            </a:r>
          </a:p>
        </p:txBody>
      </p:sp>
    </p:spTree>
    <p:extLst>
      <p:ext uri="{BB962C8B-B14F-4D97-AF65-F5344CB8AC3E}">
        <p14:creationId xmlns:p14="http://schemas.microsoft.com/office/powerpoint/2010/main" val="12808356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6482</TotalTime>
  <Words>1223</Words>
  <Application>Microsoft Office PowerPoint</Application>
  <PresentationFormat>On-screen Show (4:3)</PresentationFormat>
  <Paragraphs>140</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Custom Design</vt:lpstr>
      <vt:lpstr>  </vt:lpstr>
      <vt:lpstr>INDEX</vt:lpstr>
      <vt:lpstr>ABSTRACT</vt:lpstr>
      <vt:lpstr>OBJECTIVE</vt:lpstr>
      <vt:lpstr>PROBLEM DEFINITION</vt:lpstr>
      <vt:lpstr>IDEATION</vt:lpstr>
      <vt:lpstr>INTRODUCTION</vt:lpstr>
      <vt:lpstr>EXISTING MODEL</vt:lpstr>
      <vt:lpstr>PROPOSED MODEL</vt:lpstr>
      <vt:lpstr>REQUIREMENTS</vt:lpstr>
      <vt:lpstr>DESIGN DIAGRAM</vt:lpstr>
      <vt:lpstr>WORKING FEATURES</vt:lpstr>
      <vt:lpstr>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Bharat .</cp:lastModifiedBy>
  <cp:revision>144</cp:revision>
  <dcterms:created xsi:type="dcterms:W3CDTF">2019-11-06T07:48:53Z</dcterms:created>
  <dcterms:modified xsi:type="dcterms:W3CDTF">2025-04-28T06:59:45Z</dcterms:modified>
</cp:coreProperties>
</file>