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9"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71F5C8-1A05-41BA-B0E8-E7B255AE87A5}"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13C583-98E3-418C-94DF-2F288BEDE334}" type="slidenum">
              <a:rPr lang="en-IN" smtClean="0"/>
              <a:t>‹#›</a:t>
            </a:fld>
            <a:endParaRPr lang="en-IN"/>
          </a:p>
        </p:txBody>
      </p:sp>
    </p:spTree>
    <p:extLst>
      <p:ext uri="{BB962C8B-B14F-4D97-AF65-F5344CB8AC3E}">
        <p14:creationId xmlns:p14="http://schemas.microsoft.com/office/powerpoint/2010/main" val="4093884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71F5C8-1A05-41BA-B0E8-E7B255AE87A5}"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13C583-98E3-418C-94DF-2F288BEDE334}" type="slidenum">
              <a:rPr lang="en-IN" smtClean="0"/>
              <a:t>‹#›</a:t>
            </a:fld>
            <a:endParaRPr lang="en-IN"/>
          </a:p>
        </p:txBody>
      </p:sp>
    </p:spTree>
    <p:extLst>
      <p:ext uri="{BB962C8B-B14F-4D97-AF65-F5344CB8AC3E}">
        <p14:creationId xmlns:p14="http://schemas.microsoft.com/office/powerpoint/2010/main" val="3792125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71F5C8-1A05-41BA-B0E8-E7B255AE87A5}"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13C583-98E3-418C-94DF-2F288BEDE33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14969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71F5C8-1A05-41BA-B0E8-E7B255AE87A5}"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13C583-98E3-418C-94DF-2F288BEDE334}" type="slidenum">
              <a:rPr lang="en-IN" smtClean="0"/>
              <a:t>‹#›</a:t>
            </a:fld>
            <a:endParaRPr lang="en-IN"/>
          </a:p>
        </p:txBody>
      </p:sp>
    </p:spTree>
    <p:extLst>
      <p:ext uri="{BB962C8B-B14F-4D97-AF65-F5344CB8AC3E}">
        <p14:creationId xmlns:p14="http://schemas.microsoft.com/office/powerpoint/2010/main" val="1287695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71F5C8-1A05-41BA-B0E8-E7B255AE87A5}"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13C583-98E3-418C-94DF-2F288BEDE33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74316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71F5C8-1A05-41BA-B0E8-E7B255AE87A5}"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13C583-98E3-418C-94DF-2F288BEDE334}" type="slidenum">
              <a:rPr lang="en-IN" smtClean="0"/>
              <a:t>‹#›</a:t>
            </a:fld>
            <a:endParaRPr lang="en-IN"/>
          </a:p>
        </p:txBody>
      </p:sp>
    </p:spTree>
    <p:extLst>
      <p:ext uri="{BB962C8B-B14F-4D97-AF65-F5344CB8AC3E}">
        <p14:creationId xmlns:p14="http://schemas.microsoft.com/office/powerpoint/2010/main" val="316382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71F5C8-1A05-41BA-B0E8-E7B255AE87A5}"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13C583-98E3-418C-94DF-2F288BEDE334}" type="slidenum">
              <a:rPr lang="en-IN" smtClean="0"/>
              <a:t>‹#›</a:t>
            </a:fld>
            <a:endParaRPr lang="en-IN"/>
          </a:p>
        </p:txBody>
      </p:sp>
    </p:spTree>
    <p:extLst>
      <p:ext uri="{BB962C8B-B14F-4D97-AF65-F5344CB8AC3E}">
        <p14:creationId xmlns:p14="http://schemas.microsoft.com/office/powerpoint/2010/main" val="330478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71F5C8-1A05-41BA-B0E8-E7B255AE87A5}"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13C583-98E3-418C-94DF-2F288BEDE334}" type="slidenum">
              <a:rPr lang="en-IN" smtClean="0"/>
              <a:t>‹#›</a:t>
            </a:fld>
            <a:endParaRPr lang="en-IN"/>
          </a:p>
        </p:txBody>
      </p:sp>
    </p:spTree>
    <p:extLst>
      <p:ext uri="{BB962C8B-B14F-4D97-AF65-F5344CB8AC3E}">
        <p14:creationId xmlns:p14="http://schemas.microsoft.com/office/powerpoint/2010/main" val="134643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71F5C8-1A05-41BA-B0E8-E7B255AE87A5}"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13C583-98E3-418C-94DF-2F288BEDE334}" type="slidenum">
              <a:rPr lang="en-IN" smtClean="0"/>
              <a:t>‹#›</a:t>
            </a:fld>
            <a:endParaRPr lang="en-IN"/>
          </a:p>
        </p:txBody>
      </p:sp>
    </p:spTree>
    <p:extLst>
      <p:ext uri="{BB962C8B-B14F-4D97-AF65-F5344CB8AC3E}">
        <p14:creationId xmlns:p14="http://schemas.microsoft.com/office/powerpoint/2010/main" val="1705561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71F5C8-1A05-41BA-B0E8-E7B255AE87A5}"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13C583-98E3-418C-94DF-2F288BEDE334}" type="slidenum">
              <a:rPr lang="en-IN" smtClean="0"/>
              <a:t>‹#›</a:t>
            </a:fld>
            <a:endParaRPr lang="en-IN"/>
          </a:p>
        </p:txBody>
      </p:sp>
    </p:spTree>
    <p:extLst>
      <p:ext uri="{BB962C8B-B14F-4D97-AF65-F5344CB8AC3E}">
        <p14:creationId xmlns:p14="http://schemas.microsoft.com/office/powerpoint/2010/main" val="1891680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71F5C8-1A05-41BA-B0E8-E7B255AE87A5}" type="datetimeFigureOut">
              <a:rPr lang="en-IN" smtClean="0"/>
              <a:t>22-12-2020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13C583-98E3-418C-94DF-2F288BEDE334}" type="slidenum">
              <a:rPr lang="en-IN" smtClean="0"/>
              <a:t>‹#›</a:t>
            </a:fld>
            <a:endParaRPr lang="en-IN"/>
          </a:p>
        </p:txBody>
      </p:sp>
    </p:spTree>
    <p:extLst>
      <p:ext uri="{BB962C8B-B14F-4D97-AF65-F5344CB8AC3E}">
        <p14:creationId xmlns:p14="http://schemas.microsoft.com/office/powerpoint/2010/main" val="2916223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71F5C8-1A05-41BA-B0E8-E7B255AE87A5}" type="datetimeFigureOut">
              <a:rPr lang="en-IN" smtClean="0"/>
              <a:t>22-12-2020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13C583-98E3-418C-94DF-2F288BEDE334}" type="slidenum">
              <a:rPr lang="en-IN" smtClean="0"/>
              <a:t>‹#›</a:t>
            </a:fld>
            <a:endParaRPr lang="en-IN"/>
          </a:p>
        </p:txBody>
      </p:sp>
    </p:spTree>
    <p:extLst>
      <p:ext uri="{BB962C8B-B14F-4D97-AF65-F5344CB8AC3E}">
        <p14:creationId xmlns:p14="http://schemas.microsoft.com/office/powerpoint/2010/main" val="3054042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71F5C8-1A05-41BA-B0E8-E7B255AE87A5}" type="datetimeFigureOut">
              <a:rPr lang="en-IN" smtClean="0"/>
              <a:t>22-12-2020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13C583-98E3-418C-94DF-2F288BEDE334}" type="slidenum">
              <a:rPr lang="en-IN" smtClean="0"/>
              <a:t>‹#›</a:t>
            </a:fld>
            <a:endParaRPr lang="en-IN"/>
          </a:p>
        </p:txBody>
      </p:sp>
    </p:spTree>
    <p:extLst>
      <p:ext uri="{BB962C8B-B14F-4D97-AF65-F5344CB8AC3E}">
        <p14:creationId xmlns:p14="http://schemas.microsoft.com/office/powerpoint/2010/main" val="299241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71F5C8-1A05-41BA-B0E8-E7B255AE87A5}" type="datetimeFigureOut">
              <a:rPr lang="en-IN" smtClean="0"/>
              <a:t>22-12-2020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13C583-98E3-418C-94DF-2F288BEDE334}" type="slidenum">
              <a:rPr lang="en-IN" smtClean="0"/>
              <a:t>‹#›</a:t>
            </a:fld>
            <a:endParaRPr lang="en-IN"/>
          </a:p>
        </p:txBody>
      </p:sp>
    </p:spTree>
    <p:extLst>
      <p:ext uri="{BB962C8B-B14F-4D97-AF65-F5344CB8AC3E}">
        <p14:creationId xmlns:p14="http://schemas.microsoft.com/office/powerpoint/2010/main" val="3185303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71F5C8-1A05-41BA-B0E8-E7B255AE87A5}" type="datetimeFigureOut">
              <a:rPr lang="en-IN" smtClean="0"/>
              <a:t>22-12-2020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13C583-98E3-418C-94DF-2F288BEDE334}" type="slidenum">
              <a:rPr lang="en-IN" smtClean="0"/>
              <a:t>‹#›</a:t>
            </a:fld>
            <a:endParaRPr lang="en-IN"/>
          </a:p>
        </p:txBody>
      </p:sp>
    </p:spTree>
    <p:extLst>
      <p:ext uri="{BB962C8B-B14F-4D97-AF65-F5344CB8AC3E}">
        <p14:creationId xmlns:p14="http://schemas.microsoft.com/office/powerpoint/2010/main" val="711206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71F5C8-1A05-41BA-B0E8-E7B255AE87A5}" type="datetimeFigureOut">
              <a:rPr lang="en-IN" smtClean="0"/>
              <a:t>22-12-2020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13C583-98E3-418C-94DF-2F288BEDE334}" type="slidenum">
              <a:rPr lang="en-IN" smtClean="0"/>
              <a:t>‹#›</a:t>
            </a:fld>
            <a:endParaRPr lang="en-IN"/>
          </a:p>
        </p:txBody>
      </p:sp>
    </p:spTree>
    <p:extLst>
      <p:ext uri="{BB962C8B-B14F-4D97-AF65-F5344CB8AC3E}">
        <p14:creationId xmlns:p14="http://schemas.microsoft.com/office/powerpoint/2010/main" val="2919141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71F5C8-1A05-41BA-B0E8-E7B255AE87A5}" type="datetimeFigureOut">
              <a:rPr lang="en-IN" smtClean="0"/>
              <a:t>22-12-2020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B13C583-98E3-418C-94DF-2F288BEDE334}" type="slidenum">
              <a:rPr lang="en-IN" smtClean="0"/>
              <a:t>‹#›</a:t>
            </a:fld>
            <a:endParaRPr lang="en-IN"/>
          </a:p>
        </p:txBody>
      </p:sp>
    </p:spTree>
    <p:extLst>
      <p:ext uri="{BB962C8B-B14F-4D97-AF65-F5344CB8AC3E}">
        <p14:creationId xmlns:p14="http://schemas.microsoft.com/office/powerpoint/2010/main" val="25838225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A251-462B-490B-A5E9-BF955B58CD3A}"/>
              </a:ext>
            </a:extLst>
          </p:cNvPr>
          <p:cNvSpPr>
            <a:spLocks noGrp="1"/>
          </p:cNvSpPr>
          <p:nvPr>
            <p:ph type="ctrTitle"/>
          </p:nvPr>
        </p:nvSpPr>
        <p:spPr>
          <a:xfrm>
            <a:off x="1507067" y="2404534"/>
            <a:ext cx="7144564" cy="1646299"/>
          </a:xfrm>
        </p:spPr>
        <p:txBody>
          <a:bodyPr/>
          <a:lstStyle/>
          <a:p>
            <a:r>
              <a:rPr lang="en-US" dirty="0">
                <a:solidFill>
                  <a:schemeClr val="accent1"/>
                </a:solidFill>
              </a:rPr>
              <a:t>VEHICLE PARKING   MANAGEMENT SYSTEM  </a:t>
            </a:r>
            <a:endParaRPr lang="en-IN" dirty="0">
              <a:solidFill>
                <a:schemeClr val="accent1"/>
              </a:solidFill>
            </a:endParaRPr>
          </a:p>
        </p:txBody>
      </p:sp>
      <p:sp>
        <p:nvSpPr>
          <p:cNvPr id="3" name="Subtitle 2">
            <a:extLst>
              <a:ext uri="{FF2B5EF4-FFF2-40B4-BE49-F238E27FC236}">
                <a16:creationId xmlns:a16="http://schemas.microsoft.com/office/drawing/2014/main" id="{44BF3858-9662-43B5-940B-49E7AC54A932}"/>
              </a:ext>
            </a:extLst>
          </p:cNvPr>
          <p:cNvSpPr>
            <a:spLocks noGrp="1"/>
          </p:cNvSpPr>
          <p:nvPr>
            <p:ph type="subTitle" idx="1"/>
          </p:nvPr>
        </p:nvSpPr>
        <p:spPr/>
        <p:txBody>
          <a:bodyPr>
            <a:normAutofit/>
          </a:bodyPr>
          <a:lstStyle/>
          <a:p>
            <a:r>
              <a:rPr lang="en-US" dirty="0"/>
              <a:t>							</a:t>
            </a:r>
          </a:p>
          <a:p>
            <a:pPr lvl="8"/>
            <a:endParaRPr lang="en-IN" dirty="0"/>
          </a:p>
        </p:txBody>
      </p:sp>
    </p:spTree>
    <p:extLst>
      <p:ext uri="{BB962C8B-B14F-4D97-AF65-F5344CB8AC3E}">
        <p14:creationId xmlns:p14="http://schemas.microsoft.com/office/powerpoint/2010/main" val="865801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7CED3C21-9BBB-41A8-817E-BE84E96922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4285" y="294837"/>
            <a:ext cx="5763429" cy="6268325"/>
          </a:xfrm>
          <a:prstGeom prst="rect">
            <a:avLst/>
          </a:prstGeom>
        </p:spPr>
      </p:pic>
    </p:spTree>
    <p:extLst>
      <p:ext uri="{BB962C8B-B14F-4D97-AF65-F5344CB8AC3E}">
        <p14:creationId xmlns:p14="http://schemas.microsoft.com/office/powerpoint/2010/main" val="685432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7EB31-02EF-4F81-8727-6A39C46BBC65}"/>
              </a:ext>
            </a:extLst>
          </p:cNvPr>
          <p:cNvSpPr>
            <a:spLocks noGrp="1"/>
          </p:cNvSpPr>
          <p:nvPr>
            <p:ph type="title"/>
          </p:nvPr>
        </p:nvSpPr>
        <p:spPr/>
        <p:txBody>
          <a:bodyPr/>
          <a:lstStyle/>
          <a:p>
            <a:r>
              <a:rPr lang="en-US" dirty="0"/>
              <a:t>CONCLUSION AND FUTURE WORK:</a:t>
            </a:r>
            <a:endParaRPr lang="en-IN" dirty="0"/>
          </a:p>
        </p:txBody>
      </p:sp>
      <p:sp>
        <p:nvSpPr>
          <p:cNvPr id="3" name="Content Placeholder 2">
            <a:extLst>
              <a:ext uri="{FF2B5EF4-FFF2-40B4-BE49-F238E27FC236}">
                <a16:creationId xmlns:a16="http://schemas.microsoft.com/office/drawing/2014/main" id="{529C2DAB-E9CE-45D9-9D59-392F7634F702}"/>
              </a:ext>
            </a:extLst>
          </p:cNvPr>
          <p:cNvSpPr>
            <a:spLocks noGrp="1"/>
          </p:cNvSpPr>
          <p:nvPr>
            <p:ph idx="1"/>
          </p:nvPr>
        </p:nvSpPr>
        <p:spPr/>
        <p:txBody>
          <a:bodyPr/>
          <a:lstStyle/>
          <a:p>
            <a:pPr marL="375285" marR="339090" indent="228600">
              <a:lnSpc>
                <a:spcPct val="150000"/>
              </a:lnSpc>
              <a:spcBef>
                <a:spcPts val="885"/>
              </a:spcBef>
              <a:spcAft>
                <a:spcPts val="0"/>
              </a:spcAft>
            </a:pPr>
            <a:r>
              <a:rPr lang="en-US" sz="1800" dirty="0">
                <a:effectLst/>
                <a:latin typeface="Times New Roman" panose="02020603050405020304" pitchFamily="18" charset="0"/>
                <a:ea typeface="Times New Roman" panose="02020603050405020304" pitchFamily="18" charset="0"/>
              </a:rPr>
              <a:t>We conclude that this application is useful for everyone to view number of </a:t>
            </a:r>
            <a:r>
              <a:rPr lang="en-US" sz="1800" dirty="0" err="1">
                <a:effectLst/>
                <a:latin typeface="Times New Roman" panose="02020603050405020304" pitchFamily="18" charset="0"/>
                <a:ea typeface="Times New Roman" panose="02020603050405020304" pitchFamily="18" charset="0"/>
              </a:rPr>
              <a:t>covid</a:t>
            </a:r>
            <a:r>
              <a:rPr lang="en-US" sz="1800" dirty="0">
                <a:effectLst/>
                <a:latin typeface="Times New Roman" panose="02020603050405020304" pitchFamily="18" charset="0"/>
                <a:ea typeface="Times New Roman" panose="02020603050405020304" pitchFamily="18" charset="0"/>
              </a:rPr>
              <a:t> cases in any country/continent across the world.</a:t>
            </a:r>
            <a:endParaRPr lang="en-IN" sz="1800" dirty="0">
              <a:effectLst/>
              <a:latin typeface="Times New Roman" panose="02020603050405020304" pitchFamily="18" charset="0"/>
              <a:ea typeface="Times New Roman" panose="02020603050405020304" pitchFamily="18" charset="0"/>
            </a:endParaRPr>
          </a:p>
          <a:p>
            <a:pPr marL="375285" marR="339090" indent="228600">
              <a:lnSpc>
                <a:spcPct val="150000"/>
              </a:lnSpc>
              <a:spcBef>
                <a:spcPts val="885"/>
              </a:spcBef>
              <a:spcAft>
                <a:spcPts val="0"/>
              </a:spcAft>
            </a:pPr>
            <a:r>
              <a:rPr lang="en-US" sz="1800" dirty="0">
                <a:effectLst/>
                <a:latin typeface="Times New Roman" panose="02020603050405020304" pitchFamily="18" charset="0"/>
                <a:ea typeface="Times New Roman" panose="02020603050405020304" pitchFamily="18" charset="0"/>
              </a:rPr>
              <a:t>It can be operated very easily.</a:t>
            </a:r>
            <a:endParaRPr lang="en-IN" sz="1800" dirty="0">
              <a:effectLst/>
              <a:latin typeface="Times New Roman" panose="02020603050405020304" pitchFamily="18" charset="0"/>
              <a:ea typeface="Times New Roman" panose="02020603050405020304" pitchFamily="18" charset="0"/>
            </a:endParaRPr>
          </a:p>
          <a:p>
            <a:pPr marL="375285" marR="339090" indent="228600">
              <a:lnSpc>
                <a:spcPct val="150000"/>
              </a:lnSpc>
              <a:spcBef>
                <a:spcPts val="885"/>
              </a:spcBef>
              <a:spcAft>
                <a:spcPts val="0"/>
              </a:spcAft>
            </a:pPr>
            <a:r>
              <a:rPr lang="en-US" sz="1800" dirty="0">
                <a:effectLst/>
                <a:latin typeface="Times New Roman" panose="02020603050405020304" pitchFamily="18" charset="0"/>
                <a:ea typeface="Times New Roman" panose="02020603050405020304" pitchFamily="18" charset="0"/>
              </a:rPr>
              <a:t>Future work is that we wanted to display even current cases at any place and make this console application as a web application.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967606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246F9-10BB-47FD-8651-EE1B87726BA6}"/>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7C2CC5D6-4B3C-4114-AC12-D96A83517B35}"/>
              </a:ext>
            </a:extLst>
          </p:cNvPr>
          <p:cNvSpPr>
            <a:spLocks noGrp="1"/>
          </p:cNvSpPr>
          <p:nvPr>
            <p:ph idx="1"/>
          </p:nvPr>
        </p:nvSpPr>
        <p:spPr/>
        <p:txBody>
          <a:bodyPr>
            <a:normAutofit fontScale="92500" lnSpcReduction="10000"/>
          </a:bodyPr>
          <a:lstStyle/>
          <a:p>
            <a:r>
              <a:rPr lang="en-IN" sz="2400" dirty="0">
                <a:solidFill>
                  <a:srgbClr val="000000"/>
                </a:solidFill>
                <a:effectLst/>
                <a:latin typeface="Times New Roman" panose="02020603050405020304" pitchFamily="18" charset="0"/>
                <a:ea typeface="Times New Roman" panose="02020603050405020304" pitchFamily="18" charset="0"/>
              </a:rPr>
              <a:t>As our parking system is quite improper, we selected this project in order to improve this system, to avoid all manual errors and to save time for the people.</a:t>
            </a:r>
            <a:endParaRPr lang="en-IN" sz="2400" dirty="0">
              <a:effectLst/>
              <a:latin typeface="Times New Roman" panose="02020603050405020304" pitchFamily="18" charset="0"/>
              <a:ea typeface="Times New Roman" panose="02020603050405020304" pitchFamily="18" charset="0"/>
            </a:endParaRPr>
          </a:p>
          <a:p>
            <a:r>
              <a:rPr lang="en-IN" sz="2400" dirty="0">
                <a:solidFill>
                  <a:srgbClr val="000000"/>
                </a:solidFill>
                <a:effectLst/>
                <a:latin typeface="Times New Roman" panose="02020603050405020304" pitchFamily="18" charset="0"/>
                <a:ea typeface="Times New Roman" panose="02020603050405020304" pitchFamily="18" charset="0"/>
              </a:rPr>
              <a:t>Our project parking management system includes two types of users, new user and regular user. There will be unique features like parking cash deposit, less parking charges benefits for regular user. </a:t>
            </a:r>
          </a:p>
          <a:p>
            <a:r>
              <a:rPr lang="en-IN" sz="2400" dirty="0">
                <a:solidFill>
                  <a:srgbClr val="000000"/>
                </a:solidFill>
                <a:effectLst/>
                <a:latin typeface="Times New Roman" panose="02020603050405020304" pitchFamily="18" charset="0"/>
                <a:ea typeface="Times New Roman" panose="02020603050405020304" pitchFamily="18" charset="0"/>
              </a:rPr>
              <a:t>This project consists of type of vehicle, slot availability, generating ticket, generating price, login, arrival and departure of the vehicle.</a:t>
            </a:r>
            <a:endParaRPr lang="en-IN" sz="2400" dirty="0">
              <a:effectLst/>
              <a:latin typeface="Times New Roman" panose="02020603050405020304" pitchFamily="18" charset="0"/>
              <a:ea typeface="Times New Roman" panose="02020603050405020304" pitchFamily="18" charset="0"/>
            </a:endParaRPr>
          </a:p>
          <a:p>
            <a:pPr algn="just">
              <a:lnSpc>
                <a:spcPct val="107000"/>
              </a:lnSpc>
              <a:spcAft>
                <a:spcPts val="8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1607475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A6C55-4115-46EA-9683-191CE7E64E99}"/>
              </a:ext>
            </a:extLst>
          </p:cNvPr>
          <p:cNvSpPr>
            <a:spLocks noGrp="1"/>
          </p:cNvSpPr>
          <p:nvPr>
            <p:ph type="title"/>
          </p:nvPr>
        </p:nvSpPr>
        <p:spPr/>
        <p:txBody>
          <a:bodyPr/>
          <a:lstStyle/>
          <a:p>
            <a:r>
              <a:rPr lang="en-US" dirty="0"/>
              <a:t>USE CASE DIAGRAM</a:t>
            </a:r>
            <a:endParaRPr lang="en-IN" dirty="0"/>
          </a:p>
        </p:txBody>
      </p:sp>
      <p:pic>
        <p:nvPicPr>
          <p:cNvPr id="7" name="Content Placeholder 6" descr="Diagram&#10;&#10;Description automatically generated">
            <a:extLst>
              <a:ext uri="{FF2B5EF4-FFF2-40B4-BE49-F238E27FC236}">
                <a16:creationId xmlns:a16="http://schemas.microsoft.com/office/drawing/2014/main" id="{B976EDA2-3D43-466D-A510-83AAAA0935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8462" y="1097280"/>
            <a:ext cx="7793501" cy="5655213"/>
          </a:xfrm>
        </p:spPr>
      </p:pic>
    </p:spTree>
    <p:extLst>
      <p:ext uri="{BB962C8B-B14F-4D97-AF65-F5344CB8AC3E}">
        <p14:creationId xmlns:p14="http://schemas.microsoft.com/office/powerpoint/2010/main" val="283207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4C614-BBB7-4F3A-BCC1-E10108C545CB}"/>
              </a:ext>
            </a:extLst>
          </p:cNvPr>
          <p:cNvSpPr>
            <a:spLocks noGrp="1"/>
          </p:cNvSpPr>
          <p:nvPr>
            <p:ph type="title" idx="4294967295"/>
          </p:nvPr>
        </p:nvSpPr>
        <p:spPr>
          <a:xfrm>
            <a:off x="0" y="609600"/>
            <a:ext cx="8596313" cy="1320800"/>
          </a:xfrm>
        </p:spPr>
        <p:txBody>
          <a:bodyPr/>
          <a:lstStyle/>
          <a:p>
            <a:r>
              <a:rPr lang="en-US" dirty="0"/>
              <a:t>TECHNOLOGY USED:</a:t>
            </a:r>
            <a:br>
              <a:rPr lang="en-US" dirty="0"/>
            </a:br>
            <a:endParaRPr lang="en-IN" dirty="0"/>
          </a:p>
        </p:txBody>
      </p:sp>
      <p:sp>
        <p:nvSpPr>
          <p:cNvPr id="3" name="Content Placeholder 2">
            <a:extLst>
              <a:ext uri="{FF2B5EF4-FFF2-40B4-BE49-F238E27FC236}">
                <a16:creationId xmlns:a16="http://schemas.microsoft.com/office/drawing/2014/main" id="{7AD138C8-FF50-47D1-9AA4-F32EFD1E19E8}"/>
              </a:ext>
            </a:extLst>
          </p:cNvPr>
          <p:cNvSpPr>
            <a:spLocks noGrp="1"/>
          </p:cNvSpPr>
          <p:nvPr>
            <p:ph idx="4294967295"/>
          </p:nvPr>
        </p:nvSpPr>
        <p:spPr>
          <a:xfrm>
            <a:off x="266700" y="923924"/>
            <a:ext cx="9134475" cy="5118101"/>
          </a:xfrm>
        </p:spPr>
        <p:txBody>
          <a:bodyPr>
            <a:normAutofit fontScale="25000" lnSpcReduction="20000"/>
          </a:bodyPr>
          <a:lstStyle/>
          <a:p>
            <a:pPr marL="0" indent="0" algn="just">
              <a:lnSpc>
                <a:spcPct val="107000"/>
              </a:lnSpc>
              <a:spcAft>
                <a:spcPts val="800"/>
              </a:spcAft>
              <a:buNone/>
            </a:pPr>
            <a:endParaRPr lang="en-IN" sz="5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All computer software needs certain hardware components or other software resources to be present, in order for computers to be used efficiently. These prerequisites are known as System Requirements. Within this, we have two types – Software Requirements and Hardware Requirements.</a:t>
            </a:r>
          </a:p>
          <a:p>
            <a:pPr marL="1062355" indent="-458470">
              <a:spcBef>
                <a:spcPts val="5"/>
              </a:spcBef>
              <a:spcAft>
                <a:spcPts val="0"/>
              </a:spcAft>
              <a:tabLst>
                <a:tab pos="1061720" algn="l"/>
                <a:tab pos="1062355" algn="l"/>
              </a:tabLst>
            </a:pP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    SOFTWARE</a:t>
            </a:r>
            <a:r>
              <a:rPr lang="en-US" sz="5600" b="1"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REQUIREMENTS</a:t>
            </a:r>
            <a:endParaRPr lang="en-IN" sz="56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03885" marR="316865" indent="228600" algn="just">
              <a:lnSpc>
                <a:spcPct val="150000"/>
              </a:lnSpc>
              <a:spcBef>
                <a:spcPts val="825"/>
              </a:spcBef>
              <a:spcAft>
                <a:spcPts val="0"/>
              </a:spcAft>
            </a:pP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Software</a:t>
            </a:r>
            <a:r>
              <a:rPr lang="en-US" sz="56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Requirements</a:t>
            </a:r>
            <a:r>
              <a:rPr lang="en-US" sz="56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deal</a:t>
            </a:r>
            <a:r>
              <a:rPr lang="en-US" sz="56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with</a:t>
            </a:r>
            <a:r>
              <a:rPr lang="en-US" sz="56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defining</a:t>
            </a:r>
            <a:r>
              <a:rPr lang="en-US" sz="5600" spc="-1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5600" spc="-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software</a:t>
            </a:r>
            <a:r>
              <a:rPr lang="en-US" sz="56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resource</a:t>
            </a:r>
            <a:r>
              <a:rPr lang="en-US" sz="56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requirements</a:t>
            </a:r>
            <a:r>
              <a:rPr lang="en-US" sz="5600" spc="-1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and prerequisites that need to be installed on a computer to provide optimal functioning of an application. These preconditions are generally not included in the software installation package and need to be installed</a:t>
            </a:r>
            <a:r>
              <a:rPr lang="en-US" sz="56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separately.</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33120" algn="just">
              <a:spcBef>
                <a:spcPts val="775"/>
              </a:spcBef>
              <a:spcAft>
                <a:spcPts val="0"/>
              </a:spcAft>
            </a:pP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In order to use CODIAC, one should have the following:</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40"/>
              </a:spcBef>
            </a:pP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5600" dirty="0">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40"/>
              </a:spcBef>
            </a:pPr>
            <a:r>
              <a:rPr lang="en-IN" sz="5600" b="1" dirty="0">
                <a:effectLst/>
                <a:latin typeface="Times New Roman" panose="02020603050405020304" pitchFamily="18" charset="0"/>
                <a:ea typeface="Symbol" panose="05050102010706020507" pitchFamily="18" charset="2"/>
                <a:cs typeface="Times New Roman" panose="02020603050405020304" pitchFamily="18" charset="0"/>
              </a:rPr>
              <a:t>Operating System: </a:t>
            </a:r>
            <a:r>
              <a:rPr lang="en-IN" sz="5600" dirty="0">
                <a:effectLst/>
                <a:latin typeface="Times New Roman" panose="02020603050405020304" pitchFamily="18" charset="0"/>
                <a:ea typeface="Symbol" panose="05050102010706020507" pitchFamily="18" charset="2"/>
                <a:cs typeface="Times New Roman" panose="02020603050405020304" pitchFamily="18" charset="0"/>
              </a:rPr>
              <a:t>Windows 7 and</a:t>
            </a:r>
            <a:r>
              <a:rPr lang="en-IN" sz="56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IN" sz="5600" dirty="0">
                <a:effectLst/>
                <a:latin typeface="Times New Roman" panose="02020603050405020304" pitchFamily="18" charset="0"/>
                <a:ea typeface="Symbol" panose="05050102010706020507" pitchFamily="18" charset="2"/>
                <a:cs typeface="Times New Roman" panose="02020603050405020304" pitchFamily="18" charset="0"/>
              </a:rPr>
              <a:t>above</a:t>
            </a:r>
          </a:p>
          <a:p>
            <a:pPr marL="342900" lvl="0" indent="-342900">
              <a:lnSpc>
                <a:spcPct val="107000"/>
              </a:lnSpc>
              <a:spcBef>
                <a:spcPts val="685"/>
              </a:spcBef>
              <a:spcAft>
                <a:spcPts val="800"/>
              </a:spcAft>
              <a:buSzPts val="1200"/>
              <a:buFont typeface="Symbol" panose="05050102010706020507" pitchFamily="18" charset="2"/>
              <a:buChar char=""/>
              <a:tabLst>
                <a:tab pos="1061720" algn="l"/>
                <a:tab pos="1062355" algn="l"/>
              </a:tabLst>
            </a:pPr>
            <a:r>
              <a:rPr lang="en-IN" sz="5600" b="1" dirty="0">
                <a:effectLst/>
                <a:latin typeface="Times New Roman" panose="02020603050405020304" pitchFamily="18" charset="0"/>
                <a:ea typeface="Symbol" panose="05050102010706020507" pitchFamily="18" charset="2"/>
                <a:cs typeface="Times New Roman" panose="02020603050405020304" pitchFamily="18" charset="0"/>
              </a:rPr>
              <a:t>C Compiler: </a:t>
            </a:r>
            <a:r>
              <a:rPr lang="en-IN" sz="5600" spc="-15" dirty="0">
                <a:effectLst/>
                <a:latin typeface="Times New Roman" panose="02020603050405020304" pitchFamily="18" charset="0"/>
                <a:ea typeface="Symbol" panose="05050102010706020507" pitchFamily="18" charset="2"/>
                <a:cs typeface="Times New Roman" panose="02020603050405020304" pitchFamily="18" charset="0"/>
              </a:rPr>
              <a:t>GNU </a:t>
            </a:r>
            <a:r>
              <a:rPr lang="en-IN" sz="5600" dirty="0">
                <a:effectLst/>
                <a:latin typeface="Times New Roman" panose="02020603050405020304" pitchFamily="18" charset="0"/>
                <a:ea typeface="Symbol" panose="05050102010706020507" pitchFamily="18" charset="2"/>
                <a:cs typeface="Times New Roman" panose="02020603050405020304" pitchFamily="18" charset="0"/>
              </a:rPr>
              <a:t>Compiler Collection</a:t>
            </a:r>
            <a:r>
              <a:rPr lang="en-IN" sz="5600" spc="-15" dirty="0">
                <a:effectLst/>
                <a:latin typeface="Times New Roman" panose="02020603050405020304" pitchFamily="18" charset="0"/>
                <a:ea typeface="Symbol" panose="05050102010706020507" pitchFamily="18" charset="2"/>
                <a:cs typeface="Times New Roman" panose="02020603050405020304" pitchFamily="18" charset="0"/>
              </a:rPr>
              <a:t> </a:t>
            </a:r>
            <a:r>
              <a:rPr lang="en-IN" sz="5600" dirty="0">
                <a:effectLst/>
                <a:latin typeface="Times New Roman" panose="02020603050405020304" pitchFamily="18" charset="0"/>
                <a:ea typeface="Symbol" panose="05050102010706020507" pitchFamily="18" charset="2"/>
                <a:cs typeface="Times New Roman" panose="02020603050405020304" pitchFamily="18" charset="0"/>
              </a:rPr>
              <a:t>(GCC)</a:t>
            </a:r>
          </a:p>
          <a:p>
            <a:pPr marL="342900" lvl="0" indent="-342900">
              <a:lnSpc>
                <a:spcPct val="107000"/>
              </a:lnSpc>
              <a:spcBef>
                <a:spcPts val="680"/>
              </a:spcBef>
              <a:spcAft>
                <a:spcPts val="800"/>
              </a:spcAft>
              <a:buSzPts val="1200"/>
              <a:buFont typeface="Symbol" panose="05050102010706020507" pitchFamily="18" charset="2"/>
              <a:buChar char=""/>
              <a:tabLst>
                <a:tab pos="1061720" algn="l"/>
                <a:tab pos="1062355" algn="l"/>
              </a:tabLst>
            </a:pPr>
            <a:r>
              <a:rPr lang="en-IN" sz="5600" b="1" dirty="0">
                <a:effectLst/>
                <a:latin typeface="Times New Roman" panose="02020603050405020304" pitchFamily="18" charset="0"/>
                <a:ea typeface="Symbol" panose="05050102010706020507" pitchFamily="18" charset="2"/>
                <a:cs typeface="Times New Roman" panose="02020603050405020304" pitchFamily="18" charset="0"/>
              </a:rPr>
              <a:t>Editor: </a:t>
            </a:r>
            <a:r>
              <a:rPr lang="en-IN" sz="5600" dirty="0">
                <a:effectLst/>
                <a:latin typeface="Times New Roman" panose="02020603050405020304" pitchFamily="18" charset="0"/>
                <a:ea typeface="Symbol" panose="05050102010706020507" pitchFamily="18" charset="2"/>
                <a:cs typeface="Times New Roman" panose="02020603050405020304" pitchFamily="18" charset="0"/>
              </a:rPr>
              <a:t>Vim editor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1062355" indent="-458470">
              <a:spcBef>
                <a:spcPts val="1115"/>
              </a:spcBef>
              <a:spcAft>
                <a:spcPts val="0"/>
              </a:spcAft>
              <a:tabLst>
                <a:tab pos="1061720" algn="l"/>
                <a:tab pos="1062355" algn="l"/>
              </a:tabLst>
            </a:pP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HARDWARE</a:t>
            </a:r>
            <a:r>
              <a:rPr lang="en-US" sz="5600" b="1"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REQUIREMENTS</a:t>
            </a:r>
            <a:endParaRPr lang="en-IN" sz="56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03885" marR="317500" indent="317500" algn="just">
              <a:lnSpc>
                <a:spcPct val="150000"/>
              </a:lnSpc>
              <a:spcBef>
                <a:spcPts val="825"/>
              </a:spcBef>
              <a:spcAft>
                <a:spcPts val="0"/>
              </a:spcAft>
            </a:pP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Hardware requirements refer to the common set requirements defined by any operating system or software application and are usually the physical computer resources. In this, we look into the architecture, processing power, memory, secondary memory, display adapter and peripherals.</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22020" algn="just">
              <a:spcBef>
                <a:spcPts val="775"/>
              </a:spcBef>
              <a:spcAft>
                <a:spcPts val="0"/>
              </a:spcAft>
            </a:pP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In order to use this project, one should have the following:</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40"/>
              </a:spcBef>
            </a:pP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5600" dirty="0">
              <a:latin typeface="Times New Roman" panose="02020603050405020304" pitchFamily="18" charset="0"/>
              <a:ea typeface="Times New Roman" panose="02020603050405020304" pitchFamily="18" charset="0"/>
              <a:cs typeface="Times New Roman" panose="02020603050405020304" pitchFamily="18" charset="0"/>
            </a:endParaRPr>
          </a:p>
          <a:p>
            <a:pPr lvl="2">
              <a:spcBef>
                <a:spcPts val="40"/>
              </a:spcBef>
            </a:pPr>
            <a:r>
              <a:rPr lang="en-IN" sz="5200" b="1" dirty="0">
                <a:effectLst/>
                <a:latin typeface="Times New Roman" panose="02020603050405020304" pitchFamily="18" charset="0"/>
                <a:ea typeface="Symbol" panose="05050102010706020507" pitchFamily="18" charset="2"/>
                <a:cs typeface="Times New Roman" panose="02020603050405020304" pitchFamily="18" charset="0"/>
              </a:rPr>
              <a:t>Processor: </a:t>
            </a:r>
            <a:r>
              <a:rPr lang="en-IN" sz="5200" dirty="0">
                <a:effectLst/>
                <a:latin typeface="Times New Roman" panose="02020603050405020304" pitchFamily="18" charset="0"/>
                <a:ea typeface="Symbol" panose="05050102010706020507" pitchFamily="18" charset="2"/>
                <a:cs typeface="Times New Roman" panose="02020603050405020304" pitchFamily="18" charset="0"/>
              </a:rPr>
              <a:t>Intel Pentium processor and above</a:t>
            </a:r>
          </a:p>
          <a:p>
            <a:pPr marL="1143000" lvl="2" indent="-228600">
              <a:lnSpc>
                <a:spcPct val="107000"/>
              </a:lnSpc>
              <a:spcBef>
                <a:spcPts val="685"/>
              </a:spcBef>
              <a:spcAft>
                <a:spcPts val="800"/>
              </a:spcAft>
              <a:buSzPts val="1200"/>
              <a:buFont typeface="Symbol" panose="05050102010706020507" pitchFamily="18" charset="2"/>
              <a:buChar char=""/>
              <a:tabLst>
                <a:tab pos="960755" algn="l"/>
              </a:tabLst>
            </a:pPr>
            <a:r>
              <a:rPr lang="en-IN" sz="5600" b="1" dirty="0">
                <a:effectLst/>
                <a:latin typeface="Times New Roman" panose="02020603050405020304" pitchFamily="18" charset="0"/>
                <a:ea typeface="Symbol" panose="05050102010706020507" pitchFamily="18" charset="2"/>
                <a:cs typeface="Times New Roman" panose="02020603050405020304" pitchFamily="18" charset="0"/>
              </a:rPr>
              <a:t>Memory: </a:t>
            </a:r>
            <a:r>
              <a:rPr lang="en-IN" sz="5600" dirty="0">
                <a:effectLst/>
                <a:latin typeface="Times New Roman" panose="02020603050405020304" pitchFamily="18" charset="0"/>
                <a:ea typeface="Symbol" panose="05050102010706020507" pitchFamily="18" charset="2"/>
                <a:cs typeface="Times New Roman" panose="02020603050405020304" pitchFamily="18" charset="0"/>
              </a:rPr>
              <a:t>4 GB</a:t>
            </a:r>
            <a:r>
              <a:rPr lang="en-IN" sz="56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IN" sz="5600" dirty="0">
                <a:effectLst/>
                <a:latin typeface="Times New Roman" panose="02020603050405020304" pitchFamily="18" charset="0"/>
                <a:ea typeface="Symbol" panose="05050102010706020507" pitchFamily="18" charset="2"/>
                <a:cs typeface="Times New Roman" panose="02020603050405020304" pitchFamily="18" charset="0"/>
              </a:rPr>
              <a:t>RAM and above</a:t>
            </a:r>
          </a:p>
          <a:p>
            <a:pPr marL="342900" lvl="0" indent="-342900">
              <a:lnSpc>
                <a:spcPct val="107000"/>
              </a:lnSpc>
              <a:spcBef>
                <a:spcPts val="680"/>
              </a:spcBef>
              <a:spcAft>
                <a:spcPts val="800"/>
              </a:spcAft>
              <a:buSzPts val="1200"/>
              <a:buFont typeface="Symbol" panose="05050102010706020507" pitchFamily="18" charset="2"/>
              <a:buChar char=""/>
              <a:tabLst>
                <a:tab pos="1061720" algn="l"/>
                <a:tab pos="1062355" algn="l"/>
              </a:tabLst>
            </a:pP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fontAlgn="base"/>
            <a:r>
              <a:rPr lang="en-IN" sz="1200" b="1" dirty="0">
                <a:solidFill>
                  <a:srgbClr val="000000"/>
                </a:solidFill>
                <a:effectLst/>
                <a:latin typeface="inherit"/>
                <a:ea typeface="Times New Roman" panose="02020603050405020304" pitchFamily="18" charset="0"/>
                <a:cs typeface="Segoe UI" panose="020B0502040204020203" pitchFamily="34" charset="0"/>
              </a:rPr>
              <a:t> </a:t>
            </a:r>
            <a:endParaRPr lang="en-IN" sz="1200" dirty="0">
              <a:effectLst/>
              <a:latin typeface="Times New Roman" panose="02020603050405020304" pitchFamily="18" charset="0"/>
              <a:ea typeface="Times New Roman" panose="02020603050405020304" pitchFamily="18" charset="0"/>
            </a:endParaRPr>
          </a:p>
          <a:p>
            <a:pPr fontAlgn="base"/>
            <a:r>
              <a:rPr lang="en-IN" sz="1200" b="1" dirty="0">
                <a:solidFill>
                  <a:srgbClr val="000000"/>
                </a:solidFill>
                <a:effectLst/>
                <a:latin typeface="inherit"/>
                <a:ea typeface="Times New Roman" panose="02020603050405020304" pitchFamily="18" charset="0"/>
                <a:cs typeface="Segoe UI" panose="020B0502040204020203" pitchFamily="34" charset="0"/>
              </a:rPr>
              <a:t> </a:t>
            </a:r>
            <a:endParaRPr lang="en-IN" sz="1200" dirty="0">
              <a:effectLst/>
              <a:latin typeface="Times New Roman" panose="02020603050405020304" pitchFamily="18" charset="0"/>
              <a:ea typeface="Times New Roman" panose="02020603050405020304" pitchFamily="18" charset="0"/>
            </a:endParaRPr>
          </a:p>
          <a:p>
            <a:pPr fontAlgn="base"/>
            <a:r>
              <a:rPr lang="en-IN" sz="1200" b="1" dirty="0">
                <a:solidFill>
                  <a:srgbClr val="000000"/>
                </a:solidFill>
                <a:effectLst/>
                <a:latin typeface="inherit"/>
                <a:ea typeface="Times New Roman" panose="02020603050405020304" pitchFamily="18" charset="0"/>
                <a:cs typeface="Segoe UI" panose="020B0502040204020203" pitchFamily="34" charset="0"/>
              </a:rPr>
              <a:t> </a:t>
            </a:r>
            <a:endParaRPr lang="en-IN" sz="1200" dirty="0">
              <a:effectLst/>
              <a:latin typeface="Times New Roman" panose="02020603050405020304" pitchFamily="18" charset="0"/>
              <a:ea typeface="Times New Roman" panose="02020603050405020304" pitchFamily="18" charset="0"/>
            </a:endParaRPr>
          </a:p>
          <a:p>
            <a:pPr fontAlgn="base"/>
            <a:r>
              <a:rPr lang="en-IN" sz="1200" b="1" dirty="0">
                <a:solidFill>
                  <a:srgbClr val="000000"/>
                </a:solidFill>
                <a:effectLst/>
                <a:latin typeface="inherit"/>
                <a:ea typeface="Times New Roman" panose="02020603050405020304" pitchFamily="18" charset="0"/>
                <a:cs typeface="Segoe UI" panose="020B0502040204020203" pitchFamily="34" charset="0"/>
              </a:rPr>
              <a:t> </a:t>
            </a:r>
            <a:endParaRPr lang="en-IN" sz="12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65349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2CC59-F32E-4AA9-820E-9EB2B181FDA6}"/>
              </a:ext>
            </a:extLst>
          </p:cNvPr>
          <p:cNvSpPr>
            <a:spLocks noGrp="1"/>
          </p:cNvSpPr>
          <p:nvPr>
            <p:ph type="title"/>
          </p:nvPr>
        </p:nvSpPr>
        <p:spPr/>
        <p:txBody>
          <a:bodyPr/>
          <a:lstStyle/>
          <a:p>
            <a:r>
              <a:rPr lang="en-US" dirty="0"/>
              <a:t>RESULTS:</a:t>
            </a:r>
            <a:endParaRPr lang="en-IN" dirty="0"/>
          </a:p>
        </p:txBody>
      </p:sp>
      <p:pic>
        <p:nvPicPr>
          <p:cNvPr id="7" name="Content Placeholder 6" descr="Text&#10;&#10;Description automatically generated">
            <a:extLst>
              <a:ext uri="{FF2B5EF4-FFF2-40B4-BE49-F238E27FC236}">
                <a16:creationId xmlns:a16="http://schemas.microsoft.com/office/drawing/2014/main" id="{D7A665BF-5ED1-4743-893A-46F7023C29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9631" y="154746"/>
            <a:ext cx="6639951" cy="6569612"/>
          </a:xfrm>
        </p:spPr>
      </p:pic>
    </p:spTree>
    <p:extLst>
      <p:ext uri="{BB962C8B-B14F-4D97-AF65-F5344CB8AC3E}">
        <p14:creationId xmlns:p14="http://schemas.microsoft.com/office/powerpoint/2010/main" val="3554691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E1E46491-ACF1-433C-94B7-77EFD53BEB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6653" y="290074"/>
            <a:ext cx="5858693" cy="6277851"/>
          </a:xfrm>
          <a:prstGeom prst="rect">
            <a:avLst/>
          </a:prstGeom>
        </p:spPr>
      </p:pic>
    </p:spTree>
    <p:extLst>
      <p:ext uri="{BB962C8B-B14F-4D97-AF65-F5344CB8AC3E}">
        <p14:creationId xmlns:p14="http://schemas.microsoft.com/office/powerpoint/2010/main" val="507081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81085777-53B5-4F2C-AB68-32EBD6970C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0995" y="323556"/>
            <a:ext cx="6142833" cy="6274191"/>
          </a:xfrm>
          <a:prstGeom prst="rect">
            <a:avLst/>
          </a:prstGeom>
        </p:spPr>
      </p:pic>
    </p:spTree>
    <p:extLst>
      <p:ext uri="{BB962C8B-B14F-4D97-AF65-F5344CB8AC3E}">
        <p14:creationId xmlns:p14="http://schemas.microsoft.com/office/powerpoint/2010/main" val="3376466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2B01EC61-3999-425A-B7BF-2BA5961B49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5759" y="228153"/>
            <a:ext cx="5420481" cy="6401693"/>
          </a:xfrm>
          <a:prstGeom prst="rect">
            <a:avLst/>
          </a:prstGeom>
        </p:spPr>
      </p:pic>
    </p:spTree>
    <p:extLst>
      <p:ext uri="{BB962C8B-B14F-4D97-AF65-F5344CB8AC3E}">
        <p14:creationId xmlns:p14="http://schemas.microsoft.com/office/powerpoint/2010/main" val="3642298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10;&#10;Description automatically generated">
            <a:extLst>
              <a:ext uri="{FF2B5EF4-FFF2-40B4-BE49-F238E27FC236}">
                <a16:creationId xmlns:a16="http://schemas.microsoft.com/office/drawing/2014/main" id="{18E25492-5A86-4821-B895-028E0B1B08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9982" y="520504"/>
            <a:ext cx="6569611" cy="6105379"/>
          </a:xfrm>
          <a:prstGeom prst="rect">
            <a:avLst/>
          </a:prstGeom>
        </p:spPr>
      </p:pic>
    </p:spTree>
    <p:extLst>
      <p:ext uri="{BB962C8B-B14F-4D97-AF65-F5344CB8AC3E}">
        <p14:creationId xmlns:p14="http://schemas.microsoft.com/office/powerpoint/2010/main" val="6103003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34</TotalTime>
  <Words>384</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inherit</vt:lpstr>
      <vt:lpstr>Symbol</vt:lpstr>
      <vt:lpstr>Times New Roman</vt:lpstr>
      <vt:lpstr>Trebuchet MS</vt:lpstr>
      <vt:lpstr>Wingdings 3</vt:lpstr>
      <vt:lpstr>Facet</vt:lpstr>
      <vt:lpstr>VEHICLE PARKING   MANAGEMENT SYSTEM  </vt:lpstr>
      <vt:lpstr>ABSTRACT</vt:lpstr>
      <vt:lpstr>USE CASE DIAGRAM</vt:lpstr>
      <vt:lpstr>TECHNOLOGY USED: </vt:lpstr>
      <vt:lpstr>RESULTS:</vt:lpstr>
      <vt:lpstr>PowerPoint Presentation</vt:lpstr>
      <vt:lpstr>PowerPoint Presentation</vt:lpstr>
      <vt:lpstr>PowerPoint Presentation</vt:lpstr>
      <vt:lpstr>PowerPoint Presentation</vt:lpstr>
      <vt:lpstr>PowerPoint Presentation</vt:lpstr>
      <vt:lpstr>CONCLUSION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CASES TRACKER</dc:title>
  <dc:creator>Nani Chinni</dc:creator>
  <cp:lastModifiedBy>vivek</cp:lastModifiedBy>
  <cp:revision>5</cp:revision>
  <dcterms:created xsi:type="dcterms:W3CDTF">2020-12-22T05:03:11Z</dcterms:created>
  <dcterms:modified xsi:type="dcterms:W3CDTF">2020-12-22T13:54:44Z</dcterms:modified>
</cp:coreProperties>
</file>