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72"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EBD1-6500-4A52-92F4-B9D0FBBCC921}"/>
              </a:ext>
            </a:extLst>
          </p:cNvPr>
          <p:cNvSpPr>
            <a:spLocks noGrp="1"/>
          </p:cNvSpPr>
          <p:nvPr>
            <p:ph type="ctrTitle"/>
          </p:nvPr>
        </p:nvSpPr>
        <p:spPr/>
        <p:txBody>
          <a:bodyPr/>
          <a:lstStyle/>
          <a:p>
            <a:r>
              <a:rPr lang="en-IN" b="1" i="1" dirty="0"/>
              <a:t>Perishable Food Monitoring throughout the Supply Chain</a:t>
            </a:r>
          </a:p>
        </p:txBody>
      </p:sp>
      <p:sp>
        <p:nvSpPr>
          <p:cNvPr id="3" name="Subtitle 2">
            <a:extLst>
              <a:ext uri="{FF2B5EF4-FFF2-40B4-BE49-F238E27FC236}">
                <a16:creationId xmlns:a16="http://schemas.microsoft.com/office/drawing/2014/main" id="{232DBFC8-68D4-40EB-861B-4B0F7EC2C665}"/>
              </a:ext>
            </a:extLst>
          </p:cNvPr>
          <p:cNvSpPr>
            <a:spLocks noGrp="1"/>
          </p:cNvSpPr>
          <p:nvPr>
            <p:ph type="subTitle" idx="1"/>
          </p:nvPr>
        </p:nvSpPr>
        <p:spPr/>
        <p:txBody>
          <a:bodyPr/>
          <a:lstStyle/>
          <a:p>
            <a:r>
              <a:rPr lang="en-IN" dirty="0"/>
              <a:t>                                                 </a:t>
            </a:r>
            <a:r>
              <a:rPr lang="en-IN" sz="1400" dirty="0"/>
              <a:t>Team Challengers</a:t>
            </a:r>
          </a:p>
        </p:txBody>
      </p:sp>
    </p:spTree>
    <p:extLst>
      <p:ext uri="{BB962C8B-B14F-4D97-AF65-F5344CB8AC3E}">
        <p14:creationId xmlns:p14="http://schemas.microsoft.com/office/powerpoint/2010/main" val="54720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ABA9-9FF5-41E0-9F67-F2636838ADAF}"/>
              </a:ext>
            </a:extLst>
          </p:cNvPr>
          <p:cNvSpPr>
            <a:spLocks noGrp="1"/>
          </p:cNvSpPr>
          <p:nvPr>
            <p:ph type="title"/>
          </p:nvPr>
        </p:nvSpPr>
        <p:spPr/>
        <p:txBody>
          <a:bodyPr/>
          <a:lstStyle/>
          <a:p>
            <a:r>
              <a:rPr lang="en-IN" dirty="0">
                <a:solidFill>
                  <a:schemeClr val="accent2">
                    <a:lumMod val="75000"/>
                  </a:schemeClr>
                </a:solidFill>
              </a:rPr>
              <a:t>DESCRIPTION</a:t>
            </a:r>
          </a:p>
        </p:txBody>
      </p:sp>
      <p:sp>
        <p:nvSpPr>
          <p:cNvPr id="3" name="Content Placeholder 2">
            <a:extLst>
              <a:ext uri="{FF2B5EF4-FFF2-40B4-BE49-F238E27FC236}">
                <a16:creationId xmlns:a16="http://schemas.microsoft.com/office/drawing/2014/main" id="{E8781FB5-E633-4A05-98C2-3B4C349DD676}"/>
              </a:ext>
            </a:extLst>
          </p:cNvPr>
          <p:cNvSpPr>
            <a:spLocks noGrp="1"/>
          </p:cNvSpPr>
          <p:nvPr>
            <p:ph idx="1"/>
          </p:nvPr>
        </p:nvSpPr>
        <p:spPr/>
        <p:txBody>
          <a:bodyPr>
            <a:normAutofit/>
          </a:bodyPr>
          <a:lstStyle/>
          <a:p>
            <a:r>
              <a:rPr lang="en-IN" sz="2400" dirty="0"/>
              <a:t>Initially the values of all the sensors are sent to the IBM cloud </a:t>
            </a:r>
          </a:p>
          <a:p>
            <a:r>
              <a:rPr lang="en-IN" sz="2400" dirty="0"/>
              <a:t>Let us assume that there are 10 boxes to be monitored in a container</a:t>
            </a:r>
          </a:p>
          <a:p>
            <a:r>
              <a:rPr lang="en-IN" sz="2400" dirty="0"/>
              <a:t>So there will be a product for each box working as a slave</a:t>
            </a:r>
          </a:p>
          <a:p>
            <a:r>
              <a:rPr lang="en-IN" sz="2400" dirty="0"/>
              <a:t>There will be the master so it will gather all the data from the slaves</a:t>
            </a:r>
          </a:p>
          <a:p>
            <a:r>
              <a:rPr lang="en-IN" sz="2400" dirty="0"/>
              <a:t>If there is any disturbance in one of the box i.e. change of temperature then there will be a immediate precaution that there is some problem with the box</a:t>
            </a:r>
          </a:p>
        </p:txBody>
      </p:sp>
    </p:spTree>
    <p:extLst>
      <p:ext uri="{BB962C8B-B14F-4D97-AF65-F5344CB8AC3E}">
        <p14:creationId xmlns:p14="http://schemas.microsoft.com/office/powerpoint/2010/main" val="156510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AE94-6CCD-42A7-9AB7-91F10937FFC1}"/>
              </a:ext>
            </a:extLst>
          </p:cNvPr>
          <p:cNvSpPr>
            <a:spLocks noGrp="1"/>
          </p:cNvSpPr>
          <p:nvPr>
            <p:ph type="title"/>
          </p:nvPr>
        </p:nvSpPr>
        <p:spPr/>
        <p:txBody>
          <a:bodyPr/>
          <a:lstStyle/>
          <a:p>
            <a:r>
              <a:rPr lang="en-IN" dirty="0">
                <a:solidFill>
                  <a:schemeClr val="accent2">
                    <a:lumMod val="75000"/>
                  </a:schemeClr>
                </a:solidFill>
              </a:rPr>
              <a:t>NODE RED FLOW</a:t>
            </a:r>
          </a:p>
        </p:txBody>
      </p:sp>
      <p:pic>
        <p:nvPicPr>
          <p:cNvPr id="5" name="Content Placeholder 4">
            <a:extLst>
              <a:ext uri="{FF2B5EF4-FFF2-40B4-BE49-F238E27FC236}">
                <a16:creationId xmlns:a16="http://schemas.microsoft.com/office/drawing/2014/main" id="{EF148018-1CF5-4902-AE9C-BE6130A3E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670" y="1600200"/>
            <a:ext cx="7844659" cy="4525963"/>
          </a:xfrm>
        </p:spPr>
      </p:pic>
    </p:spTree>
    <p:extLst>
      <p:ext uri="{BB962C8B-B14F-4D97-AF65-F5344CB8AC3E}">
        <p14:creationId xmlns:p14="http://schemas.microsoft.com/office/powerpoint/2010/main" val="169089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3C4B-48A8-45C5-BA64-84534ECAD2A4}"/>
              </a:ext>
            </a:extLst>
          </p:cNvPr>
          <p:cNvSpPr>
            <a:spLocks noGrp="1"/>
          </p:cNvSpPr>
          <p:nvPr>
            <p:ph type="title"/>
          </p:nvPr>
        </p:nvSpPr>
        <p:spPr/>
        <p:txBody>
          <a:bodyPr/>
          <a:lstStyle/>
          <a:p>
            <a:r>
              <a:rPr lang="en-IN" dirty="0">
                <a:solidFill>
                  <a:schemeClr val="accent2">
                    <a:lumMod val="75000"/>
                  </a:schemeClr>
                </a:solidFill>
              </a:rPr>
              <a:t>OUTPUT</a:t>
            </a:r>
          </a:p>
        </p:txBody>
      </p:sp>
      <p:pic>
        <p:nvPicPr>
          <p:cNvPr id="9" name="Content Placeholder 8">
            <a:extLst>
              <a:ext uri="{FF2B5EF4-FFF2-40B4-BE49-F238E27FC236}">
                <a16:creationId xmlns:a16="http://schemas.microsoft.com/office/drawing/2014/main" id="{7C2A1CC8-6CC4-4908-9E80-43C304AA9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9255"/>
            <a:ext cx="8229600" cy="3807853"/>
          </a:xfrm>
        </p:spPr>
      </p:pic>
    </p:spTree>
    <p:extLst>
      <p:ext uri="{BB962C8B-B14F-4D97-AF65-F5344CB8AC3E}">
        <p14:creationId xmlns:p14="http://schemas.microsoft.com/office/powerpoint/2010/main" val="140538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4246DD-8662-4A8F-8B3B-FD5616B4EA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
            <a:ext cx="3969816" cy="6239069"/>
          </a:xfrm>
          <a:prstGeom prst="rect">
            <a:avLst/>
          </a:prstGeom>
        </p:spPr>
      </p:pic>
    </p:spTree>
    <p:extLst>
      <p:ext uri="{BB962C8B-B14F-4D97-AF65-F5344CB8AC3E}">
        <p14:creationId xmlns:p14="http://schemas.microsoft.com/office/powerpoint/2010/main" val="275462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E2A5-BDBD-4A64-B29C-48686CEF55FB}"/>
              </a:ext>
            </a:extLst>
          </p:cNvPr>
          <p:cNvSpPr>
            <a:spLocks noGrp="1"/>
          </p:cNvSpPr>
          <p:nvPr>
            <p:ph type="title"/>
          </p:nvPr>
        </p:nvSpPr>
        <p:spPr/>
        <p:txBody>
          <a:bodyPr/>
          <a:lstStyle/>
          <a:p>
            <a:r>
              <a:rPr lang="en-IN" dirty="0">
                <a:solidFill>
                  <a:schemeClr val="accent2">
                    <a:lumMod val="75000"/>
                  </a:schemeClr>
                </a:solidFill>
              </a:rPr>
              <a:t>ADVANTAGES</a:t>
            </a:r>
          </a:p>
        </p:txBody>
      </p:sp>
      <p:sp>
        <p:nvSpPr>
          <p:cNvPr id="3" name="Content Placeholder 2">
            <a:extLst>
              <a:ext uri="{FF2B5EF4-FFF2-40B4-BE49-F238E27FC236}">
                <a16:creationId xmlns:a16="http://schemas.microsoft.com/office/drawing/2014/main" id="{F4E3E6DA-BCC7-40E3-A340-35A39AA80060}"/>
              </a:ext>
            </a:extLst>
          </p:cNvPr>
          <p:cNvSpPr>
            <a:spLocks noGrp="1"/>
          </p:cNvSpPr>
          <p:nvPr>
            <p:ph idx="1"/>
          </p:nvPr>
        </p:nvSpPr>
        <p:spPr/>
        <p:txBody>
          <a:bodyPr>
            <a:normAutofit/>
          </a:bodyPr>
          <a:lstStyle/>
          <a:p>
            <a:r>
              <a:rPr lang="en-IN" sz="2800" dirty="0"/>
              <a:t>As the perishable foods tends to more economic loss so we can easily reduce the economic loss</a:t>
            </a:r>
          </a:p>
          <a:p>
            <a:r>
              <a:rPr lang="en-IN" sz="2800" dirty="0"/>
              <a:t>Perishable food safety is increased and the loss of food is reduced</a:t>
            </a:r>
          </a:p>
        </p:txBody>
      </p:sp>
    </p:spTree>
    <p:extLst>
      <p:ext uri="{BB962C8B-B14F-4D97-AF65-F5344CB8AC3E}">
        <p14:creationId xmlns:p14="http://schemas.microsoft.com/office/powerpoint/2010/main" val="2287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E0A0-E2CD-42BC-8D1B-E8693E68DE9B}"/>
              </a:ext>
            </a:extLst>
          </p:cNvPr>
          <p:cNvSpPr>
            <a:spLocks noGrp="1"/>
          </p:cNvSpPr>
          <p:nvPr>
            <p:ph type="title"/>
          </p:nvPr>
        </p:nvSpPr>
        <p:spPr/>
        <p:txBody>
          <a:bodyPr/>
          <a:lstStyle/>
          <a:p>
            <a:r>
              <a:rPr lang="en-IN" dirty="0">
                <a:solidFill>
                  <a:schemeClr val="accent2">
                    <a:lumMod val="75000"/>
                  </a:schemeClr>
                </a:solidFill>
              </a:rPr>
              <a:t>FUTURE SCOPE</a:t>
            </a:r>
          </a:p>
        </p:txBody>
      </p:sp>
      <p:sp>
        <p:nvSpPr>
          <p:cNvPr id="3" name="Content Placeholder 2">
            <a:extLst>
              <a:ext uri="{FF2B5EF4-FFF2-40B4-BE49-F238E27FC236}">
                <a16:creationId xmlns:a16="http://schemas.microsoft.com/office/drawing/2014/main" id="{ED5EF336-37DE-4373-AAB2-378741C9D701}"/>
              </a:ext>
            </a:extLst>
          </p:cNvPr>
          <p:cNvSpPr>
            <a:spLocks noGrp="1"/>
          </p:cNvSpPr>
          <p:nvPr>
            <p:ph idx="1"/>
          </p:nvPr>
        </p:nvSpPr>
        <p:spPr/>
        <p:txBody>
          <a:bodyPr/>
          <a:lstStyle/>
          <a:p>
            <a:r>
              <a:rPr lang="en-IN" dirty="0"/>
              <a:t>As this project is only for monitoring in future we can use coolants to automatically maintain the temperature or humidity whenever there is disturbance  in the particular box so by this we can maintain a </a:t>
            </a:r>
            <a:r>
              <a:rPr lang="en-IN" dirty="0" err="1"/>
              <a:t>reqired</a:t>
            </a:r>
            <a:r>
              <a:rPr lang="en-IN" dirty="0"/>
              <a:t> temperature </a:t>
            </a:r>
            <a:r>
              <a:rPr lang="en-IN" dirty="0" err="1"/>
              <a:t>everytime</a:t>
            </a:r>
            <a:r>
              <a:rPr lang="en-IN" dirty="0"/>
              <a:t> and this would reduce the economic loss</a:t>
            </a:r>
          </a:p>
        </p:txBody>
      </p:sp>
    </p:spTree>
    <p:extLst>
      <p:ext uri="{BB962C8B-B14F-4D97-AF65-F5344CB8AC3E}">
        <p14:creationId xmlns:p14="http://schemas.microsoft.com/office/powerpoint/2010/main" val="385510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you">
            <a:extLst>
              <a:ext uri="{FF2B5EF4-FFF2-40B4-BE49-F238E27FC236}">
                <a16:creationId xmlns:a16="http://schemas.microsoft.com/office/drawing/2014/main" id="{B09DB2F1-D480-4ADD-A2F2-BC0A450A5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5756"/>
            <a:ext cx="6186487" cy="618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B7EC-5F2A-4D53-A320-BF3E53524BBE}"/>
              </a:ext>
            </a:extLst>
          </p:cNvPr>
          <p:cNvSpPr>
            <a:spLocks noGrp="1"/>
          </p:cNvSpPr>
          <p:nvPr>
            <p:ph type="title"/>
          </p:nvPr>
        </p:nvSpPr>
        <p:spPr/>
        <p:txBody>
          <a:bodyPr/>
          <a:lstStyle/>
          <a:p>
            <a:r>
              <a:rPr lang="en-IN" dirty="0">
                <a:solidFill>
                  <a:schemeClr val="accent2">
                    <a:lumMod val="75000"/>
                  </a:schemeClr>
                </a:solidFill>
              </a:rPr>
              <a:t>WHAT IS COLD CHAIN?</a:t>
            </a:r>
          </a:p>
        </p:txBody>
      </p:sp>
      <p:sp>
        <p:nvSpPr>
          <p:cNvPr id="3" name="Content Placeholder 2">
            <a:extLst>
              <a:ext uri="{FF2B5EF4-FFF2-40B4-BE49-F238E27FC236}">
                <a16:creationId xmlns:a16="http://schemas.microsoft.com/office/drawing/2014/main" id="{66FA7C0E-1A29-4F80-992F-F27D79E73B10}"/>
              </a:ext>
            </a:extLst>
          </p:cNvPr>
          <p:cNvSpPr>
            <a:spLocks noGrp="1"/>
          </p:cNvSpPr>
          <p:nvPr>
            <p:ph idx="1"/>
          </p:nvPr>
        </p:nvSpPr>
        <p:spPr/>
        <p:txBody>
          <a:bodyPr>
            <a:normAutofit/>
          </a:bodyPr>
          <a:lstStyle/>
          <a:p>
            <a:r>
              <a:rPr lang="en-IN" sz="2400" dirty="0"/>
              <a:t>Cold Chain is a system of storing and transporting food or vaccine at the recommended temperature range from point of manufacture to point of use</a:t>
            </a:r>
          </a:p>
          <a:p>
            <a:endParaRPr lang="en-IN" sz="2400" dirty="0"/>
          </a:p>
        </p:txBody>
      </p:sp>
      <p:sp>
        <p:nvSpPr>
          <p:cNvPr id="5" name="Content Placeholder 2">
            <a:extLst>
              <a:ext uri="{FF2B5EF4-FFF2-40B4-BE49-F238E27FC236}">
                <a16:creationId xmlns:a16="http://schemas.microsoft.com/office/drawing/2014/main" id="{843EBCEB-FD0F-4703-ABA2-D5E1A524CE79}"/>
              </a:ext>
            </a:extLst>
          </p:cNvPr>
          <p:cNvSpPr txBox="1">
            <a:spLocks/>
          </p:cNvSpPr>
          <p:nvPr/>
        </p:nvSpPr>
        <p:spPr>
          <a:xfrm>
            <a:off x="457200" y="1636419"/>
            <a:ext cx="8229600" cy="44535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400" dirty="0"/>
          </a:p>
        </p:txBody>
      </p:sp>
      <p:pic>
        <p:nvPicPr>
          <p:cNvPr id="11" name="Picture 10">
            <a:extLst>
              <a:ext uri="{FF2B5EF4-FFF2-40B4-BE49-F238E27FC236}">
                <a16:creationId xmlns:a16="http://schemas.microsoft.com/office/drawing/2014/main" id="{C6D98EBF-C40B-46BD-A92D-683A78B61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872712"/>
            <a:ext cx="5890482" cy="3314552"/>
          </a:xfrm>
          <a:prstGeom prst="rect">
            <a:avLst/>
          </a:prstGeom>
        </p:spPr>
      </p:pic>
    </p:spTree>
    <p:extLst>
      <p:ext uri="{BB962C8B-B14F-4D97-AF65-F5344CB8AC3E}">
        <p14:creationId xmlns:p14="http://schemas.microsoft.com/office/powerpoint/2010/main" val="413902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44F4-40A3-4428-8D8D-FE2FDC7535C3}"/>
              </a:ext>
            </a:extLst>
          </p:cNvPr>
          <p:cNvSpPr>
            <a:spLocks noGrp="1"/>
          </p:cNvSpPr>
          <p:nvPr>
            <p:ph type="title"/>
          </p:nvPr>
        </p:nvSpPr>
        <p:spPr/>
        <p:txBody>
          <a:bodyPr/>
          <a:lstStyle/>
          <a:p>
            <a:r>
              <a:rPr lang="en-IN" dirty="0">
                <a:solidFill>
                  <a:schemeClr val="accent2">
                    <a:lumMod val="75000"/>
                  </a:schemeClr>
                </a:solidFill>
              </a:rPr>
              <a:t>HARDWARES</a:t>
            </a:r>
          </a:p>
        </p:txBody>
      </p:sp>
      <p:sp>
        <p:nvSpPr>
          <p:cNvPr id="3" name="Content Placeholder 2">
            <a:extLst>
              <a:ext uri="{FF2B5EF4-FFF2-40B4-BE49-F238E27FC236}">
                <a16:creationId xmlns:a16="http://schemas.microsoft.com/office/drawing/2014/main" id="{E4B41382-D568-4F3B-B20B-9B8654105151}"/>
              </a:ext>
            </a:extLst>
          </p:cNvPr>
          <p:cNvSpPr>
            <a:spLocks noGrp="1"/>
          </p:cNvSpPr>
          <p:nvPr>
            <p:ph idx="1"/>
          </p:nvPr>
        </p:nvSpPr>
        <p:spPr/>
        <p:txBody>
          <a:bodyPr>
            <a:normAutofit/>
          </a:bodyPr>
          <a:lstStyle/>
          <a:p>
            <a:r>
              <a:rPr lang="en-IN" sz="2800" dirty="0"/>
              <a:t>ESP 32</a:t>
            </a:r>
          </a:p>
          <a:p>
            <a:r>
              <a:rPr lang="en-IN" sz="2800" dirty="0"/>
              <a:t>DHT 11</a:t>
            </a:r>
          </a:p>
          <a:p>
            <a:r>
              <a:rPr lang="en-IN" sz="2800" dirty="0"/>
              <a:t>RTC MODULE</a:t>
            </a:r>
          </a:p>
          <a:p>
            <a:r>
              <a:rPr lang="en-IN" sz="2800" dirty="0"/>
              <a:t>GPS MODULE</a:t>
            </a:r>
          </a:p>
          <a:p>
            <a:r>
              <a:rPr lang="en-IN" sz="2800" dirty="0"/>
              <a:t>MQ135</a:t>
            </a:r>
          </a:p>
        </p:txBody>
      </p:sp>
      <p:pic>
        <p:nvPicPr>
          <p:cNvPr id="4" name="Picture 6" descr="Image result for esp32">
            <a:extLst>
              <a:ext uri="{FF2B5EF4-FFF2-40B4-BE49-F238E27FC236}">
                <a16:creationId xmlns:a16="http://schemas.microsoft.com/office/drawing/2014/main" id="{FC237A16-2EAB-46A8-9FF1-12784425E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050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7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CCB-B683-4DBC-B119-EE76FFD9EEF0}"/>
              </a:ext>
            </a:extLst>
          </p:cNvPr>
          <p:cNvSpPr>
            <a:spLocks noGrp="1"/>
          </p:cNvSpPr>
          <p:nvPr>
            <p:ph type="title"/>
          </p:nvPr>
        </p:nvSpPr>
        <p:spPr/>
        <p:txBody>
          <a:bodyPr/>
          <a:lstStyle/>
          <a:p>
            <a:r>
              <a:rPr lang="en-IN" dirty="0">
                <a:solidFill>
                  <a:schemeClr val="accent2">
                    <a:lumMod val="75000"/>
                  </a:schemeClr>
                </a:solidFill>
              </a:rPr>
              <a:t>SOFTWARES</a:t>
            </a:r>
          </a:p>
        </p:txBody>
      </p:sp>
      <p:sp>
        <p:nvSpPr>
          <p:cNvPr id="3" name="Content Placeholder 2">
            <a:extLst>
              <a:ext uri="{FF2B5EF4-FFF2-40B4-BE49-F238E27FC236}">
                <a16:creationId xmlns:a16="http://schemas.microsoft.com/office/drawing/2014/main" id="{52BB0ABC-A1DF-484C-A4BC-A838163F05C7}"/>
              </a:ext>
            </a:extLst>
          </p:cNvPr>
          <p:cNvSpPr>
            <a:spLocks noGrp="1"/>
          </p:cNvSpPr>
          <p:nvPr>
            <p:ph idx="1"/>
          </p:nvPr>
        </p:nvSpPr>
        <p:spPr/>
        <p:txBody>
          <a:bodyPr>
            <a:normAutofit/>
          </a:bodyPr>
          <a:lstStyle/>
          <a:p>
            <a:r>
              <a:rPr lang="en-IN" sz="2400" dirty="0"/>
              <a:t>IBM CLOUD </a:t>
            </a:r>
          </a:p>
          <a:p>
            <a:r>
              <a:rPr lang="en-IN" sz="2400" dirty="0"/>
              <a:t>NODE RED</a:t>
            </a:r>
          </a:p>
          <a:p>
            <a:r>
              <a:rPr lang="en-IN" sz="2400" dirty="0"/>
              <a:t>MIT APP INVENTOR</a:t>
            </a:r>
          </a:p>
          <a:p>
            <a:r>
              <a:rPr lang="en-IN" sz="2400" dirty="0"/>
              <a:t>ARDUINO IDE</a:t>
            </a:r>
          </a:p>
        </p:txBody>
      </p:sp>
      <p:pic>
        <p:nvPicPr>
          <p:cNvPr id="4" name="Picture 2" descr="Image result for ibm cloud">
            <a:extLst>
              <a:ext uri="{FF2B5EF4-FFF2-40B4-BE49-F238E27FC236}">
                <a16:creationId xmlns:a16="http://schemas.microsoft.com/office/drawing/2014/main" id="{C9AF7F5D-8834-4ACB-8BCE-852A54CCA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4300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node red">
            <a:extLst>
              <a:ext uri="{FF2B5EF4-FFF2-40B4-BE49-F238E27FC236}">
                <a16:creationId xmlns:a16="http://schemas.microsoft.com/office/drawing/2014/main" id="{E2FC5FE5-607D-47B6-A1AF-AA8CE224C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766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9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F410-FC76-496A-9363-A8D3180DEE88}"/>
              </a:ext>
            </a:extLst>
          </p:cNvPr>
          <p:cNvSpPr>
            <a:spLocks noGrp="1"/>
          </p:cNvSpPr>
          <p:nvPr>
            <p:ph type="title"/>
          </p:nvPr>
        </p:nvSpPr>
        <p:spPr/>
        <p:txBody>
          <a:bodyPr/>
          <a:lstStyle/>
          <a:p>
            <a:r>
              <a:rPr lang="en-IN" dirty="0">
                <a:solidFill>
                  <a:schemeClr val="accent2">
                    <a:lumMod val="75000"/>
                  </a:schemeClr>
                </a:solidFill>
              </a:rPr>
              <a:t>ESP 32 FEATURES</a:t>
            </a:r>
          </a:p>
        </p:txBody>
      </p:sp>
      <p:sp>
        <p:nvSpPr>
          <p:cNvPr id="3" name="Content Placeholder 2">
            <a:extLst>
              <a:ext uri="{FF2B5EF4-FFF2-40B4-BE49-F238E27FC236}">
                <a16:creationId xmlns:a16="http://schemas.microsoft.com/office/drawing/2014/main" id="{5B1306AE-62D8-4624-A7F6-4D40EED1AFD8}"/>
              </a:ext>
            </a:extLst>
          </p:cNvPr>
          <p:cNvSpPr>
            <a:spLocks noGrp="1"/>
          </p:cNvSpPr>
          <p:nvPr>
            <p:ph idx="1"/>
          </p:nvPr>
        </p:nvSpPr>
        <p:spPr/>
        <p:txBody>
          <a:bodyPr>
            <a:normAutofit fontScale="62500" lnSpcReduction="20000"/>
          </a:bodyPr>
          <a:lstStyle/>
          <a:p>
            <a:pPr marL="0" indent="0">
              <a:buNone/>
            </a:pPr>
            <a:r>
              <a:rPr lang="en-IN" dirty="0"/>
              <a:t>Two independently-controlled CPU cores with adjustable clock frequency, ranging from 80 MHz to 240 MHz</a:t>
            </a:r>
          </a:p>
          <a:p>
            <a:r>
              <a:rPr lang="en-IN" dirty="0"/>
              <a:t>+19.5 dBm output at the antenna ensures a good physical range</a:t>
            </a:r>
          </a:p>
          <a:p>
            <a:r>
              <a:rPr lang="en-IN" dirty="0"/>
              <a:t>Classic Bluetooth for legacy connections, also supporting L2CAP, SDP, GAP, SMP, AVDTP, AVCTP, A2DP (SNK) and AVRCP (CT)</a:t>
            </a:r>
          </a:p>
          <a:p>
            <a:r>
              <a:rPr lang="en-IN" dirty="0"/>
              <a:t>Support for Bluetooth Low Energy (BLE) profiles including L2CAP, GAP, GATT, SMP, and GATT-based profiles like </a:t>
            </a:r>
            <a:r>
              <a:rPr lang="en-IN" dirty="0" err="1"/>
              <a:t>BluFi</a:t>
            </a:r>
            <a:r>
              <a:rPr lang="en-IN" dirty="0"/>
              <a:t>, SPP-like, etc</a:t>
            </a:r>
          </a:p>
          <a:p>
            <a:r>
              <a:rPr lang="en-IN" dirty="0"/>
              <a:t>Bluetooth Low Energy (BLE) connects to smart phones, broadcasting low-energy beacons for easy detection</a:t>
            </a:r>
          </a:p>
          <a:p>
            <a:r>
              <a:rPr lang="en-IN" dirty="0"/>
              <a:t>Sleep current is less than 5 </a:t>
            </a:r>
            <a:r>
              <a:rPr lang="el-GR" dirty="0"/>
              <a:t>μ</a:t>
            </a:r>
            <a:r>
              <a:rPr lang="en-IN" dirty="0"/>
              <a:t>A, making it suitable for battery-powered and wearable-electronics applications</a:t>
            </a:r>
          </a:p>
          <a:p>
            <a:r>
              <a:rPr lang="en-IN" dirty="0"/>
              <a:t>Integrates 4 MB flash</a:t>
            </a:r>
          </a:p>
          <a:p>
            <a:r>
              <a:rPr lang="en-IN" dirty="0"/>
              <a:t>Peripherals include capacitive touch sensors, Hall sensor, low-noise sense amplifiers, SD card interface, Ethernet, high-speed SPI, UART, I2S and I2C</a:t>
            </a:r>
          </a:p>
          <a:p>
            <a:r>
              <a:rPr lang="en-IN" dirty="0"/>
              <a:t>Fully certified with integrated antenna and software stacks</a:t>
            </a:r>
          </a:p>
          <a:p>
            <a:endParaRPr lang="en-IN" dirty="0"/>
          </a:p>
        </p:txBody>
      </p:sp>
    </p:spTree>
    <p:extLst>
      <p:ext uri="{BB962C8B-B14F-4D97-AF65-F5344CB8AC3E}">
        <p14:creationId xmlns:p14="http://schemas.microsoft.com/office/powerpoint/2010/main" val="259176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0729-1302-4895-9311-30918A35CC9E}"/>
              </a:ext>
            </a:extLst>
          </p:cNvPr>
          <p:cNvSpPr>
            <a:spLocks noGrp="1"/>
          </p:cNvSpPr>
          <p:nvPr>
            <p:ph type="title"/>
          </p:nvPr>
        </p:nvSpPr>
        <p:spPr/>
        <p:txBody>
          <a:bodyPr/>
          <a:lstStyle/>
          <a:p>
            <a:r>
              <a:rPr lang="en-IN" dirty="0">
                <a:solidFill>
                  <a:schemeClr val="accent2">
                    <a:lumMod val="75000"/>
                  </a:schemeClr>
                </a:solidFill>
              </a:rPr>
              <a:t>DHT 11</a:t>
            </a:r>
          </a:p>
        </p:txBody>
      </p:sp>
      <p:sp>
        <p:nvSpPr>
          <p:cNvPr id="3" name="Content Placeholder 2">
            <a:extLst>
              <a:ext uri="{FF2B5EF4-FFF2-40B4-BE49-F238E27FC236}">
                <a16:creationId xmlns:a16="http://schemas.microsoft.com/office/drawing/2014/main" id="{71C086B4-CE76-4EEC-B1E1-14250D1AFB70}"/>
              </a:ext>
            </a:extLst>
          </p:cNvPr>
          <p:cNvSpPr>
            <a:spLocks noGrp="1"/>
          </p:cNvSpPr>
          <p:nvPr>
            <p:ph idx="1"/>
          </p:nvPr>
        </p:nvSpPr>
        <p:spPr/>
        <p:txBody>
          <a:bodyPr>
            <a:normAutofit/>
          </a:bodyPr>
          <a:lstStyle/>
          <a:p>
            <a:r>
              <a:rPr lang="en-US" sz="2400" dirty="0"/>
              <a:t>The </a:t>
            </a:r>
            <a:r>
              <a:rPr lang="en-US" sz="2400" b="1" dirty="0"/>
              <a:t>DHT11</a:t>
            </a:r>
            <a:r>
              <a:rPr lang="en-US" sz="2400" dirty="0"/>
              <a:t> is a basic, ultra low-cost digital temperature and humidity sensor. It uses a capacitive humidity sensor and a thermistor to measure the surrounding air, and spits out a digital signal on the data pin (no analog input pins needed).</a:t>
            </a:r>
            <a:endParaRPr lang="en-IN" sz="2400" dirty="0"/>
          </a:p>
        </p:txBody>
      </p:sp>
      <p:pic>
        <p:nvPicPr>
          <p:cNvPr id="5" name="Picture 4">
            <a:extLst>
              <a:ext uri="{FF2B5EF4-FFF2-40B4-BE49-F238E27FC236}">
                <a16:creationId xmlns:a16="http://schemas.microsoft.com/office/drawing/2014/main" id="{960143AC-3943-41B9-9192-AD3430E2C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3276600"/>
            <a:ext cx="2590800" cy="2590800"/>
          </a:xfrm>
          <a:prstGeom prst="rect">
            <a:avLst/>
          </a:prstGeom>
        </p:spPr>
      </p:pic>
    </p:spTree>
    <p:extLst>
      <p:ext uri="{BB962C8B-B14F-4D97-AF65-F5344CB8AC3E}">
        <p14:creationId xmlns:p14="http://schemas.microsoft.com/office/powerpoint/2010/main" val="43695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BB54-BC71-4FB8-8FB7-2C84EC0506CD}"/>
              </a:ext>
            </a:extLst>
          </p:cNvPr>
          <p:cNvSpPr>
            <a:spLocks noGrp="1"/>
          </p:cNvSpPr>
          <p:nvPr>
            <p:ph type="title"/>
          </p:nvPr>
        </p:nvSpPr>
        <p:spPr/>
        <p:txBody>
          <a:bodyPr/>
          <a:lstStyle/>
          <a:p>
            <a:r>
              <a:rPr lang="en-IN" dirty="0">
                <a:solidFill>
                  <a:schemeClr val="accent2">
                    <a:lumMod val="75000"/>
                  </a:schemeClr>
                </a:solidFill>
              </a:rPr>
              <a:t>GPS MODULE</a:t>
            </a:r>
          </a:p>
        </p:txBody>
      </p:sp>
      <p:sp>
        <p:nvSpPr>
          <p:cNvPr id="3" name="Content Placeholder 2">
            <a:extLst>
              <a:ext uri="{FF2B5EF4-FFF2-40B4-BE49-F238E27FC236}">
                <a16:creationId xmlns:a16="http://schemas.microsoft.com/office/drawing/2014/main" id="{B28CA52E-116C-4B8E-B294-50A66FE016C2}"/>
              </a:ext>
            </a:extLst>
          </p:cNvPr>
          <p:cNvSpPr>
            <a:spLocks noGrp="1"/>
          </p:cNvSpPr>
          <p:nvPr>
            <p:ph idx="1"/>
          </p:nvPr>
        </p:nvSpPr>
        <p:spPr/>
        <p:txBody>
          <a:bodyPr>
            <a:normAutofit/>
          </a:bodyPr>
          <a:lstStyle/>
          <a:p>
            <a:r>
              <a:rPr lang="en-US" sz="1800" b="1" dirty="0"/>
              <a:t>G</a:t>
            </a:r>
            <a:r>
              <a:rPr lang="en-US" sz="1800" dirty="0"/>
              <a:t>lobal </a:t>
            </a:r>
            <a:r>
              <a:rPr lang="en-US" sz="1800" b="1" dirty="0"/>
              <a:t>P</a:t>
            </a:r>
            <a:r>
              <a:rPr lang="en-US" sz="1800" dirty="0"/>
              <a:t>ositioning </a:t>
            </a:r>
            <a:r>
              <a:rPr lang="en-US" sz="1800" b="1" dirty="0"/>
              <a:t>S</a:t>
            </a:r>
            <a:r>
              <a:rPr lang="en-US" sz="1800" dirty="0"/>
              <a:t>ystem (GPS) is a satellite-based system that uses satellites and ground stations to measure and compute its position on Earth.</a:t>
            </a:r>
          </a:p>
          <a:p>
            <a:r>
              <a:rPr lang="en-US" sz="1800" dirty="0"/>
              <a:t>GPS is also known as Navigation System with Time and Ranging (NAVSTAR) GPS.</a:t>
            </a:r>
          </a:p>
          <a:p>
            <a:r>
              <a:rPr lang="en-US" sz="1800" dirty="0"/>
              <a:t>GPS receiver needs to receive data from at least 4 satellites for accuracy purpose. GPS receiver does not transmit any information to the satellites.</a:t>
            </a:r>
          </a:p>
          <a:p>
            <a:endParaRPr lang="en-IN" dirty="0"/>
          </a:p>
        </p:txBody>
      </p:sp>
      <p:pic>
        <p:nvPicPr>
          <p:cNvPr id="5" name="Picture 4">
            <a:extLst>
              <a:ext uri="{FF2B5EF4-FFF2-40B4-BE49-F238E27FC236}">
                <a16:creationId xmlns:a16="http://schemas.microsoft.com/office/drawing/2014/main" id="{1EDB7A73-7D98-47A0-9EA0-B838A1B52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3699848"/>
            <a:ext cx="3047998" cy="2393658"/>
          </a:xfrm>
          <a:prstGeom prst="rect">
            <a:avLst/>
          </a:prstGeom>
        </p:spPr>
      </p:pic>
    </p:spTree>
    <p:extLst>
      <p:ext uri="{BB962C8B-B14F-4D97-AF65-F5344CB8AC3E}">
        <p14:creationId xmlns:p14="http://schemas.microsoft.com/office/powerpoint/2010/main" val="49315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09AF-388F-49A6-9555-A1FD91926879}"/>
              </a:ext>
            </a:extLst>
          </p:cNvPr>
          <p:cNvSpPr>
            <a:spLocks noGrp="1"/>
          </p:cNvSpPr>
          <p:nvPr>
            <p:ph type="title"/>
          </p:nvPr>
        </p:nvSpPr>
        <p:spPr/>
        <p:txBody>
          <a:bodyPr/>
          <a:lstStyle/>
          <a:p>
            <a:r>
              <a:rPr lang="en-IN" dirty="0">
                <a:solidFill>
                  <a:schemeClr val="accent2">
                    <a:lumMod val="75000"/>
                  </a:schemeClr>
                </a:solidFill>
              </a:rPr>
              <a:t>RTC MODULE</a:t>
            </a:r>
          </a:p>
        </p:txBody>
      </p:sp>
      <p:sp>
        <p:nvSpPr>
          <p:cNvPr id="3" name="Content Placeholder 2">
            <a:extLst>
              <a:ext uri="{FF2B5EF4-FFF2-40B4-BE49-F238E27FC236}">
                <a16:creationId xmlns:a16="http://schemas.microsoft.com/office/drawing/2014/main" id="{3E2A15DC-1C6A-41D1-9343-C18DF74D04EF}"/>
              </a:ext>
            </a:extLst>
          </p:cNvPr>
          <p:cNvSpPr>
            <a:spLocks noGrp="1"/>
          </p:cNvSpPr>
          <p:nvPr>
            <p:ph idx="1"/>
          </p:nvPr>
        </p:nvSpPr>
        <p:spPr/>
        <p:txBody>
          <a:bodyPr/>
          <a:lstStyle/>
          <a:p>
            <a:r>
              <a:rPr lang="en-US" sz="2400" b="1" dirty="0"/>
              <a:t>RTC</a:t>
            </a:r>
            <a:r>
              <a:rPr lang="en-US" sz="2400" dirty="0"/>
              <a:t> means </a:t>
            </a:r>
            <a:r>
              <a:rPr lang="en-US" sz="2400" b="1" dirty="0"/>
              <a:t>Real Time Clock</a:t>
            </a:r>
            <a:r>
              <a:rPr lang="en-US" sz="2400" dirty="0"/>
              <a:t>. RTC modules are simply TIME and DATE remembering systems which have battery setup which in the absence of external power keeps the module running. This keeps the TIME and DATE up to date. So we can have accurate TIME and DATE from RTC module whenever we want.</a:t>
            </a:r>
            <a:r>
              <a:rPr lang="en-US" dirty="0"/>
              <a:t> </a:t>
            </a:r>
          </a:p>
          <a:p>
            <a:endParaRPr lang="en-IN" dirty="0"/>
          </a:p>
        </p:txBody>
      </p:sp>
      <p:pic>
        <p:nvPicPr>
          <p:cNvPr id="5" name="Picture 4">
            <a:extLst>
              <a:ext uri="{FF2B5EF4-FFF2-40B4-BE49-F238E27FC236}">
                <a16:creationId xmlns:a16="http://schemas.microsoft.com/office/drawing/2014/main" id="{87875129-6913-4069-870C-2CD6078D7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505200"/>
            <a:ext cx="3048000" cy="2413000"/>
          </a:xfrm>
          <a:prstGeom prst="rect">
            <a:avLst/>
          </a:prstGeom>
        </p:spPr>
      </p:pic>
    </p:spTree>
    <p:extLst>
      <p:ext uri="{BB962C8B-B14F-4D97-AF65-F5344CB8AC3E}">
        <p14:creationId xmlns:p14="http://schemas.microsoft.com/office/powerpoint/2010/main" val="7536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9B9A-4204-4CB2-AD74-10D887B775B9}"/>
              </a:ext>
            </a:extLst>
          </p:cNvPr>
          <p:cNvSpPr>
            <a:spLocks noGrp="1"/>
          </p:cNvSpPr>
          <p:nvPr>
            <p:ph type="title"/>
          </p:nvPr>
        </p:nvSpPr>
        <p:spPr/>
        <p:txBody>
          <a:bodyPr/>
          <a:lstStyle/>
          <a:p>
            <a:r>
              <a:rPr lang="en-IN" dirty="0">
                <a:solidFill>
                  <a:schemeClr val="accent2">
                    <a:lumMod val="75000"/>
                  </a:schemeClr>
                </a:solidFill>
              </a:rPr>
              <a:t>MQ135</a:t>
            </a:r>
          </a:p>
        </p:txBody>
      </p:sp>
      <p:sp>
        <p:nvSpPr>
          <p:cNvPr id="3" name="Content Placeholder 2">
            <a:extLst>
              <a:ext uri="{FF2B5EF4-FFF2-40B4-BE49-F238E27FC236}">
                <a16:creationId xmlns:a16="http://schemas.microsoft.com/office/drawing/2014/main" id="{31C076F4-30BE-4AA9-A54F-C6A345635BA6}"/>
              </a:ext>
            </a:extLst>
          </p:cNvPr>
          <p:cNvSpPr>
            <a:spLocks noGrp="1"/>
          </p:cNvSpPr>
          <p:nvPr>
            <p:ph idx="1"/>
          </p:nvPr>
        </p:nvSpPr>
        <p:spPr/>
        <p:txBody>
          <a:bodyPr>
            <a:normAutofit/>
          </a:bodyPr>
          <a:lstStyle/>
          <a:p>
            <a:r>
              <a:rPr lang="en-US" sz="2400" dirty="0"/>
              <a:t>Air Quality Sensor (</a:t>
            </a:r>
            <a:r>
              <a:rPr lang="en-US" sz="2400" b="1" dirty="0"/>
              <a:t>MQ135</a:t>
            </a:r>
            <a:r>
              <a:rPr lang="en-US" sz="2400" dirty="0"/>
              <a:t>) Description: Air quality sensor for detecting a wide range of gases, including NH3, NOx, alcohol, benzene, smoke and CO2. Ideal for use in office or factory.</a:t>
            </a:r>
            <a:r>
              <a:rPr lang="en-US" sz="2400" b="1" dirty="0"/>
              <a:t>MQ135</a:t>
            </a:r>
            <a:r>
              <a:rPr lang="en-US" sz="2400" dirty="0"/>
              <a:t> gas sensor has high sensitivity to Ammonia, Sulfide and Benzene steam, also sensitive to smoke and other harmful gases.</a:t>
            </a:r>
            <a:endParaRPr lang="en-IN" sz="2400" dirty="0"/>
          </a:p>
        </p:txBody>
      </p:sp>
      <p:pic>
        <p:nvPicPr>
          <p:cNvPr id="5" name="Picture 4">
            <a:extLst>
              <a:ext uri="{FF2B5EF4-FFF2-40B4-BE49-F238E27FC236}">
                <a16:creationId xmlns:a16="http://schemas.microsoft.com/office/drawing/2014/main" id="{AA4BC1BE-6D36-4737-96D6-3B2B59462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3894283"/>
            <a:ext cx="2262982" cy="2262982"/>
          </a:xfrm>
          <a:prstGeom prst="rect">
            <a:avLst/>
          </a:prstGeom>
        </p:spPr>
      </p:pic>
    </p:spTree>
    <p:extLst>
      <p:ext uri="{BB962C8B-B14F-4D97-AF65-F5344CB8AC3E}">
        <p14:creationId xmlns:p14="http://schemas.microsoft.com/office/powerpoint/2010/main" val="155778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342</Words>
  <Application>Microsoft Office PowerPoint</Application>
  <PresentationFormat>On-screen Show (4:3)</PresentationFormat>
  <Paragraphs>48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Perishable Food Monitoring throughout the Supply Chain</vt:lpstr>
      <vt:lpstr>WHAT IS COLD CHAIN?</vt:lpstr>
      <vt:lpstr>HARDWARES</vt:lpstr>
      <vt:lpstr>SOFTWARES</vt:lpstr>
      <vt:lpstr>ESP 32 FEATURES</vt:lpstr>
      <vt:lpstr>DHT 11</vt:lpstr>
      <vt:lpstr>GPS MODULE</vt:lpstr>
      <vt:lpstr>RTC MODULE</vt:lpstr>
      <vt:lpstr>MQ135</vt:lpstr>
      <vt:lpstr>DESCRIPTION</vt:lpstr>
      <vt:lpstr>NODE RED FLOW</vt:lpstr>
      <vt:lpstr>OUTPUT</vt:lpstr>
      <vt:lpstr>PowerPoint Presentation</vt:lpstr>
      <vt:lpstr>ADVANTAGES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Perishable Food Monitoring throughout the Supply Chain</dc:title>
  <dc:creator>Harsha</dc:creator>
  <cp:lastModifiedBy>harshith varma</cp:lastModifiedBy>
  <cp:revision>10</cp:revision>
  <dcterms:created xsi:type="dcterms:W3CDTF">2006-08-16T00:00:00Z</dcterms:created>
  <dcterms:modified xsi:type="dcterms:W3CDTF">2019-06-19T08:17:57Z</dcterms:modified>
</cp:coreProperties>
</file>