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31" r:id="rId2"/>
    <p:sldId id="289" r:id="rId3"/>
    <p:sldId id="292" r:id="rId4"/>
    <p:sldId id="294" r:id="rId5"/>
    <p:sldId id="298" r:id="rId6"/>
    <p:sldId id="532" r:id="rId7"/>
    <p:sldId id="302" r:id="rId8"/>
    <p:sldId id="303" r:id="rId9"/>
    <p:sldId id="307" r:id="rId10"/>
    <p:sldId id="301" r:id="rId11"/>
  </p:sldIdLst>
  <p:sldSz cx="12192000" cy="6858000"/>
  <p:notesSz cx="6858000" cy="9144000"/>
  <p:embeddedFontLst>
    <p:embeddedFont>
      <p:font typeface="Aharoni" panose="02010803020104030203" pitchFamily="2" charset="-79"/>
      <p:bold r:id="rId14"/>
    </p:embeddedFont>
    <p:embeddedFont>
      <p:font typeface="Cambria" panose="02040503050406030204" pitchFamily="18" charset="0"/>
      <p:regular r:id="rId15"/>
      <p:bold r:id="rId16"/>
      <p:italic r:id="rId17"/>
      <p:boldItalic r:id="rId18"/>
    </p:embeddedFont>
    <p:embeddedFont>
      <p:font typeface="Montserrat Medium" panose="00000600000000000000" pitchFamily="2" charset="0"/>
      <p:regular r:id="rId19"/>
      <p: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  <p:embeddedFont>
      <p:font typeface="Plus Jakarta Sans" panose="020B0604020202020204" charset="0"/>
      <p:regular r:id="rId25"/>
      <p:bold r:id="rId26"/>
      <p:italic r:id="rId27"/>
      <p:boldItalic r:id="rId28"/>
    </p:embeddedFont>
    <p:embeddedFont>
      <p:font typeface="Poppins SemiBold" panose="00000700000000000000" pitchFamily="2" charset="0"/>
      <p:regular r:id="rId29"/>
      <p:bold r:id="rId30"/>
      <p:italic r:id="rId31"/>
      <p:boldItalic r:id="rId32"/>
    </p:embeddedFont>
    <p:embeddedFont>
      <p:font typeface="Verdana" panose="020B0604030504040204" pitchFamily="34" charset="0"/>
      <p:regular r:id="rId33"/>
      <p:bold r:id="rId34"/>
      <p:italic r:id="rId35"/>
      <p:boldItalic r:id="rId36"/>
    </p:embeddedFont>
  </p:embeddedFontLst>
  <p:custDataLst>
    <p:tags r:id="rId3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00"/>
    <a:srgbClr val="FF99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 varScale="1">
        <p:scale>
          <a:sx n="79" d="100"/>
          <a:sy n="79" d="100"/>
        </p:scale>
        <p:origin x="1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tags" Target="tags/tag1.xml"/><Relationship Id="rId87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font" Target="fonts/font23.fntdata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6954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40679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g2f68141a545_0_4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f68141a54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3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1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upport.pluxbiosignals.com/wp-content/uploads/2022/10/Photoplethysmography-PPG-Sensor_Datasheet" TargetMode="External"/><Relationship Id="rId13" Type="http://schemas.openxmlformats.org/officeDocument/2006/relationships/hyperlink" Target="https://github.com/mintisan/awesome-ppg" TargetMode="External"/><Relationship Id="rId3" Type="http://schemas.openxmlformats.org/officeDocument/2006/relationships/hyperlink" Target="https://onlinelibrary.wiley.com/doi/abs/10.1002/9781394275588.ch8" TargetMode="External"/><Relationship Id="rId7" Type="http://schemas.openxmlformats.org/officeDocument/2006/relationships/hyperlink" Target="https://pmc.ncbi.nlm.nih.gov/articles/PMC6426305/" TargetMode="External"/><Relationship Id="rId12" Type="http://schemas.openxmlformats.org/officeDocument/2006/relationships/hyperlink" Target="https://github.com/ssloxford/seeing-red" TargetMode="External"/><Relationship Id="rId2" Type="http://schemas.openxmlformats.org/officeDocument/2006/relationships/hyperlink" Target="https://iopscience.iop.org/article/10.1088/1361-6579/ada246/meta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onlinelibrary.wiley.com/doi/abs/10.1002/lpor.202401992" TargetMode="External"/><Relationship Id="rId11" Type="http://schemas.openxmlformats.org/officeDocument/2006/relationships/hyperlink" Target="https://arxiv.org/html/2502.01108v2" TargetMode="External"/><Relationship Id="rId5" Type="http://schemas.openxmlformats.org/officeDocument/2006/relationships/hyperlink" Target="https://link.springer.com/article/10.1007/s11277-017-4777-z" TargetMode="External"/><Relationship Id="rId10" Type="http://schemas.openxmlformats.org/officeDocument/2006/relationships/hyperlink" Target="https://scholarworks.wmich.edu/cgi/viewcontent.cgi?article=6349&amp;context=masters_theses" TargetMode="External"/><Relationship Id="rId4" Type="http://schemas.openxmlformats.org/officeDocument/2006/relationships/hyperlink" Target="https://www.sciencedirect.com/science/article/pii/S0263224124013319" TargetMode="External"/><Relationship Id="rId9" Type="http://schemas.openxmlformats.org/officeDocument/2006/relationships/hyperlink" Target="https://www.cs.tau.ac.il/~nin/Courses/Workshop12a/PPG%20Sensor%20System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AD01CF2C-8332-E700-171E-F6425D2B2D23}"/>
              </a:ext>
            </a:extLst>
          </p:cNvPr>
          <p:cNvPicPr preferRelativeResize="0"/>
          <p:nvPr/>
        </p:nvPicPr>
        <p:blipFill rotWithShape="1">
          <a:blip r:embed="rId2">
            <a:alphaModFix amt="20000"/>
          </a:blip>
          <a:srcRect l="1514" r="2310" b="19493"/>
          <a:stretch/>
        </p:blipFill>
        <p:spPr>
          <a:xfrm>
            <a:off x="12082" y="141274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007069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GITAM (Deemed-to-be) University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id="{C323D64D-BE3D-E115-33E9-192C329B4C2B}"/>
              </a:ext>
            </a:extLst>
          </p:cNvPr>
          <p:cNvSpPr/>
          <p:nvPr/>
        </p:nvSpPr>
        <p:spPr>
          <a:xfrm>
            <a:off x="2904067" y="3856219"/>
            <a:ext cx="6096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 Medium"/>
                <a:sym typeface="Montserrat Medium"/>
              </a:rPr>
              <a:t>Department of Electrical Electronics and Communication Engineering</a:t>
            </a:r>
            <a:endParaRPr sz="2800" b="1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id="{037B6323-B919-404C-9A53-E2D1EEBBC29E}"/>
              </a:ext>
            </a:extLst>
          </p:cNvPr>
          <p:cNvSpPr/>
          <p:nvPr/>
        </p:nvSpPr>
        <p:spPr>
          <a:xfrm>
            <a:off x="133754" y="4504626"/>
            <a:ext cx="2926946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 Medium"/>
                <a:sym typeface="Montserrat Medium"/>
              </a:rPr>
              <a:t>Project Team: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HARSHITHA</a:t>
            </a:r>
            <a:r>
              <a:rPr lang="en-US" b="1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:BU22EECE0100300</a:t>
            </a:r>
            <a:endParaRPr lang="en-US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MEGHANA:BU22EECE0100339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SINCHANA:BU22EECE0100441</a:t>
            </a: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sz="1400" b="1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id="{663FF154-6303-06EF-099B-905F19C206B2}"/>
              </a:ext>
            </a:extLst>
          </p:cNvPr>
          <p:cNvSpPr/>
          <p:nvPr/>
        </p:nvSpPr>
        <p:spPr>
          <a:xfrm>
            <a:off x="9322056" y="5040405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 Medium"/>
                <a:sym typeface="Montserrat Medium"/>
              </a:rPr>
              <a:t>Project Mentor:  Dr Kshitij Shakya</a:t>
            </a:r>
            <a:endParaRPr lang="en-US" b="1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cs typeface="Montserrat Medium"/>
              <a:sym typeface="Montserrat Medium"/>
            </a:endParaRPr>
          </a:p>
          <a:p>
            <a:pPr lvl="0">
              <a:buSzPts val="1400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 Medium"/>
                <a:sym typeface="Montserrat Medium"/>
              </a:rPr>
              <a:t>Project In-charge:</a:t>
            </a:r>
            <a:r>
              <a:rPr lang="en-US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 Medium"/>
                <a:sym typeface="Montserrat Medium"/>
              </a:rPr>
              <a:t> :  Dr Kshitij Shakya</a:t>
            </a:r>
            <a:endParaRPr lang="en-US" sz="1400" b="1" i="0" u="none" strike="noStrike" cap="none"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id="{14559E83-6276-698C-A2DC-9D1D6C0E44C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id="{8CF9D16E-FF17-2A50-8767-3A06BCEC2AD9}"/>
              </a:ext>
            </a:extLst>
          </p:cNvPr>
          <p:cNvSpPr txBox="1"/>
          <p:nvPr/>
        </p:nvSpPr>
        <p:spPr>
          <a:xfrm>
            <a:off x="924232" y="264014"/>
            <a:ext cx="91440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Development of Finger PPG Sensor to address Heart Rate Anomalies</a:t>
            </a:r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id="{D8F66EB9-9CBE-8ACD-E616-93A5AE55CF5C}"/>
              </a:ext>
            </a:extLst>
          </p:cNvPr>
          <p:cNvSpPr txBox="1"/>
          <p:nvPr/>
        </p:nvSpPr>
        <p:spPr>
          <a:xfrm>
            <a:off x="9812887" y="141274"/>
            <a:ext cx="22453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Review-I</a:t>
            </a:r>
            <a:endParaRPr lang="en-US" sz="2000" i="1" dirty="0"/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id="{38A183C7-510B-0906-FECD-64BA2B628A0E}"/>
              </a:ext>
            </a:extLst>
          </p:cNvPr>
          <p:cNvSpPr/>
          <p:nvPr/>
        </p:nvSpPr>
        <p:spPr>
          <a:xfrm>
            <a:off x="133753" y="2965411"/>
            <a:ext cx="2432050" cy="8189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AY 2025-26 </a:t>
            </a:r>
            <a:endParaRPr sz="900" b="1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id="{B3C9655A-2680-CBD4-341A-460C55A63157}"/>
              </a:ext>
            </a:extLst>
          </p:cNvPr>
          <p:cNvSpPr/>
          <p:nvPr/>
        </p:nvSpPr>
        <p:spPr>
          <a:xfrm>
            <a:off x="9287933" y="2965412"/>
            <a:ext cx="2770314" cy="81890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600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Capstone Project – </a:t>
            </a:r>
            <a:r>
              <a:rPr lang="en-US" sz="1800" b="1" dirty="0">
                <a:solidFill>
                  <a:schemeClr val="l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Introduction (PROJ2999)</a:t>
            </a:r>
            <a:endParaRPr lang="en-US" sz="1800" b="1" i="0" u="none" strike="noStrike" cap="none" dirty="0">
              <a:solidFill>
                <a:schemeClr val="l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013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 dirty="0">
                <a:solidFill>
                  <a:srgbClr val="007069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 dirty="0">
                <a:solidFill>
                  <a:srgbClr val="A5A5A5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YOU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Cambria" panose="02040503050406030204" pitchFamily="18" charset="0"/>
                <a:ea typeface="Cambria" panose="02040503050406030204" pitchFamily="18" charset="0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1EF97A4B-E82E-712F-CA13-78D59E17A26B}"/>
              </a:ext>
            </a:extLst>
          </p:cNvPr>
          <p:cNvSpPr txBox="1"/>
          <p:nvPr/>
        </p:nvSpPr>
        <p:spPr>
          <a:xfrm>
            <a:off x="677636" y="171911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Objective and Goals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id="{17BF0AA4-CB04-F194-9E07-5F430F49129E}"/>
              </a:ext>
            </a:extLst>
          </p:cNvPr>
          <p:cNvSpPr/>
          <p:nvPr/>
        </p:nvSpPr>
        <p:spPr>
          <a:xfrm>
            <a:off x="550606" y="3126817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111477-E886-23E8-64BD-4CADAD76379A}"/>
              </a:ext>
            </a:extLst>
          </p:cNvPr>
          <p:cNvSpPr txBox="1"/>
          <p:nvPr/>
        </p:nvSpPr>
        <p:spPr>
          <a:xfrm>
            <a:off x="1000124" y="1268361"/>
            <a:ext cx="1019311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Brief Description </a:t>
            </a: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Finger PPG sensor uses a simple, non-invasive optical technique that employs LEDs and photodetectors to track volumetric changes in blood flow in the finger. The sensor signals are processed using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KiCad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-designed electronics and software algorithms to detect irregular heartbeats and potential cardiovascular anomalies. The sensor is designed for ease of use, portability, and real-time monitoring, catering to diverse environments and users needing continuous health surveillance.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9AEFFB-1A20-899A-F8E0-29DEDB267EF4}"/>
              </a:ext>
            </a:extLst>
          </p:cNvPr>
          <p:cNvSpPr txBox="1"/>
          <p:nvPr/>
        </p:nvSpPr>
        <p:spPr>
          <a:xfrm>
            <a:off x="550606" y="3512698"/>
            <a:ext cx="994317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Main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Compact hardware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Real-time signal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User-friendly for field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Continuous heart rate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Early cardiovascular anomaly detection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Additional 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Low power consumption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Scalable and cost-effective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Enhanced motion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Wireless data connectivity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Easy maintenance and calibration.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id="{C6ECFB60-4922-9557-3C5E-7FA842E8B16A}"/>
              </a:ext>
            </a:extLst>
          </p:cNvPr>
          <p:cNvSpPr txBox="1"/>
          <p:nvPr/>
        </p:nvSpPr>
        <p:spPr>
          <a:xfrm>
            <a:off x="255489" y="461172"/>
            <a:ext cx="11293522" cy="6146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2977A3E-566F-814B-0D9C-37C0E1141171}"/>
              </a:ext>
            </a:extLst>
          </p:cNvPr>
          <p:cNvSpPr txBox="1"/>
          <p:nvPr/>
        </p:nvSpPr>
        <p:spPr>
          <a:xfrm>
            <a:off x="582560" y="869735"/>
            <a:ext cx="11140167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Project Plan (Clearly mention milestone for objectives under each reviews)</a:t>
            </a:r>
            <a:endParaRPr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653A993-524B-7050-9952-B04865772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29987"/>
              </p:ext>
            </p:extLst>
          </p:nvPr>
        </p:nvGraphicFramePr>
        <p:xfrm>
          <a:off x="2209126" y="1772155"/>
          <a:ext cx="8067946" cy="2385041"/>
        </p:xfrm>
        <a:graphic>
          <a:graphicData uri="http://schemas.openxmlformats.org/drawingml/2006/table">
            <a:tbl>
              <a:tblPr firstRow="1" bandRow="1">
                <a:tableStyleId>{DE7AD339-51BE-4A38-A1C7-CCF28897F289}</a:tableStyleId>
              </a:tblPr>
              <a:tblGrid>
                <a:gridCol w="3952696">
                  <a:extLst>
                    <a:ext uri="{9D8B030D-6E8A-4147-A177-3AD203B41FA5}">
                      <a16:colId xmlns:a16="http://schemas.microsoft.com/office/drawing/2014/main" val="2854067870"/>
                    </a:ext>
                  </a:extLst>
                </a:gridCol>
                <a:gridCol w="4115250">
                  <a:extLst>
                    <a:ext uri="{9D8B030D-6E8A-4147-A177-3AD203B41FA5}">
                      <a16:colId xmlns:a16="http://schemas.microsoft.com/office/drawing/2014/main" val="2591142483"/>
                    </a:ext>
                  </a:extLst>
                </a:gridCol>
              </a:tblGrid>
              <a:tr h="63620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Objective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Milestone Description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580581"/>
                  </a:ext>
                </a:extLst>
              </a:tr>
              <a:tr h="3610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Hardware Design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Schematic design and component selection 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32053"/>
                  </a:ext>
                </a:extLst>
              </a:tr>
              <a:tr h="3610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Signal Processing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Develop /test signal algorithms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880634"/>
                  </a:ext>
                </a:extLst>
              </a:tr>
              <a:tr h="29671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Prototype Assembly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Build and test first prototype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402953"/>
                  </a:ext>
                </a:extLst>
              </a:tr>
              <a:tr h="3610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User Testing 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Usability testing and feedback 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628587"/>
                  </a:ext>
                </a:extLst>
              </a:tr>
              <a:tr h="3610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Final Deployment 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Integrate, review, and deploy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97148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63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050F573B-21F3-B526-5212-5E481ED19CDC}"/>
              </a:ext>
            </a:extLst>
          </p:cNvPr>
          <p:cNvSpPr txBox="1"/>
          <p:nvPr/>
        </p:nvSpPr>
        <p:spPr>
          <a:xfrm>
            <a:off x="493614" y="15632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ambria" panose="02040503050406030204" pitchFamily="18" charset="0"/>
                <a:ea typeface="Cambria" panose="02040503050406030204" pitchFamily="18" charset="0"/>
                <a:sym typeface="Montserrat"/>
              </a:rPr>
              <a:t>Literature Survey</a:t>
            </a:r>
            <a:endParaRPr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89FAE14-3F2D-9B3A-FA7E-862D36BC1477}"/>
              </a:ext>
            </a:extLst>
          </p:cNvPr>
          <p:cNvSpPr txBox="1"/>
          <p:nvPr/>
        </p:nvSpPr>
        <p:spPr>
          <a:xfrm>
            <a:off x="403034" y="650182"/>
            <a:ext cx="11385931" cy="640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Key Publications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  <a:cs typeface="Leelawadee UI" panose="020B0502040204020203" pitchFamily="34" charset="-34"/>
              </a:rPr>
              <a:t>Google scholar research best 6-8 papers 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https://iopscience.iop.org/article/10.1088/1361-6579/ada246/meta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https://onlinelibrary.wiley.com/doi/abs/10.1002/9781394275588.ch8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https://www.sciencedirect.com/science/article/pii/S0263224124013319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https://link.springer.com/article/10.1007/s11277-017-4777-z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https://onlinelibrary.wiley.com/doi/abs/10.1002/lpor.202401992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https://pmc.ncbi.nlm.nih.gov/articles/PMC6426305/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Key Resources – Whitepaper| Application Notes |  Datasheet| Others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Photoplethysmography (PPG) Sensor Datasheet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https://support.pluxbiosignals.com/wp-content/uploads/2022/10/Photoplethysmography-PPG-Sensor_Datasheet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pdf �PPG Sensor System Architecture Whitepaper: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https://www.cs.tau.ac.il/~nin/Courses/Workshop12a/PPG%20Sensor%20System.pdf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�Development of a PPG Sensor Array as a Wearable Device (Master's Thesis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https://scholarworks.wmich.edu/cgi/viewcontent.cgi?article=6349&amp;context=masters_theses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Existing Implementations – Products| Opensource| GitHub etc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Pulse-PPG: Open-source field-trained PPG model: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https://arxiv.org/html/2502.01108v2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Seeing Red: PPG biometrics using smartphone cameras (GitHub open source):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https://github.com/ssloxford/seeing-red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Awesome PPG – Curated list of PPG libraries, datasets, and resources: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https://github.com/mintisan/awesome-ppg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3824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DB20A693-DAF6-90F8-E452-0AF12BA5AC45}"/>
              </a:ext>
            </a:extLst>
          </p:cNvPr>
          <p:cNvSpPr txBox="1"/>
          <p:nvPr/>
        </p:nvSpPr>
        <p:spPr>
          <a:xfrm>
            <a:off x="304799" y="201293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cs typeface="Microsoft New Tai Lue" panose="020B0502040204020203" pitchFamily="34" charset="0"/>
                <a:sym typeface="Montserrat"/>
              </a:rPr>
              <a:t>Architecture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  <a:sym typeface="Montserrat"/>
              </a:rPr>
              <a:t> 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11DCD2FE-F6D8-3416-49EA-CE0660F5B1E7}"/>
              </a:ext>
            </a:extLst>
          </p:cNvPr>
          <p:cNvSpPr txBox="1"/>
          <p:nvPr/>
        </p:nvSpPr>
        <p:spPr>
          <a:xfrm>
            <a:off x="452284" y="788096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Structural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Block Diagram/Pin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Resource -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Google Shape;125;p3">
            <a:extLst>
              <a:ext uri="{FF2B5EF4-FFF2-40B4-BE49-F238E27FC236}">
                <a16:creationId xmlns:a16="http://schemas.microsoft.com/office/drawing/2014/main" id="{7B3FE64C-ED43-A052-11E8-812792B8FDDF}"/>
              </a:ext>
            </a:extLst>
          </p:cNvPr>
          <p:cNvSpPr txBox="1"/>
          <p:nvPr/>
        </p:nvSpPr>
        <p:spPr>
          <a:xfrm>
            <a:off x="6430295" y="726132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Behaviour Diagram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Flow chart/ State machine</a:t>
            </a:r>
          </a:p>
          <a:p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Resource -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902BC5-11EA-136A-5FA4-0062EC5A1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58" y="1731696"/>
            <a:ext cx="5115477" cy="43382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68E7D2-E7BB-E817-AE3F-9E2ECA66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267" y="1681250"/>
            <a:ext cx="4771136" cy="421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46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4B16CBD0-DE63-9577-B3D8-89D754C838DF}"/>
              </a:ext>
            </a:extLst>
          </p:cNvPr>
          <p:cNvSpPr txBox="1"/>
          <p:nvPr/>
        </p:nvSpPr>
        <p:spPr>
          <a:xfrm>
            <a:off x="635982" y="769701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ontserrat"/>
                <a:sym typeface="Montserrat"/>
              </a:rPr>
              <a:t>Use Cases &amp; Testing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260EAF32-7213-2CCB-4658-501C4BEA8CF4}"/>
              </a:ext>
            </a:extLst>
          </p:cNvPr>
          <p:cNvSpPr txBox="1"/>
          <p:nvPr/>
        </p:nvSpPr>
        <p:spPr>
          <a:xfrm>
            <a:off x="2904170" y="1322170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66BA6E-D546-78EA-A14E-B5D531089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712372"/>
              </p:ext>
            </p:extLst>
          </p:nvPr>
        </p:nvGraphicFramePr>
        <p:xfrm>
          <a:off x="2282853" y="1698802"/>
          <a:ext cx="8128000" cy="2225040"/>
        </p:xfrm>
        <a:graphic>
          <a:graphicData uri="http://schemas.openxmlformats.org/drawingml/2006/table">
            <a:tbl>
              <a:tblPr firstRow="1" bandRow="1">
                <a:tableStyleId>{DE7AD339-51BE-4A38-A1C7-CCF28897F289}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8409723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88188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USES CASES </a:t>
                      </a:r>
                      <a:endParaRPr lang="en-IN" b="1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TEST CASES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08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Daily heart  monitoring 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Rest/activity accuracy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930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Field health monitoring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Noise immunity 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3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Remote patient care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Placement testing 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622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Fitness tracking 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Data output validation 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80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Research experiments 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Temperature/humidity test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75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54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3B14D212-DF1F-F61D-ECD3-9D20601BCEB3}"/>
              </a:ext>
            </a:extLst>
          </p:cNvPr>
          <p:cNvSpPr txBox="1"/>
          <p:nvPr/>
        </p:nvSpPr>
        <p:spPr>
          <a:xfrm>
            <a:off x="635983" y="250707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New Tai Lue" panose="020B0502040204020203" pitchFamily="34" charset="0"/>
                <a:sym typeface="Montserrat"/>
              </a:rPr>
              <a:t>Implementation and Results – Iteration 1 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Microsoft New Tai Lue" panose="020B0502040204020203" pitchFamily="34" charset="0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ECA415C5-05E9-EE8C-B516-CAA160872052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Iteration 1 : Results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*Schematic design in </a:t>
            </a:r>
            <a:r>
              <a:rPr lang="en-IN" dirty="0" err="1">
                <a:latin typeface="Cambria" panose="02040503050406030204" pitchFamily="18" charset="0"/>
                <a:ea typeface="Cambria" panose="02040503050406030204" pitchFamily="18" charset="0"/>
              </a:rPr>
              <a:t>KiCad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*PCB layout from schematic</a:t>
            </a:r>
          </a:p>
          <a:p>
            <a:pPr lvl="0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*Systematic component organization</a:t>
            </a:r>
          </a:p>
          <a:p>
            <a:pPr lvl="0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*Initial circuit large size</a:t>
            </a:r>
          </a:p>
          <a:p>
            <a:pPr lvl="0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*Goal: miniaturization</a:t>
            </a:r>
          </a:p>
          <a:p>
            <a:pPr lvl="0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*Wearable, compact device aim</a:t>
            </a:r>
          </a:p>
          <a:p>
            <a:pPr lvl="0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*Non-intrusive data collection</a:t>
            </a:r>
          </a:p>
          <a:p>
            <a:pPr lvl="0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*Focus: efficiency, accuracy, wearability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87D44F-5AAC-6C98-9D86-291CC02FE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405" y="793021"/>
            <a:ext cx="6570733" cy="464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9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C625E54E-A86D-9B94-B470-0435C69F95E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New Tai Lue" panose="020B0502040204020203" pitchFamily="34" charset="0"/>
                <a:sym typeface="Montserrat"/>
              </a:rPr>
              <a:t>Implementation and Results – Iteration 2 </a:t>
            </a:r>
            <a:endParaRPr lang="en-US" sz="1400" b="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Microsoft New Tai Lue" panose="020B0502040204020203" pitchFamily="34" charset="0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67B823CE-7BA9-D714-A424-29AA44BD6144}"/>
              </a:ext>
            </a:extLst>
          </p:cNvPr>
          <p:cNvSpPr txBox="1"/>
          <p:nvPr/>
        </p:nvSpPr>
        <p:spPr>
          <a:xfrm>
            <a:off x="535881" y="889964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mbria" panose="02040503050406030204" pitchFamily="18" charset="0"/>
                <a:ea typeface="Cambria" panose="02040503050406030204" pitchFamily="18" charset="0"/>
              </a:rPr>
              <a:t>Iteration : Results + Validation against the use cases and test cases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*Miniaturized circuit fabricated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*Usability tested (finger/neck)Use case-based validation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*Real-time data, multi-condition testing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*Reliable heart signals, consistent performance</a:t>
            </a:r>
          </a:p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*Feedback guided optimization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90E61-F2C0-5DCB-BEF2-864A427AD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81" y="2526738"/>
            <a:ext cx="3918365" cy="36555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0DCFED-3DBD-B1D9-934B-88923D4FF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015" y="2526737"/>
            <a:ext cx="4559053" cy="36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4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id="{9BB43107-1A1B-029D-C73C-2126600571B2}"/>
              </a:ext>
            </a:extLst>
          </p:cNvPr>
          <p:cNvSpPr txBox="1"/>
          <p:nvPr/>
        </p:nvSpPr>
        <p:spPr>
          <a:xfrm>
            <a:off x="118093" y="59418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Microsoft New Tai Lue" panose="020B0502040204020203" pitchFamily="34" charset="0"/>
                <a:sym typeface="Montserrat"/>
              </a:rPr>
              <a:t>Conclusion &amp; Future Work</a:t>
            </a:r>
            <a:endParaRPr lang="en-US" sz="1600" i="0" u="none" strike="noStrike" cap="none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Microsoft New Tai Lue" panose="020B0502040204020203" pitchFamily="34" charset="0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id="{8EB3901A-2C1A-A66B-C9AE-81E8FAFAB4FF}"/>
              </a:ext>
            </a:extLst>
          </p:cNvPr>
          <p:cNvSpPr txBox="1"/>
          <p:nvPr/>
        </p:nvSpPr>
        <p:spPr>
          <a:xfrm>
            <a:off x="188963" y="424543"/>
            <a:ext cx="11326761" cy="6068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Summary and Conclusion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*Completed the initial design and prototyping of the finger PPG sensor circuit using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KiCad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workflow, moving from schematic to PCB layout and real hardware.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*Achieved reliable heart rate detection validated with multiple test conditions and real-user scenarios.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*Demonstrated that continuous monitoring is feasible with the current design, offering valuable support for both regular users and demanding use cases like soldiers and field workers.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*Identified challenges such as the need for size reduction and improved integration with wearable formats</a:t>
            </a:r>
          </a:p>
          <a:p>
            <a:pPr lvl="0"/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1600" b="1" dirty="0">
                <a:latin typeface="Cambria" panose="02040503050406030204" pitchFamily="18" charset="0"/>
                <a:ea typeface="Cambria" panose="02040503050406030204" pitchFamily="18" charset="0"/>
              </a:rPr>
              <a:t>Future Work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*Further miniaturization</a:t>
            </a:r>
          </a:p>
          <a:p>
            <a:pPr lvl="0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*Enhanced wearability</a:t>
            </a:r>
          </a:p>
          <a:p>
            <a:pPr lvl="0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*Advanced validation</a:t>
            </a:r>
          </a:p>
          <a:p>
            <a:pPr lvl="0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*Broader field testing</a:t>
            </a:r>
          </a:p>
          <a:p>
            <a:pPr lvl="0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*Performance optimization</a:t>
            </a:r>
          </a:p>
          <a:p>
            <a:pPr lvl="0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*Multi-parameter monitoring</a:t>
            </a:r>
          </a:p>
          <a:p>
            <a:pPr lvl="0"/>
            <a:r>
              <a:rPr lang="en-IN" sz="1600" dirty="0">
                <a:latin typeface="Cambria" panose="02040503050406030204" pitchFamily="18" charset="0"/>
                <a:ea typeface="Cambria" panose="02040503050406030204" pitchFamily="18" charset="0"/>
              </a:rPr>
              <a:t>*User feedback integration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261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802</Words>
  <Application>Microsoft Office PowerPoint</Application>
  <PresentationFormat>Widescreen</PresentationFormat>
  <Paragraphs>152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Calibri</vt:lpstr>
      <vt:lpstr>Arial</vt:lpstr>
      <vt:lpstr>Poppins SemiBold</vt:lpstr>
      <vt:lpstr>Open Sans</vt:lpstr>
      <vt:lpstr>Plus Jakarta Sans</vt:lpstr>
      <vt:lpstr>Cambria</vt:lpstr>
      <vt:lpstr>Aharoni</vt:lpstr>
      <vt:lpstr>Verdana</vt:lpstr>
      <vt:lpstr>Montserrat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GITAM</dc:creator>
  <cp:lastModifiedBy>Harshitha Harshitha k</cp:lastModifiedBy>
  <cp:revision>37</cp:revision>
  <dcterms:created xsi:type="dcterms:W3CDTF">2022-05-23T07:15:42Z</dcterms:created>
  <dcterms:modified xsi:type="dcterms:W3CDTF">2025-09-25T06:20:50Z</dcterms:modified>
</cp:coreProperties>
</file>