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357" r:id="rId3"/>
    <p:sldId id="358" r:id="rId4"/>
    <p:sldId id="359" r:id="rId5"/>
    <p:sldId id="363" r:id="rId6"/>
    <p:sldId id="364" r:id="rId7"/>
    <p:sldId id="258" r:id="rId8"/>
    <p:sldId id="259" r:id="rId9"/>
    <p:sldId id="260" r:id="rId10"/>
    <p:sldId id="261" r:id="rId11"/>
    <p:sldId id="353" r:id="rId12"/>
    <p:sldId id="354" r:id="rId13"/>
    <p:sldId id="355" r:id="rId14"/>
    <p:sldId id="360" r:id="rId15"/>
    <p:sldId id="361" r:id="rId16"/>
    <p:sldId id="362" r:id="rId17"/>
    <p:sldId id="365" r:id="rId18"/>
    <p:sldId id="370" r:id="rId19"/>
    <p:sldId id="367" r:id="rId20"/>
    <p:sldId id="351" r:id="rId21"/>
    <p:sldId id="371" r:id="rId22"/>
    <p:sldId id="373" r:id="rId23"/>
    <p:sldId id="366" r:id="rId24"/>
    <p:sldId id="376" r:id="rId25"/>
    <p:sldId id="377" r:id="rId26"/>
    <p:sldId id="374" r:id="rId27"/>
    <p:sldId id="375" r:id="rId28"/>
    <p:sldId id="368" r:id="rId29"/>
    <p:sldId id="378" r:id="rId30"/>
    <p:sldId id="379" r:id="rId31"/>
    <p:sldId id="369" r:id="rId32"/>
    <p:sldId id="380" r:id="rId33"/>
    <p:sldId id="381" r:id="rId34"/>
    <p:sldId id="383" r:id="rId35"/>
    <p:sldId id="384" r:id="rId36"/>
    <p:sldId id="3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97787-E6AA-4157-8CE5-FD4C35350FD7}" type="datetimeFigureOut">
              <a:rPr lang="en-IN" smtClean="0"/>
              <a:t>22-08-2022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23EE1-4AC3-4AFC-8033-643CD06338CA}" type="slidenum">
              <a:rPr lang="en-IN" smtClean="0"/>
              <a:t>‹#›</a:t>
            </a:fld>
            <a:endParaRPr lang="en-IN"/>
          </a:p>
        </p:txBody>
      </p:sp>
    </p:spTree>
    <p:extLst>
      <p:ext uri="{BB962C8B-B14F-4D97-AF65-F5344CB8AC3E}">
        <p14:creationId xmlns:p14="http://schemas.microsoft.com/office/powerpoint/2010/main" val="3472186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이미지 개체 틀 1">
            <a:extLst>
              <a:ext uri="{FF2B5EF4-FFF2-40B4-BE49-F238E27FC236}">
                <a16:creationId xmlns:a16="http://schemas.microsoft.com/office/drawing/2014/main" id="{977DF519-6147-8078-FCE7-07D887E4EF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슬라이드 노트 개체 틀 2">
            <a:extLst>
              <a:ext uri="{FF2B5EF4-FFF2-40B4-BE49-F238E27FC236}">
                <a16:creationId xmlns:a16="http://schemas.microsoft.com/office/drawing/2014/main" id="{27E500D1-58AD-EEDD-068B-57B256B7D1C7}"/>
              </a:ext>
            </a:extLst>
          </p:cNvPr>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230" tIns="44115" rIns="88230" bIns="44115" numCol="1" anchor="t" anchorCtr="0" compatLnSpc="1">
            <a:prstTxWarp prst="textNoShape">
              <a:avLst/>
            </a:prstTxWarp>
          </a:bodyPr>
          <a:lstStyle/>
          <a:p>
            <a:r>
              <a:rPr lang="ko-KR" altLang="en-US"/>
              <a:t>말그대로 파풀러한 애들을 캐시해주는 거니까 그림이 잘못됬음</a:t>
            </a:r>
            <a:r>
              <a:rPr lang="en-US" altLang="ko-KR"/>
              <a:t>.</a:t>
            </a:r>
          </a:p>
          <a:p>
            <a:endParaRPr lang="ko-KR" altLang="en-US"/>
          </a:p>
        </p:txBody>
      </p:sp>
      <p:sp>
        <p:nvSpPr>
          <p:cNvPr id="18436" name="슬라이드 번호 개체 틀 3">
            <a:extLst>
              <a:ext uri="{FF2B5EF4-FFF2-40B4-BE49-F238E27FC236}">
                <a16:creationId xmlns:a16="http://schemas.microsoft.com/office/drawing/2014/main" id="{C1631C57-38A3-FA3A-0676-375154ED70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D5521E-4F70-4D8B-85D5-C0D2307CB742}" type="slidenum">
              <a:rPr lang="ko-KR" altLang="en-US">
                <a:solidFill>
                  <a:srgbClr val="000000"/>
                </a:solidFill>
                <a:latin typeface="Calibri" panose="020F0502020204030204" pitchFamily="34" charset="0"/>
              </a:rPr>
              <a:pPr/>
              <a:t>20</a:t>
            </a:fld>
            <a:endParaRPr lang="ko-KR" altLang="en-US">
              <a:solidFill>
                <a:srgbClr val="000000"/>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5F8A-FDCD-3B84-F72F-E78DE45B9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FD83B4-6242-D0CB-5861-7E6E3A2F3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3BAA1D-26F2-B2ED-9F9E-4BD2A2672B0B}"/>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5" name="Footer Placeholder 4">
            <a:extLst>
              <a:ext uri="{FF2B5EF4-FFF2-40B4-BE49-F238E27FC236}">
                <a16:creationId xmlns:a16="http://schemas.microsoft.com/office/drawing/2014/main" id="{3AB888FC-56FF-4C8E-F32A-8A82C9D01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E597E-D2E4-34CE-A067-BCE74D52AC53}"/>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334922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8502-6E38-A09F-6B71-5E4B0C6CE0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E676A9-A054-3C40-712A-8107DE883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CF0AC-6E05-1985-6710-B5143AFB0443}"/>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5" name="Footer Placeholder 4">
            <a:extLst>
              <a:ext uri="{FF2B5EF4-FFF2-40B4-BE49-F238E27FC236}">
                <a16:creationId xmlns:a16="http://schemas.microsoft.com/office/drawing/2014/main" id="{4368FFAA-9051-4BE4-7FA3-5B5569FAA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C3E0F-D1A1-21D3-41B0-4BA9E2D6B701}"/>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94058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3366D-5E2D-3FF6-44C1-99D48E0DEA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D0ADF-6F40-BECA-EC5F-D80AA9F021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C826B-FFEA-6731-D652-250AF67469BC}"/>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5" name="Footer Placeholder 4">
            <a:extLst>
              <a:ext uri="{FF2B5EF4-FFF2-40B4-BE49-F238E27FC236}">
                <a16:creationId xmlns:a16="http://schemas.microsoft.com/office/drawing/2014/main" id="{7B224C38-9F0C-5529-1A70-03B770115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9F03B-ABB5-6CD5-7B95-DC1A5611C984}"/>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169746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CAE6-3E64-D59D-7FC0-504288BC30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EF36C-21C2-2575-1E12-C96D3C17B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322F0-CF03-0F01-C3CD-510612ABAE59}"/>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5" name="Footer Placeholder 4">
            <a:extLst>
              <a:ext uri="{FF2B5EF4-FFF2-40B4-BE49-F238E27FC236}">
                <a16:creationId xmlns:a16="http://schemas.microsoft.com/office/drawing/2014/main" id="{A9014947-34C8-AF25-103A-EC002554C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95AE9-3EA1-9D66-B769-EE76C2BD1E66}"/>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187305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D316-363B-6646-9937-C136D3DE08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CFC2A0-3537-AA01-6773-D9C431888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6F440-6F7B-6FFB-A473-829E40B7B228}"/>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5" name="Footer Placeholder 4">
            <a:extLst>
              <a:ext uri="{FF2B5EF4-FFF2-40B4-BE49-F238E27FC236}">
                <a16:creationId xmlns:a16="http://schemas.microsoft.com/office/drawing/2014/main" id="{E4A8E17F-456F-21A9-1605-7D4A7E6B4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69E80-89BE-CB92-F25C-6F661D9D2CD5}"/>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58050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2FE8-85CB-279F-A1B2-014F2A196B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A8DA34-54CB-5A91-AFFB-65CDBCEEA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303504-4A73-8461-E3A2-A55670871A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E1E33E-75FF-97F9-817F-B44465DEEF64}"/>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6" name="Footer Placeholder 5">
            <a:extLst>
              <a:ext uri="{FF2B5EF4-FFF2-40B4-BE49-F238E27FC236}">
                <a16:creationId xmlns:a16="http://schemas.microsoft.com/office/drawing/2014/main" id="{AEF8033D-566A-9444-7937-87524F4CB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F6A17-1CC2-7483-6376-AEFF85253C57}"/>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144371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451-3E42-31E9-D890-8DA881C873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5F18-9A99-E0C9-DB4E-3B6941083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23C9D4-13D2-8A3F-EF70-50836E7F49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F611C9-4035-D277-C2FF-51B41B61DB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39AB1-D617-5319-FBF6-9904CBA45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CCC4ED-1199-9C05-C2C9-BCC2F6D65F88}"/>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8" name="Footer Placeholder 7">
            <a:extLst>
              <a:ext uri="{FF2B5EF4-FFF2-40B4-BE49-F238E27FC236}">
                <a16:creationId xmlns:a16="http://schemas.microsoft.com/office/drawing/2014/main" id="{2B3B964D-1D9B-59E9-C97D-CC09E66501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A88CB0-9675-F225-0833-9F4B97D3856B}"/>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428934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8C6C-5108-596A-D394-EF984B2090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2C793C-3408-9628-7EBC-C70B7EE3B5ED}"/>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4" name="Footer Placeholder 3">
            <a:extLst>
              <a:ext uri="{FF2B5EF4-FFF2-40B4-BE49-F238E27FC236}">
                <a16:creationId xmlns:a16="http://schemas.microsoft.com/office/drawing/2014/main" id="{6BC574B3-070D-8B9F-CA2F-E850D68A8B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E59200-565F-B359-7EF9-0EF3EAA8B324}"/>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366659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16713A-5E0E-EBD7-A859-61F6E4116763}"/>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3" name="Footer Placeholder 2">
            <a:extLst>
              <a:ext uri="{FF2B5EF4-FFF2-40B4-BE49-F238E27FC236}">
                <a16:creationId xmlns:a16="http://schemas.microsoft.com/office/drawing/2014/main" id="{5F5776D5-2E39-ABFA-D780-52AD91D1BA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9B4A6C-0E6B-A6B7-D4AB-EF878EA0D1AB}"/>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387729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0C7D-B91E-3E81-A78B-845FC2F15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5BC297-E4E2-D7EE-ADC1-5C5454C2F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461372-5213-440D-FC5C-09A2ECA6F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1C225-1DB3-44A7-4BFD-4F8A48A6756F}"/>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6" name="Footer Placeholder 5">
            <a:extLst>
              <a:ext uri="{FF2B5EF4-FFF2-40B4-BE49-F238E27FC236}">
                <a16:creationId xmlns:a16="http://schemas.microsoft.com/office/drawing/2014/main" id="{51787A68-E296-AEFE-A778-FF9FBC7AD8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E884DE-4021-8C08-A7FF-FE7E7B81ADDE}"/>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75759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91FC-C6EE-9A07-19C0-73217278E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EDFBB5-D4F2-7A2E-8DE9-41901C1B28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8C36D6-FDC5-7ECB-89EF-4587A2DC8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4CC0F-F5DA-A5A6-7386-9BAF3B74994E}"/>
              </a:ext>
            </a:extLst>
          </p:cNvPr>
          <p:cNvSpPr>
            <a:spLocks noGrp="1"/>
          </p:cNvSpPr>
          <p:nvPr>
            <p:ph type="dt" sz="half" idx="10"/>
          </p:nvPr>
        </p:nvSpPr>
        <p:spPr/>
        <p:txBody>
          <a:bodyPr/>
          <a:lstStyle/>
          <a:p>
            <a:fld id="{E7935C29-C344-4031-82D2-AE6C2C19D5DE}" type="datetimeFigureOut">
              <a:rPr lang="en-IN" smtClean="0"/>
              <a:t>22-08-2022</a:t>
            </a:fld>
            <a:endParaRPr lang="en-IN"/>
          </a:p>
        </p:txBody>
      </p:sp>
      <p:sp>
        <p:nvSpPr>
          <p:cNvPr id="6" name="Footer Placeholder 5">
            <a:extLst>
              <a:ext uri="{FF2B5EF4-FFF2-40B4-BE49-F238E27FC236}">
                <a16:creationId xmlns:a16="http://schemas.microsoft.com/office/drawing/2014/main" id="{A114204E-96CE-D45A-7134-9C0B3CA5F8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C0AF0-673C-90C7-118D-B219F703F71C}"/>
              </a:ext>
            </a:extLst>
          </p:cNvPr>
          <p:cNvSpPr>
            <a:spLocks noGrp="1"/>
          </p:cNvSpPr>
          <p:nvPr>
            <p:ph type="sldNum" sz="quarter" idx="12"/>
          </p:nvPr>
        </p:nvSpPr>
        <p:spPr/>
        <p:txBody>
          <a:bodyPr/>
          <a:lstStyle/>
          <a:p>
            <a:fld id="{C1F39C64-85F5-4492-8161-FE5DEC78536B}" type="slidenum">
              <a:rPr lang="en-IN" smtClean="0"/>
              <a:t>‹#›</a:t>
            </a:fld>
            <a:endParaRPr lang="en-IN"/>
          </a:p>
        </p:txBody>
      </p:sp>
    </p:spTree>
    <p:extLst>
      <p:ext uri="{BB962C8B-B14F-4D97-AF65-F5344CB8AC3E}">
        <p14:creationId xmlns:p14="http://schemas.microsoft.com/office/powerpoint/2010/main" val="121928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F5CD7-6811-1B8D-AEBD-1423C08DD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811FBA-BC25-38D9-3504-E098497AB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AD22D-B211-9404-2AEE-B3E8FAB46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35C29-C344-4031-82D2-AE6C2C19D5DE}" type="datetimeFigureOut">
              <a:rPr lang="en-IN" smtClean="0"/>
              <a:t>22-08-2022</a:t>
            </a:fld>
            <a:endParaRPr lang="en-IN"/>
          </a:p>
        </p:txBody>
      </p:sp>
      <p:sp>
        <p:nvSpPr>
          <p:cNvPr id="5" name="Footer Placeholder 4">
            <a:extLst>
              <a:ext uri="{FF2B5EF4-FFF2-40B4-BE49-F238E27FC236}">
                <a16:creationId xmlns:a16="http://schemas.microsoft.com/office/drawing/2014/main" id="{E30B5112-8C84-E4FE-DEFD-68C14B011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D37C6A-6A20-559F-EB77-7E5B1E125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39C64-85F5-4492-8161-FE5DEC78536B}" type="slidenum">
              <a:rPr lang="en-IN" smtClean="0"/>
              <a:t>‹#›</a:t>
            </a:fld>
            <a:endParaRPr lang="en-IN"/>
          </a:p>
        </p:txBody>
      </p:sp>
    </p:spTree>
    <p:extLst>
      <p:ext uri="{BB962C8B-B14F-4D97-AF65-F5344CB8AC3E}">
        <p14:creationId xmlns:p14="http://schemas.microsoft.com/office/powerpoint/2010/main" val="22224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echtarget.com/searchsoftwarequality/definition/cache-thrash"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E69A-6056-D695-5533-F89FEE1930C1}"/>
              </a:ext>
            </a:extLst>
          </p:cNvPr>
          <p:cNvSpPr>
            <a:spLocks noGrp="1"/>
          </p:cNvSpPr>
          <p:nvPr>
            <p:ph type="ctrTitle"/>
          </p:nvPr>
        </p:nvSpPr>
        <p:spPr>
          <a:xfrm>
            <a:off x="602555" y="4039994"/>
            <a:ext cx="10430205" cy="1108219"/>
          </a:xfrm>
        </p:spPr>
        <p:txBody>
          <a:bodyPr>
            <a:normAutofit fontScale="90000"/>
          </a:bodyPr>
          <a:lstStyle/>
          <a:p>
            <a:r>
              <a:rPr lang="en-US" altLang="ko-KR" b="1" dirty="0">
                <a:solidFill>
                  <a:srgbClr val="C00000"/>
                </a:solidFill>
              </a:rPr>
              <a:t>Memory Management : Virtual Memory, Swapping, Paging, Segmentation, Free Space Management, Translation Look Aside Buffer, Demand Paging, Thrashing , Page Replacement Algorithms </a:t>
            </a:r>
            <a:endParaRPr lang="en-IN" b="1" dirty="0">
              <a:solidFill>
                <a:srgbClr val="C00000"/>
              </a:solidFill>
            </a:endParaRPr>
          </a:p>
        </p:txBody>
      </p:sp>
      <p:sp>
        <p:nvSpPr>
          <p:cNvPr id="3" name="Subtitle 2">
            <a:extLst>
              <a:ext uri="{FF2B5EF4-FFF2-40B4-BE49-F238E27FC236}">
                <a16:creationId xmlns:a16="http://schemas.microsoft.com/office/drawing/2014/main" id="{1A1FC176-0E28-46EA-5A35-44CBCA972D19}"/>
              </a:ext>
            </a:extLst>
          </p:cNvPr>
          <p:cNvSpPr>
            <a:spLocks noGrp="1"/>
          </p:cNvSpPr>
          <p:nvPr>
            <p:ph type="subTitle" idx="1"/>
          </p:nvPr>
        </p:nvSpPr>
        <p:spPr>
          <a:xfrm>
            <a:off x="7633626" y="5702849"/>
            <a:ext cx="4128655" cy="949036"/>
          </a:xfrm>
        </p:spPr>
        <p:txBody>
          <a:bodyPr/>
          <a:lstStyle/>
          <a:p>
            <a:r>
              <a:rPr lang="en-US" b="1" dirty="0"/>
              <a:t>Dr. VIJAYA CHANDRA JADALA</a:t>
            </a:r>
            <a:endParaRPr lang="en-IN" b="1" dirty="0"/>
          </a:p>
        </p:txBody>
      </p:sp>
    </p:spTree>
    <p:extLst>
      <p:ext uri="{BB962C8B-B14F-4D97-AF65-F5344CB8AC3E}">
        <p14:creationId xmlns:p14="http://schemas.microsoft.com/office/powerpoint/2010/main" val="170956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5E1D486C-A09A-F4AB-0A57-8511CA33B0A6}"/>
              </a:ext>
            </a:extLst>
          </p:cNvPr>
          <p:cNvPicPr>
            <a:picLocks noChangeAspect="1"/>
          </p:cNvPicPr>
          <p:nvPr/>
        </p:nvPicPr>
        <p:blipFill>
          <a:blip r:embed="rId2"/>
          <a:stretch>
            <a:fillRect/>
          </a:stretch>
        </p:blipFill>
        <p:spPr>
          <a:xfrm>
            <a:off x="3051702" y="643467"/>
            <a:ext cx="6088596" cy="5571066"/>
          </a:xfrm>
          <a:prstGeom prst="rect">
            <a:avLst/>
          </a:prstGeom>
        </p:spPr>
      </p:pic>
    </p:spTree>
    <p:extLst>
      <p:ext uri="{BB962C8B-B14F-4D97-AF65-F5344CB8AC3E}">
        <p14:creationId xmlns:p14="http://schemas.microsoft.com/office/powerpoint/2010/main" val="7381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제목 1">
            <a:extLst>
              <a:ext uri="{FF2B5EF4-FFF2-40B4-BE49-F238E27FC236}">
                <a16:creationId xmlns:a16="http://schemas.microsoft.com/office/drawing/2014/main" id="{91233A19-FAE1-6A8C-718A-48D2349FB690}"/>
              </a:ext>
            </a:extLst>
          </p:cNvPr>
          <p:cNvSpPr>
            <a:spLocks noGrp="1"/>
          </p:cNvSpPr>
          <p:nvPr>
            <p:ph type="title"/>
          </p:nvPr>
        </p:nvSpPr>
        <p:spPr>
          <a:xfrm>
            <a:off x="19910" y="23366"/>
            <a:ext cx="10515600" cy="960589"/>
          </a:xfrm>
        </p:spPr>
        <p:txBody>
          <a:bodyPr/>
          <a:lstStyle/>
          <a:p>
            <a:r>
              <a:rPr lang="en-US" altLang="ko-KR" b="1" dirty="0">
                <a:solidFill>
                  <a:srgbClr val="C00000"/>
                </a:solidFill>
              </a:rPr>
              <a:t>Example: A Simple Paging</a:t>
            </a:r>
            <a:endParaRPr lang="ko-KR" altLang="en-US" b="1" dirty="0">
              <a:solidFill>
                <a:srgbClr val="C00000"/>
              </a:solidFill>
            </a:endParaRPr>
          </a:p>
        </p:txBody>
      </p:sp>
      <p:sp>
        <p:nvSpPr>
          <p:cNvPr id="19459" name="내용 개체 틀 2">
            <a:extLst>
              <a:ext uri="{FF2B5EF4-FFF2-40B4-BE49-F238E27FC236}">
                <a16:creationId xmlns:a16="http://schemas.microsoft.com/office/drawing/2014/main" id="{1E83B3FE-D1D0-CD48-1AD5-9F4324D8DC49}"/>
              </a:ext>
            </a:extLst>
          </p:cNvPr>
          <p:cNvSpPr>
            <a:spLocks noGrp="1"/>
          </p:cNvSpPr>
          <p:nvPr>
            <p:ph idx="1"/>
          </p:nvPr>
        </p:nvSpPr>
        <p:spPr>
          <a:xfrm>
            <a:off x="838200" y="983955"/>
            <a:ext cx="10515600" cy="5737520"/>
          </a:xfrm>
        </p:spPr>
        <p:txBody>
          <a:bodyPr/>
          <a:lstStyle/>
          <a:p>
            <a:r>
              <a:rPr lang="en-US" altLang="ko-KR" dirty="0"/>
              <a:t>128-byte physical memory with 16 bytes page frames</a:t>
            </a:r>
            <a:endParaRPr lang="ko-KR" altLang="en-US" dirty="0"/>
          </a:p>
          <a:p>
            <a:r>
              <a:rPr lang="en-US" altLang="ko-KR" dirty="0"/>
              <a:t>64-byte address space with 16 bytes pages</a:t>
            </a:r>
          </a:p>
        </p:txBody>
      </p:sp>
      <p:sp>
        <p:nvSpPr>
          <p:cNvPr id="19460" name="슬라이드 번호 개체 틀 3">
            <a:extLst>
              <a:ext uri="{FF2B5EF4-FFF2-40B4-BE49-F238E27FC236}">
                <a16:creationId xmlns:a16="http://schemas.microsoft.com/office/drawing/2014/main" id="{1DBB35CF-98CC-FDF1-8C2B-D6B3808438E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DD019F96-A1D3-4071-8B63-92A95A3B7B84}" type="slidenum">
              <a:rPr lang="en-US" altLang="ko-KR" sz="1200">
                <a:solidFill>
                  <a:srgbClr val="10253F"/>
                </a:solidFill>
              </a:rPr>
              <a:pPr>
                <a:lnSpc>
                  <a:spcPct val="100000"/>
                </a:lnSpc>
                <a:spcBef>
                  <a:spcPct val="0"/>
                </a:spcBef>
                <a:buFontTx/>
                <a:buNone/>
              </a:pPr>
              <a:t>11</a:t>
            </a:fld>
            <a:r>
              <a:rPr lang="en-US" altLang="ko-KR" sz="1200">
                <a:solidFill>
                  <a:srgbClr val="10253F"/>
                </a:solidFill>
              </a:rPr>
              <a:t> </a:t>
            </a:r>
          </a:p>
        </p:txBody>
      </p:sp>
      <p:grpSp>
        <p:nvGrpSpPr>
          <p:cNvPr id="19461" name="그룹 20">
            <a:extLst>
              <a:ext uri="{FF2B5EF4-FFF2-40B4-BE49-F238E27FC236}">
                <a16:creationId xmlns:a16="http://schemas.microsoft.com/office/drawing/2014/main" id="{507803EC-8077-09A5-B1A7-C97C398CBFB3}"/>
              </a:ext>
            </a:extLst>
          </p:cNvPr>
          <p:cNvGrpSpPr>
            <a:grpSpLocks/>
          </p:cNvGrpSpPr>
          <p:nvPr/>
        </p:nvGrpSpPr>
        <p:grpSpPr bwMode="auto">
          <a:xfrm>
            <a:off x="1008063" y="2924175"/>
            <a:ext cx="5360987" cy="2333625"/>
            <a:chOff x="2017433" y="3207007"/>
            <a:chExt cx="4068610" cy="2332746"/>
          </a:xfrm>
        </p:grpSpPr>
        <p:sp>
          <p:nvSpPr>
            <p:cNvPr id="6" name="직사각형 5">
              <a:extLst>
                <a:ext uri="{FF2B5EF4-FFF2-40B4-BE49-F238E27FC236}">
                  <a16:creationId xmlns:a16="http://schemas.microsoft.com/office/drawing/2014/main" id="{9D160869-D5EE-4235-DEFC-0AB7EF873357}"/>
                </a:ext>
              </a:extLst>
            </p:cNvPr>
            <p:cNvSpPr/>
            <p:nvPr/>
          </p:nvSpPr>
          <p:spPr>
            <a:xfrm>
              <a:off x="2725856" y="3367285"/>
              <a:ext cx="1584312" cy="431637"/>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endParaRPr lang="ko-KR" altLang="en-US" sz="1400" dirty="0" err="1">
                <a:solidFill>
                  <a:schemeClr val="tx1"/>
                </a:solidFill>
                <a:latin typeface="Courier New" panose="02070309020205020404" pitchFamily="49" charset="0"/>
                <a:cs typeface="Courier New" panose="02070309020205020404" pitchFamily="49" charset="0"/>
              </a:endParaRPr>
            </a:p>
          </p:txBody>
        </p:sp>
        <p:sp>
          <p:nvSpPr>
            <p:cNvPr id="7" name="직사각형 6">
              <a:extLst>
                <a:ext uri="{FF2B5EF4-FFF2-40B4-BE49-F238E27FC236}">
                  <a16:creationId xmlns:a16="http://schemas.microsoft.com/office/drawing/2014/main" id="{19FAE91B-F401-D771-89FB-0BF0C677885D}"/>
                </a:ext>
              </a:extLst>
            </p:cNvPr>
            <p:cNvSpPr/>
            <p:nvPr/>
          </p:nvSpPr>
          <p:spPr>
            <a:xfrm>
              <a:off x="2725856" y="3798922"/>
              <a:ext cx="1584312" cy="431637"/>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endParaRPr lang="ko-KR" altLang="en-US" sz="1400" dirty="0" err="1">
                <a:solidFill>
                  <a:schemeClr val="tx1"/>
                </a:solidFill>
                <a:latin typeface="Courier New" panose="02070309020205020404" pitchFamily="49" charset="0"/>
                <a:cs typeface="Courier New" panose="02070309020205020404" pitchFamily="49" charset="0"/>
              </a:endParaRPr>
            </a:p>
          </p:txBody>
        </p:sp>
        <p:sp>
          <p:nvSpPr>
            <p:cNvPr id="8" name="직사각형 7">
              <a:extLst>
                <a:ext uri="{FF2B5EF4-FFF2-40B4-BE49-F238E27FC236}">
                  <a16:creationId xmlns:a16="http://schemas.microsoft.com/office/drawing/2014/main" id="{55D27B8F-83A5-F4F5-451B-6C31E4948C24}"/>
                </a:ext>
              </a:extLst>
            </p:cNvPr>
            <p:cNvSpPr/>
            <p:nvPr/>
          </p:nvSpPr>
          <p:spPr>
            <a:xfrm>
              <a:off x="2725856" y="4227386"/>
              <a:ext cx="1584312" cy="431637"/>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endParaRPr lang="ko-KR" altLang="en-US" sz="1400" dirty="0" err="1">
                <a:solidFill>
                  <a:schemeClr val="tx1"/>
                </a:solidFill>
                <a:latin typeface="Courier New" panose="02070309020205020404" pitchFamily="49" charset="0"/>
                <a:cs typeface="Courier New" panose="02070309020205020404" pitchFamily="49" charset="0"/>
              </a:endParaRPr>
            </a:p>
          </p:txBody>
        </p:sp>
        <p:sp>
          <p:nvSpPr>
            <p:cNvPr id="9" name="직사각형 8">
              <a:extLst>
                <a:ext uri="{FF2B5EF4-FFF2-40B4-BE49-F238E27FC236}">
                  <a16:creationId xmlns:a16="http://schemas.microsoft.com/office/drawing/2014/main" id="{44326ECC-1D98-2FEA-2523-784D2D895186}"/>
                </a:ext>
              </a:extLst>
            </p:cNvPr>
            <p:cNvSpPr/>
            <p:nvPr/>
          </p:nvSpPr>
          <p:spPr>
            <a:xfrm>
              <a:off x="2725856" y="4659023"/>
              <a:ext cx="1584312" cy="43322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endParaRPr lang="ko-KR" altLang="en-US" sz="1400" dirty="0" err="1">
                <a:solidFill>
                  <a:schemeClr val="tx1"/>
                </a:solidFill>
                <a:latin typeface="Courier New" panose="02070309020205020404" pitchFamily="49" charset="0"/>
                <a:cs typeface="Courier New" panose="02070309020205020404" pitchFamily="49" charset="0"/>
              </a:endParaRPr>
            </a:p>
          </p:txBody>
        </p:sp>
        <p:sp>
          <p:nvSpPr>
            <p:cNvPr id="19493" name="TextBox 9">
              <a:extLst>
                <a:ext uri="{FF2B5EF4-FFF2-40B4-BE49-F238E27FC236}">
                  <a16:creationId xmlns:a16="http://schemas.microsoft.com/office/drawing/2014/main" id="{5876BB66-ED2E-95D2-DF6F-ECDB560748BC}"/>
                </a:ext>
              </a:extLst>
            </p:cNvPr>
            <p:cNvSpPr txBox="1">
              <a:spLocks noChangeArrowheads="1"/>
            </p:cNvSpPr>
            <p:nvPr/>
          </p:nvSpPr>
          <p:spPr bwMode="auto">
            <a:xfrm>
              <a:off x="2366219" y="3207007"/>
              <a:ext cx="360040"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0</a:t>
              </a:r>
              <a:endParaRPr lang="ko-KR" altLang="en-US" sz="1600">
                <a:latin typeface="Malgun Gothic" panose="020B0503020000020004" pitchFamily="34" charset="-127"/>
              </a:endParaRPr>
            </a:p>
          </p:txBody>
        </p:sp>
        <p:sp>
          <p:nvSpPr>
            <p:cNvPr id="19494" name="TextBox 10">
              <a:extLst>
                <a:ext uri="{FF2B5EF4-FFF2-40B4-BE49-F238E27FC236}">
                  <a16:creationId xmlns:a16="http://schemas.microsoft.com/office/drawing/2014/main" id="{6304105A-8814-75E8-DB2E-2A5A9E98D439}"/>
                </a:ext>
              </a:extLst>
            </p:cNvPr>
            <p:cNvSpPr txBox="1">
              <a:spLocks noChangeArrowheads="1"/>
            </p:cNvSpPr>
            <p:nvPr/>
          </p:nvSpPr>
          <p:spPr bwMode="auto">
            <a:xfrm>
              <a:off x="2294211" y="3600480"/>
              <a:ext cx="43204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16</a:t>
              </a:r>
              <a:endParaRPr lang="ko-KR" altLang="en-US" sz="1600">
                <a:latin typeface="Malgun Gothic" panose="020B0503020000020004" pitchFamily="34" charset="-127"/>
              </a:endParaRPr>
            </a:p>
          </p:txBody>
        </p:sp>
        <p:sp>
          <p:nvSpPr>
            <p:cNvPr id="19495" name="TextBox 11">
              <a:extLst>
                <a:ext uri="{FF2B5EF4-FFF2-40B4-BE49-F238E27FC236}">
                  <a16:creationId xmlns:a16="http://schemas.microsoft.com/office/drawing/2014/main" id="{00119AEC-5618-958E-71E4-ED00D3E645AA}"/>
                </a:ext>
              </a:extLst>
            </p:cNvPr>
            <p:cNvSpPr txBox="1">
              <a:spLocks noChangeArrowheads="1"/>
            </p:cNvSpPr>
            <p:nvPr/>
          </p:nvSpPr>
          <p:spPr bwMode="auto">
            <a:xfrm>
              <a:off x="2294211" y="4067303"/>
              <a:ext cx="43204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32</a:t>
              </a:r>
              <a:endParaRPr lang="ko-KR" altLang="en-US" sz="1600">
                <a:latin typeface="Malgun Gothic" panose="020B0503020000020004" pitchFamily="34" charset="-127"/>
              </a:endParaRPr>
            </a:p>
          </p:txBody>
        </p:sp>
        <p:sp>
          <p:nvSpPr>
            <p:cNvPr id="19496" name="TextBox 12">
              <a:extLst>
                <a:ext uri="{FF2B5EF4-FFF2-40B4-BE49-F238E27FC236}">
                  <a16:creationId xmlns:a16="http://schemas.microsoft.com/office/drawing/2014/main" id="{ECF1E87B-651D-72EF-9446-A92397C50F1B}"/>
                </a:ext>
              </a:extLst>
            </p:cNvPr>
            <p:cNvSpPr txBox="1">
              <a:spLocks noChangeArrowheads="1"/>
            </p:cNvSpPr>
            <p:nvPr/>
          </p:nvSpPr>
          <p:spPr bwMode="auto">
            <a:xfrm>
              <a:off x="2294211" y="4499351"/>
              <a:ext cx="43204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48</a:t>
              </a:r>
              <a:endParaRPr lang="ko-KR" altLang="en-US" sz="1600">
                <a:latin typeface="Malgun Gothic" panose="020B0503020000020004" pitchFamily="34" charset="-127"/>
              </a:endParaRPr>
            </a:p>
          </p:txBody>
        </p:sp>
        <p:sp>
          <p:nvSpPr>
            <p:cNvPr id="19497" name="TextBox 13">
              <a:extLst>
                <a:ext uri="{FF2B5EF4-FFF2-40B4-BE49-F238E27FC236}">
                  <a16:creationId xmlns:a16="http://schemas.microsoft.com/office/drawing/2014/main" id="{AEDC2108-8926-E4FF-DF7A-069206C25567}"/>
                </a:ext>
              </a:extLst>
            </p:cNvPr>
            <p:cNvSpPr txBox="1">
              <a:spLocks noChangeArrowheads="1"/>
            </p:cNvSpPr>
            <p:nvPr/>
          </p:nvSpPr>
          <p:spPr bwMode="auto">
            <a:xfrm>
              <a:off x="2294211" y="4931399"/>
              <a:ext cx="43204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64</a:t>
              </a:r>
              <a:endParaRPr lang="ko-KR" altLang="en-US" sz="1600">
                <a:latin typeface="Malgun Gothic" panose="020B0503020000020004" pitchFamily="34" charset="-127"/>
              </a:endParaRPr>
            </a:p>
          </p:txBody>
        </p:sp>
        <p:sp>
          <p:nvSpPr>
            <p:cNvPr id="19498" name="TextBox 14">
              <a:extLst>
                <a:ext uri="{FF2B5EF4-FFF2-40B4-BE49-F238E27FC236}">
                  <a16:creationId xmlns:a16="http://schemas.microsoft.com/office/drawing/2014/main" id="{AFDDCAC8-A5C7-5FA9-1F40-6BAED53B28D3}"/>
                </a:ext>
              </a:extLst>
            </p:cNvPr>
            <p:cNvSpPr txBox="1">
              <a:spLocks noChangeArrowheads="1"/>
            </p:cNvSpPr>
            <p:nvPr/>
          </p:nvSpPr>
          <p:spPr bwMode="auto">
            <a:xfrm>
              <a:off x="4371043" y="3357219"/>
              <a:ext cx="1715000" cy="49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0 of                            the address space)</a:t>
              </a:r>
              <a:endParaRPr lang="ko-KR" altLang="en-US" sz="1600">
                <a:latin typeface="Malgun Gothic" panose="020B0503020000020004" pitchFamily="34" charset="-127"/>
              </a:endParaRPr>
            </a:p>
          </p:txBody>
        </p:sp>
        <p:sp>
          <p:nvSpPr>
            <p:cNvPr id="19499" name="TextBox 15">
              <a:extLst>
                <a:ext uri="{FF2B5EF4-FFF2-40B4-BE49-F238E27FC236}">
                  <a16:creationId xmlns:a16="http://schemas.microsoft.com/office/drawing/2014/main" id="{08B5E71E-B73A-34A4-FC85-65C425E55750}"/>
                </a:ext>
              </a:extLst>
            </p:cNvPr>
            <p:cNvSpPr txBox="1">
              <a:spLocks noChangeArrowheads="1"/>
            </p:cNvSpPr>
            <p:nvPr/>
          </p:nvSpPr>
          <p:spPr bwMode="auto">
            <a:xfrm>
              <a:off x="4404373" y="3855079"/>
              <a:ext cx="853420"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1)</a:t>
              </a:r>
              <a:endParaRPr lang="ko-KR" altLang="en-US" sz="1600">
                <a:latin typeface="Malgun Gothic" panose="020B0503020000020004" pitchFamily="34" charset="-127"/>
              </a:endParaRPr>
            </a:p>
          </p:txBody>
        </p:sp>
        <p:sp>
          <p:nvSpPr>
            <p:cNvPr id="19500" name="TextBox 16">
              <a:extLst>
                <a:ext uri="{FF2B5EF4-FFF2-40B4-BE49-F238E27FC236}">
                  <a16:creationId xmlns:a16="http://schemas.microsoft.com/office/drawing/2014/main" id="{63CC4276-046D-9B31-798E-9D86690DE913}"/>
                </a:ext>
              </a:extLst>
            </p:cNvPr>
            <p:cNvSpPr txBox="1">
              <a:spLocks noChangeArrowheads="1"/>
            </p:cNvSpPr>
            <p:nvPr/>
          </p:nvSpPr>
          <p:spPr bwMode="auto">
            <a:xfrm>
              <a:off x="4393697" y="4283326"/>
              <a:ext cx="853420"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2)</a:t>
              </a:r>
              <a:endParaRPr lang="ko-KR" altLang="en-US" sz="1600">
                <a:latin typeface="Malgun Gothic" panose="020B0503020000020004" pitchFamily="34" charset="-127"/>
              </a:endParaRPr>
            </a:p>
          </p:txBody>
        </p:sp>
        <p:sp>
          <p:nvSpPr>
            <p:cNvPr id="19501" name="TextBox 17">
              <a:extLst>
                <a:ext uri="{FF2B5EF4-FFF2-40B4-BE49-F238E27FC236}">
                  <a16:creationId xmlns:a16="http://schemas.microsoft.com/office/drawing/2014/main" id="{A2E4B2ED-5BD5-65CD-7D42-DEDBE3362BF5}"/>
                </a:ext>
              </a:extLst>
            </p:cNvPr>
            <p:cNvSpPr txBox="1">
              <a:spLocks noChangeArrowheads="1"/>
            </p:cNvSpPr>
            <p:nvPr/>
          </p:nvSpPr>
          <p:spPr bwMode="auto">
            <a:xfrm>
              <a:off x="4404373" y="4715374"/>
              <a:ext cx="853420"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3)</a:t>
              </a:r>
              <a:endParaRPr lang="ko-KR" altLang="en-US" sz="1600">
                <a:latin typeface="Malgun Gothic" panose="020B0503020000020004" pitchFamily="34" charset="-127"/>
              </a:endParaRPr>
            </a:p>
          </p:txBody>
        </p:sp>
        <p:sp>
          <p:nvSpPr>
            <p:cNvPr id="19502" name="TextBox 19">
              <a:extLst>
                <a:ext uri="{FF2B5EF4-FFF2-40B4-BE49-F238E27FC236}">
                  <a16:creationId xmlns:a16="http://schemas.microsoft.com/office/drawing/2014/main" id="{F7AEFB1C-F4FF-D6A5-49C1-B45553636617}"/>
                </a:ext>
              </a:extLst>
            </p:cNvPr>
            <p:cNvSpPr txBox="1">
              <a:spLocks noChangeArrowheads="1"/>
            </p:cNvSpPr>
            <p:nvPr/>
          </p:nvSpPr>
          <p:spPr bwMode="auto">
            <a:xfrm>
              <a:off x="2017433" y="5219444"/>
              <a:ext cx="300182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b="1">
                  <a:latin typeface="Malgun Gothic" panose="020B0503020000020004" pitchFamily="34" charset="-127"/>
                </a:rPr>
                <a:t>A Simple 64-byte Address Space</a:t>
              </a:r>
              <a:endParaRPr lang="ko-KR" altLang="en-US" sz="1600" b="1">
                <a:latin typeface="Malgun Gothic" panose="020B0503020000020004" pitchFamily="34" charset="-127"/>
              </a:endParaRPr>
            </a:p>
          </p:txBody>
        </p:sp>
      </p:grpSp>
      <p:grpSp>
        <p:nvGrpSpPr>
          <p:cNvPr id="19462" name="그룹 47">
            <a:extLst>
              <a:ext uri="{FF2B5EF4-FFF2-40B4-BE49-F238E27FC236}">
                <a16:creationId xmlns:a16="http://schemas.microsoft.com/office/drawing/2014/main" id="{ABB4197C-A8E9-4676-1CE3-6160963D5208}"/>
              </a:ext>
            </a:extLst>
          </p:cNvPr>
          <p:cNvGrpSpPr>
            <a:grpSpLocks/>
          </p:cNvGrpSpPr>
          <p:nvPr/>
        </p:nvGrpSpPr>
        <p:grpSpPr bwMode="auto">
          <a:xfrm>
            <a:off x="5910263" y="1844675"/>
            <a:ext cx="6042025" cy="4537075"/>
            <a:chOff x="2024895" y="1733326"/>
            <a:chExt cx="4896544" cy="4536504"/>
          </a:xfrm>
        </p:grpSpPr>
        <p:sp>
          <p:nvSpPr>
            <p:cNvPr id="19463" name="TextBox 48">
              <a:extLst>
                <a:ext uri="{FF2B5EF4-FFF2-40B4-BE49-F238E27FC236}">
                  <a16:creationId xmlns:a16="http://schemas.microsoft.com/office/drawing/2014/main" id="{DBF656D8-8BE5-9800-FDEA-C7398D3602D8}"/>
                </a:ext>
              </a:extLst>
            </p:cNvPr>
            <p:cNvSpPr txBox="1">
              <a:spLocks noChangeArrowheads="1"/>
            </p:cNvSpPr>
            <p:nvPr/>
          </p:nvSpPr>
          <p:spPr bwMode="auto">
            <a:xfrm>
              <a:off x="2746987" y="1733326"/>
              <a:ext cx="6024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lnSpc>
                  <a:spcPct val="100000"/>
                </a:lnSpc>
                <a:spcBef>
                  <a:spcPct val="0"/>
                </a:spcBef>
                <a:buFontTx/>
                <a:buNone/>
              </a:pPr>
              <a:r>
                <a:rPr lang="en-US" altLang="ko-KR" sz="1200">
                  <a:solidFill>
                    <a:srgbClr val="000000"/>
                  </a:solidFill>
                  <a:latin typeface="Malgun Gothic" panose="020B0503020000020004" pitchFamily="34" charset="-127"/>
                </a:rPr>
                <a:t>0</a:t>
              </a:r>
              <a:endParaRPr lang="ko-KR" altLang="en-US" sz="1200">
                <a:solidFill>
                  <a:srgbClr val="000000"/>
                </a:solidFill>
                <a:latin typeface="Malgun Gothic" panose="020B0503020000020004" pitchFamily="34" charset="-127"/>
              </a:endParaRPr>
            </a:p>
          </p:txBody>
        </p:sp>
        <p:sp>
          <p:nvSpPr>
            <p:cNvPr id="19464" name="TextBox 49">
              <a:extLst>
                <a:ext uri="{FF2B5EF4-FFF2-40B4-BE49-F238E27FC236}">
                  <a16:creationId xmlns:a16="http://schemas.microsoft.com/office/drawing/2014/main" id="{565FA678-A3C6-9975-C3BA-DFFB1FF2815C}"/>
                </a:ext>
              </a:extLst>
            </p:cNvPr>
            <p:cNvSpPr txBox="1">
              <a:spLocks noChangeArrowheads="1"/>
            </p:cNvSpPr>
            <p:nvPr/>
          </p:nvSpPr>
          <p:spPr bwMode="auto">
            <a:xfrm>
              <a:off x="2713522" y="2217637"/>
              <a:ext cx="669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lnSpc>
                  <a:spcPct val="100000"/>
                </a:lnSpc>
                <a:spcBef>
                  <a:spcPct val="0"/>
                </a:spcBef>
                <a:buFontTx/>
                <a:buNone/>
              </a:pPr>
              <a:r>
                <a:rPr lang="en-US" altLang="ko-KR" sz="1200">
                  <a:solidFill>
                    <a:srgbClr val="000000"/>
                  </a:solidFill>
                  <a:latin typeface="Malgun Gothic" panose="020B0503020000020004" pitchFamily="34" charset="-127"/>
                </a:rPr>
                <a:t>16</a:t>
              </a:r>
              <a:endParaRPr lang="ko-KR" altLang="en-US" sz="1200">
                <a:solidFill>
                  <a:srgbClr val="000000"/>
                </a:solidFill>
                <a:latin typeface="Malgun Gothic" panose="020B0503020000020004" pitchFamily="34" charset="-127"/>
              </a:endParaRPr>
            </a:p>
          </p:txBody>
        </p:sp>
        <p:sp>
          <p:nvSpPr>
            <p:cNvPr id="51" name="직사각형 50">
              <a:extLst>
                <a:ext uri="{FF2B5EF4-FFF2-40B4-BE49-F238E27FC236}">
                  <a16:creationId xmlns:a16="http://schemas.microsoft.com/office/drawing/2014/main" id="{57A26DC1-AD6D-E568-6C0C-F6ACE43134DF}"/>
                </a:ext>
              </a:extLst>
            </p:cNvPr>
            <p:cNvSpPr/>
            <p:nvPr/>
          </p:nvSpPr>
          <p:spPr>
            <a:xfrm>
              <a:off x="3411777" y="1887295"/>
              <a:ext cx="1456355" cy="499999"/>
            </a:xfrm>
            <a:prstGeom prst="rect">
              <a:avLst/>
            </a:prstGeom>
            <a:solidFill>
              <a:schemeClr val="accent1">
                <a:lumMod val="60000"/>
                <a:lumOff val="4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400" dirty="0">
                  <a:solidFill>
                    <a:prstClr val="black"/>
                  </a:solidFill>
                  <a:latin typeface="맑은 고딕" pitchFamily="50" charset="-127"/>
                  <a:cs typeface="Courier New" pitchFamily="49" charset="0"/>
                </a:rPr>
                <a:t>reserved for OS</a:t>
              </a:r>
              <a:endParaRPr lang="ko-KR" altLang="en-US" sz="1200" dirty="0">
                <a:solidFill>
                  <a:prstClr val="black"/>
                </a:solidFill>
                <a:latin typeface="맑은 고딕" pitchFamily="50" charset="-127"/>
                <a:cs typeface="Courier New" pitchFamily="49" charset="0"/>
              </a:endParaRPr>
            </a:p>
          </p:txBody>
        </p:sp>
        <p:sp>
          <p:nvSpPr>
            <p:cNvPr id="52" name="직사각형 51">
              <a:extLst>
                <a:ext uri="{FF2B5EF4-FFF2-40B4-BE49-F238E27FC236}">
                  <a16:creationId xmlns:a16="http://schemas.microsoft.com/office/drawing/2014/main" id="{2B0D09DD-0E80-2820-4667-C53FBB0ED9EE}"/>
                </a:ext>
              </a:extLst>
            </p:cNvPr>
            <p:cNvSpPr/>
            <p:nvPr/>
          </p:nvSpPr>
          <p:spPr>
            <a:xfrm>
              <a:off x="3411777" y="2890468"/>
              <a:ext cx="1456355" cy="498412"/>
            </a:xfrm>
            <a:prstGeom prst="rect">
              <a:avLst/>
            </a:prstGeom>
            <a:no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400" dirty="0">
                  <a:solidFill>
                    <a:prstClr val="black"/>
                  </a:solidFill>
                  <a:latin typeface="맑은 고딕" pitchFamily="50" charset="-127"/>
                  <a:cs typeface="Courier New" pitchFamily="49" charset="0"/>
                </a:rPr>
                <a:t>page 3 of AS</a:t>
              </a:r>
              <a:endParaRPr lang="ko-KR" altLang="en-US" sz="1200" dirty="0">
                <a:solidFill>
                  <a:prstClr val="black"/>
                </a:solidFill>
                <a:latin typeface="맑은 고딕" pitchFamily="50" charset="-127"/>
                <a:cs typeface="Courier New" pitchFamily="49" charset="0"/>
              </a:endParaRPr>
            </a:p>
          </p:txBody>
        </p:sp>
        <p:sp>
          <p:nvSpPr>
            <p:cNvPr id="53" name="직사각형 52">
              <a:extLst>
                <a:ext uri="{FF2B5EF4-FFF2-40B4-BE49-F238E27FC236}">
                  <a16:creationId xmlns:a16="http://schemas.microsoft.com/office/drawing/2014/main" id="{E4EDC8A7-B9CC-3FC7-81D5-BA8367CA22B6}"/>
                </a:ext>
              </a:extLst>
            </p:cNvPr>
            <p:cNvSpPr/>
            <p:nvPr/>
          </p:nvSpPr>
          <p:spPr>
            <a:xfrm>
              <a:off x="3411777" y="2387294"/>
              <a:ext cx="1456355" cy="503175"/>
            </a:xfrm>
            <a:prstGeom prst="rect">
              <a:avLst/>
            </a:prstGeom>
            <a:pattFill prst="dkUpDiag">
              <a:fgClr>
                <a:schemeClr val="tx2">
                  <a:lumMod val="20000"/>
                  <a:lumOff val="80000"/>
                </a:schemeClr>
              </a:fgClr>
              <a:bgClr>
                <a:schemeClr val="bg1"/>
              </a:bgClr>
            </a:patt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400" dirty="0">
                  <a:solidFill>
                    <a:prstClr val="black"/>
                  </a:solidFill>
                  <a:latin typeface="맑은 고딕" pitchFamily="50" charset="-127"/>
                  <a:cs typeface="Courier New" pitchFamily="49" charset="0"/>
                </a:rPr>
                <a:t>(unused)</a:t>
              </a:r>
              <a:endParaRPr lang="ko-KR" altLang="en-US" sz="1400" dirty="0">
                <a:solidFill>
                  <a:prstClr val="black"/>
                </a:solidFill>
                <a:latin typeface="맑은 고딕" pitchFamily="50" charset="-127"/>
                <a:cs typeface="Courier New" pitchFamily="49" charset="0"/>
              </a:endParaRPr>
            </a:p>
          </p:txBody>
        </p:sp>
        <p:sp>
          <p:nvSpPr>
            <p:cNvPr id="54" name="직사각형 53">
              <a:extLst>
                <a:ext uri="{FF2B5EF4-FFF2-40B4-BE49-F238E27FC236}">
                  <a16:creationId xmlns:a16="http://schemas.microsoft.com/office/drawing/2014/main" id="{899C60F7-A598-EA59-EC67-39858E8BC823}"/>
                </a:ext>
              </a:extLst>
            </p:cNvPr>
            <p:cNvSpPr/>
            <p:nvPr/>
          </p:nvSpPr>
          <p:spPr>
            <a:xfrm>
              <a:off x="3411777" y="3388881"/>
              <a:ext cx="1456355" cy="499999"/>
            </a:xfrm>
            <a:prstGeom prst="rect">
              <a:avLst/>
            </a:prstGeom>
            <a:no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400" dirty="0">
                  <a:solidFill>
                    <a:prstClr val="black"/>
                  </a:solidFill>
                  <a:latin typeface="맑은 고딕" pitchFamily="50" charset="-127"/>
                  <a:cs typeface="Courier New" pitchFamily="49" charset="0"/>
                </a:rPr>
                <a:t>page 0 of AS</a:t>
              </a:r>
              <a:endParaRPr lang="ko-KR" altLang="en-US" sz="1200" dirty="0">
                <a:solidFill>
                  <a:prstClr val="black"/>
                </a:solidFill>
                <a:latin typeface="맑은 고딕" pitchFamily="50" charset="-127"/>
                <a:cs typeface="Courier New" pitchFamily="49" charset="0"/>
              </a:endParaRPr>
            </a:p>
          </p:txBody>
        </p:sp>
        <p:sp>
          <p:nvSpPr>
            <p:cNvPr id="55" name="직사각형 54">
              <a:extLst>
                <a:ext uri="{FF2B5EF4-FFF2-40B4-BE49-F238E27FC236}">
                  <a16:creationId xmlns:a16="http://schemas.microsoft.com/office/drawing/2014/main" id="{AB8AD6A4-873C-1A6A-C7A1-C065EEF2CF92}"/>
                </a:ext>
              </a:extLst>
            </p:cNvPr>
            <p:cNvSpPr/>
            <p:nvPr/>
          </p:nvSpPr>
          <p:spPr>
            <a:xfrm>
              <a:off x="3411777" y="3888880"/>
              <a:ext cx="1456355" cy="503175"/>
            </a:xfrm>
            <a:prstGeom prst="rect">
              <a:avLst/>
            </a:prstGeom>
            <a:pattFill prst="dkUpDiag">
              <a:fgClr>
                <a:schemeClr val="tx2">
                  <a:lumMod val="20000"/>
                  <a:lumOff val="80000"/>
                </a:schemeClr>
              </a:fgClr>
              <a:bgClr>
                <a:schemeClr val="bg1"/>
              </a:bgClr>
            </a:patt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400" dirty="0">
                  <a:solidFill>
                    <a:prstClr val="black"/>
                  </a:solidFill>
                  <a:latin typeface="맑은 고딕" pitchFamily="50" charset="-127"/>
                  <a:cs typeface="Courier New" pitchFamily="49" charset="0"/>
                </a:rPr>
                <a:t>(unused)</a:t>
              </a:r>
              <a:endParaRPr lang="ko-KR" altLang="en-US" sz="1400" dirty="0">
                <a:solidFill>
                  <a:prstClr val="black"/>
                </a:solidFill>
                <a:latin typeface="맑은 고딕" pitchFamily="50" charset="-127"/>
                <a:cs typeface="Courier New" pitchFamily="49" charset="0"/>
              </a:endParaRPr>
            </a:p>
          </p:txBody>
        </p:sp>
        <p:sp>
          <p:nvSpPr>
            <p:cNvPr id="56" name="직사각형 55">
              <a:extLst>
                <a:ext uri="{FF2B5EF4-FFF2-40B4-BE49-F238E27FC236}">
                  <a16:creationId xmlns:a16="http://schemas.microsoft.com/office/drawing/2014/main" id="{95515A83-7127-A3B6-C2FB-99C81B27DC98}"/>
                </a:ext>
              </a:extLst>
            </p:cNvPr>
            <p:cNvSpPr/>
            <p:nvPr/>
          </p:nvSpPr>
          <p:spPr>
            <a:xfrm>
              <a:off x="3411777" y="4392054"/>
              <a:ext cx="1456355" cy="499999"/>
            </a:xfrm>
            <a:prstGeom prst="rect">
              <a:avLst/>
            </a:prstGeom>
            <a:no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400" dirty="0">
                  <a:solidFill>
                    <a:prstClr val="black"/>
                  </a:solidFill>
                  <a:latin typeface="맑은 고딕" pitchFamily="50" charset="-127"/>
                  <a:cs typeface="Courier New" pitchFamily="49" charset="0"/>
                </a:rPr>
                <a:t>page 2 of AS</a:t>
              </a:r>
              <a:endParaRPr lang="ko-KR" altLang="en-US" sz="1200" dirty="0">
                <a:solidFill>
                  <a:prstClr val="black"/>
                </a:solidFill>
                <a:latin typeface="맑은 고딕" pitchFamily="50" charset="-127"/>
                <a:cs typeface="Courier New" pitchFamily="49" charset="0"/>
              </a:endParaRPr>
            </a:p>
          </p:txBody>
        </p:sp>
        <p:sp>
          <p:nvSpPr>
            <p:cNvPr id="19471" name="TextBox 56">
              <a:extLst>
                <a:ext uri="{FF2B5EF4-FFF2-40B4-BE49-F238E27FC236}">
                  <a16:creationId xmlns:a16="http://schemas.microsoft.com/office/drawing/2014/main" id="{14918470-6B2F-DAA0-88E5-96FAD5FD7CC0}"/>
                </a:ext>
              </a:extLst>
            </p:cNvPr>
            <p:cNvSpPr txBox="1">
              <a:spLocks noChangeArrowheads="1"/>
            </p:cNvSpPr>
            <p:nvPr/>
          </p:nvSpPr>
          <p:spPr bwMode="auto">
            <a:xfrm>
              <a:off x="2024895" y="5962053"/>
              <a:ext cx="48965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b="1">
                  <a:latin typeface="Malgun Gothic" panose="020B0503020000020004" pitchFamily="34" charset="-127"/>
                </a:rPr>
                <a:t>64-Byte Address Space Placed In Physical Memory</a:t>
              </a:r>
              <a:endParaRPr lang="ko-KR" altLang="en-US" sz="1400" b="1">
                <a:solidFill>
                  <a:srgbClr val="000000"/>
                </a:solidFill>
                <a:latin typeface="Malgun Gothic" panose="020B0503020000020004" pitchFamily="34" charset="-127"/>
              </a:endParaRPr>
            </a:p>
          </p:txBody>
        </p:sp>
        <p:sp>
          <p:nvSpPr>
            <p:cNvPr id="58" name="직사각형 57">
              <a:extLst>
                <a:ext uri="{FF2B5EF4-FFF2-40B4-BE49-F238E27FC236}">
                  <a16:creationId xmlns:a16="http://schemas.microsoft.com/office/drawing/2014/main" id="{6FF85729-6331-0B01-B4C5-70C89459BA24}"/>
                </a:ext>
              </a:extLst>
            </p:cNvPr>
            <p:cNvSpPr/>
            <p:nvPr/>
          </p:nvSpPr>
          <p:spPr>
            <a:xfrm>
              <a:off x="3411777" y="4892053"/>
              <a:ext cx="1456355" cy="503175"/>
            </a:xfrm>
            <a:prstGeom prst="rect">
              <a:avLst/>
            </a:prstGeom>
            <a:pattFill prst="dkUpDiag">
              <a:fgClr>
                <a:schemeClr val="tx2">
                  <a:lumMod val="20000"/>
                  <a:lumOff val="80000"/>
                </a:schemeClr>
              </a:fgClr>
              <a:bgClr>
                <a:schemeClr val="bg1"/>
              </a:bgClr>
            </a:patt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400" dirty="0">
                  <a:solidFill>
                    <a:prstClr val="black"/>
                  </a:solidFill>
                  <a:latin typeface="맑은 고딕" pitchFamily="50" charset="-127"/>
                  <a:cs typeface="Courier New" pitchFamily="49" charset="0"/>
                </a:rPr>
                <a:t>(unused)</a:t>
              </a:r>
              <a:endParaRPr lang="ko-KR" altLang="en-US" sz="1400" dirty="0">
                <a:solidFill>
                  <a:prstClr val="black"/>
                </a:solidFill>
                <a:latin typeface="맑은 고딕" pitchFamily="50" charset="-127"/>
                <a:cs typeface="Courier New" pitchFamily="49" charset="0"/>
              </a:endParaRPr>
            </a:p>
          </p:txBody>
        </p:sp>
        <p:sp>
          <p:nvSpPr>
            <p:cNvPr id="59" name="직사각형 58">
              <a:extLst>
                <a:ext uri="{FF2B5EF4-FFF2-40B4-BE49-F238E27FC236}">
                  <a16:creationId xmlns:a16="http://schemas.microsoft.com/office/drawing/2014/main" id="{7A7E4DD8-8251-D90E-756B-99D0D90BD921}"/>
                </a:ext>
              </a:extLst>
            </p:cNvPr>
            <p:cNvSpPr/>
            <p:nvPr/>
          </p:nvSpPr>
          <p:spPr>
            <a:xfrm>
              <a:off x="3411777" y="5395228"/>
              <a:ext cx="1456355" cy="504761"/>
            </a:xfrm>
            <a:prstGeom prst="rect">
              <a:avLst/>
            </a:prstGeom>
            <a:no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400" dirty="0">
                  <a:solidFill>
                    <a:prstClr val="black"/>
                  </a:solidFill>
                  <a:latin typeface="맑은 고딕" pitchFamily="50" charset="-127"/>
                  <a:cs typeface="Courier New" pitchFamily="49" charset="0"/>
                </a:rPr>
                <a:t>page 1 of AS</a:t>
              </a:r>
              <a:endParaRPr lang="ko-KR" altLang="en-US" sz="1200" dirty="0">
                <a:solidFill>
                  <a:prstClr val="black"/>
                </a:solidFill>
                <a:latin typeface="맑은 고딕" pitchFamily="50" charset="-127"/>
                <a:cs typeface="Courier New" pitchFamily="49" charset="0"/>
              </a:endParaRPr>
            </a:p>
          </p:txBody>
        </p:sp>
        <p:sp>
          <p:nvSpPr>
            <p:cNvPr id="19474" name="TextBox 59">
              <a:extLst>
                <a:ext uri="{FF2B5EF4-FFF2-40B4-BE49-F238E27FC236}">
                  <a16:creationId xmlns:a16="http://schemas.microsoft.com/office/drawing/2014/main" id="{ED8A8975-8A1D-27F4-EC48-BE63399E1818}"/>
                </a:ext>
              </a:extLst>
            </p:cNvPr>
            <p:cNvSpPr txBox="1">
              <a:spLocks noChangeArrowheads="1"/>
            </p:cNvSpPr>
            <p:nvPr/>
          </p:nvSpPr>
          <p:spPr bwMode="auto">
            <a:xfrm>
              <a:off x="2713522" y="2720113"/>
              <a:ext cx="669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lnSpc>
                  <a:spcPct val="100000"/>
                </a:lnSpc>
                <a:spcBef>
                  <a:spcPct val="0"/>
                </a:spcBef>
                <a:buFontTx/>
                <a:buNone/>
              </a:pPr>
              <a:r>
                <a:rPr lang="en-US" altLang="ko-KR" sz="1200">
                  <a:solidFill>
                    <a:srgbClr val="000000"/>
                  </a:solidFill>
                  <a:latin typeface="Malgun Gothic" panose="020B0503020000020004" pitchFamily="34" charset="-127"/>
                </a:rPr>
                <a:t>32</a:t>
              </a:r>
              <a:endParaRPr lang="ko-KR" altLang="en-US" sz="1200">
                <a:solidFill>
                  <a:srgbClr val="000000"/>
                </a:solidFill>
                <a:latin typeface="Malgun Gothic" panose="020B0503020000020004" pitchFamily="34" charset="-127"/>
              </a:endParaRPr>
            </a:p>
          </p:txBody>
        </p:sp>
        <p:sp>
          <p:nvSpPr>
            <p:cNvPr id="19475" name="TextBox 60">
              <a:extLst>
                <a:ext uri="{FF2B5EF4-FFF2-40B4-BE49-F238E27FC236}">
                  <a16:creationId xmlns:a16="http://schemas.microsoft.com/office/drawing/2014/main" id="{13166144-856F-4DE0-238D-8A75E56E0240}"/>
                </a:ext>
              </a:extLst>
            </p:cNvPr>
            <p:cNvSpPr txBox="1">
              <a:spLocks noChangeArrowheads="1"/>
            </p:cNvSpPr>
            <p:nvPr/>
          </p:nvSpPr>
          <p:spPr bwMode="auto">
            <a:xfrm>
              <a:off x="2713523" y="3251010"/>
              <a:ext cx="669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lnSpc>
                  <a:spcPct val="100000"/>
                </a:lnSpc>
                <a:spcBef>
                  <a:spcPct val="0"/>
                </a:spcBef>
                <a:buFontTx/>
                <a:buNone/>
              </a:pPr>
              <a:r>
                <a:rPr lang="en-US" altLang="ko-KR" sz="1200">
                  <a:solidFill>
                    <a:srgbClr val="000000"/>
                  </a:solidFill>
                  <a:latin typeface="Malgun Gothic" panose="020B0503020000020004" pitchFamily="34" charset="-127"/>
                </a:rPr>
                <a:t>48</a:t>
              </a:r>
              <a:endParaRPr lang="ko-KR" altLang="en-US" sz="1200">
                <a:solidFill>
                  <a:srgbClr val="000000"/>
                </a:solidFill>
                <a:latin typeface="Malgun Gothic" panose="020B0503020000020004" pitchFamily="34" charset="-127"/>
              </a:endParaRPr>
            </a:p>
          </p:txBody>
        </p:sp>
        <p:sp>
          <p:nvSpPr>
            <p:cNvPr id="19476" name="TextBox 61">
              <a:extLst>
                <a:ext uri="{FF2B5EF4-FFF2-40B4-BE49-F238E27FC236}">
                  <a16:creationId xmlns:a16="http://schemas.microsoft.com/office/drawing/2014/main" id="{01D904F7-5663-C801-3739-0139AFD4B218}"/>
                </a:ext>
              </a:extLst>
            </p:cNvPr>
            <p:cNvSpPr txBox="1">
              <a:spLocks noChangeArrowheads="1"/>
            </p:cNvSpPr>
            <p:nvPr/>
          </p:nvSpPr>
          <p:spPr bwMode="auto">
            <a:xfrm>
              <a:off x="2713521" y="3749887"/>
              <a:ext cx="669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lnSpc>
                  <a:spcPct val="100000"/>
                </a:lnSpc>
                <a:spcBef>
                  <a:spcPct val="0"/>
                </a:spcBef>
                <a:buFontTx/>
                <a:buNone/>
              </a:pPr>
              <a:r>
                <a:rPr lang="en-US" altLang="ko-KR" sz="1200">
                  <a:solidFill>
                    <a:srgbClr val="000000"/>
                  </a:solidFill>
                  <a:latin typeface="Malgun Gothic" panose="020B0503020000020004" pitchFamily="34" charset="-127"/>
                </a:rPr>
                <a:t>64</a:t>
              </a:r>
              <a:endParaRPr lang="ko-KR" altLang="en-US" sz="1200">
                <a:solidFill>
                  <a:srgbClr val="000000"/>
                </a:solidFill>
                <a:latin typeface="Malgun Gothic" panose="020B0503020000020004" pitchFamily="34" charset="-127"/>
              </a:endParaRPr>
            </a:p>
          </p:txBody>
        </p:sp>
        <p:sp>
          <p:nvSpPr>
            <p:cNvPr id="19477" name="TextBox 62">
              <a:extLst>
                <a:ext uri="{FF2B5EF4-FFF2-40B4-BE49-F238E27FC236}">
                  <a16:creationId xmlns:a16="http://schemas.microsoft.com/office/drawing/2014/main" id="{1F211ABA-62C4-B732-19B1-1E148EB03D79}"/>
                </a:ext>
              </a:extLst>
            </p:cNvPr>
            <p:cNvSpPr txBox="1">
              <a:spLocks noChangeArrowheads="1"/>
            </p:cNvSpPr>
            <p:nvPr/>
          </p:nvSpPr>
          <p:spPr bwMode="auto">
            <a:xfrm>
              <a:off x="2713525" y="4253943"/>
              <a:ext cx="669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lnSpc>
                  <a:spcPct val="100000"/>
                </a:lnSpc>
                <a:spcBef>
                  <a:spcPct val="0"/>
                </a:spcBef>
                <a:buFontTx/>
                <a:buNone/>
              </a:pPr>
              <a:r>
                <a:rPr lang="en-US" altLang="ko-KR" sz="1200">
                  <a:solidFill>
                    <a:srgbClr val="000000"/>
                  </a:solidFill>
                  <a:latin typeface="Malgun Gothic" panose="020B0503020000020004" pitchFamily="34" charset="-127"/>
                </a:rPr>
                <a:t>80</a:t>
              </a:r>
              <a:endParaRPr lang="ko-KR" altLang="en-US" sz="1200">
                <a:solidFill>
                  <a:srgbClr val="000000"/>
                </a:solidFill>
                <a:latin typeface="Malgun Gothic" panose="020B0503020000020004" pitchFamily="34" charset="-127"/>
              </a:endParaRPr>
            </a:p>
          </p:txBody>
        </p:sp>
        <p:sp>
          <p:nvSpPr>
            <p:cNvPr id="19478" name="TextBox 63">
              <a:extLst>
                <a:ext uri="{FF2B5EF4-FFF2-40B4-BE49-F238E27FC236}">
                  <a16:creationId xmlns:a16="http://schemas.microsoft.com/office/drawing/2014/main" id="{FA27C612-3BF7-9185-6A8C-37107CF51F1B}"/>
                </a:ext>
              </a:extLst>
            </p:cNvPr>
            <p:cNvSpPr txBox="1">
              <a:spLocks noChangeArrowheads="1"/>
            </p:cNvSpPr>
            <p:nvPr/>
          </p:nvSpPr>
          <p:spPr bwMode="auto">
            <a:xfrm>
              <a:off x="2713525" y="4752820"/>
              <a:ext cx="669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lnSpc>
                  <a:spcPct val="100000"/>
                </a:lnSpc>
                <a:spcBef>
                  <a:spcPct val="0"/>
                </a:spcBef>
                <a:buFontTx/>
                <a:buNone/>
              </a:pPr>
              <a:r>
                <a:rPr lang="en-US" altLang="ko-KR" sz="1200">
                  <a:solidFill>
                    <a:srgbClr val="000000"/>
                  </a:solidFill>
                  <a:latin typeface="Malgun Gothic" panose="020B0503020000020004" pitchFamily="34" charset="-127"/>
                </a:rPr>
                <a:t>96</a:t>
              </a:r>
              <a:endParaRPr lang="ko-KR" altLang="en-US" sz="1200">
                <a:solidFill>
                  <a:srgbClr val="000000"/>
                </a:solidFill>
                <a:latin typeface="Malgun Gothic" panose="020B0503020000020004" pitchFamily="34" charset="-127"/>
              </a:endParaRPr>
            </a:p>
          </p:txBody>
        </p:sp>
        <p:sp>
          <p:nvSpPr>
            <p:cNvPr id="19479" name="TextBox 64">
              <a:extLst>
                <a:ext uri="{FF2B5EF4-FFF2-40B4-BE49-F238E27FC236}">
                  <a16:creationId xmlns:a16="http://schemas.microsoft.com/office/drawing/2014/main" id="{C220ACAB-5F34-D52B-C303-4412CDE5EE1B}"/>
                </a:ext>
              </a:extLst>
            </p:cNvPr>
            <p:cNvSpPr txBox="1">
              <a:spLocks noChangeArrowheads="1"/>
            </p:cNvSpPr>
            <p:nvPr/>
          </p:nvSpPr>
          <p:spPr bwMode="auto">
            <a:xfrm>
              <a:off x="2713522" y="5260138"/>
              <a:ext cx="669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lnSpc>
                  <a:spcPct val="100000"/>
                </a:lnSpc>
                <a:spcBef>
                  <a:spcPct val="0"/>
                </a:spcBef>
                <a:buFontTx/>
                <a:buNone/>
              </a:pPr>
              <a:r>
                <a:rPr lang="en-US" altLang="ko-KR" sz="1200">
                  <a:solidFill>
                    <a:srgbClr val="000000"/>
                  </a:solidFill>
                  <a:latin typeface="Malgun Gothic" panose="020B0503020000020004" pitchFamily="34" charset="-127"/>
                </a:rPr>
                <a:t>112</a:t>
              </a:r>
              <a:endParaRPr lang="ko-KR" altLang="en-US" sz="1200">
                <a:solidFill>
                  <a:srgbClr val="000000"/>
                </a:solidFill>
                <a:latin typeface="Malgun Gothic" panose="020B0503020000020004" pitchFamily="34" charset="-127"/>
              </a:endParaRPr>
            </a:p>
          </p:txBody>
        </p:sp>
        <p:sp>
          <p:nvSpPr>
            <p:cNvPr id="19480" name="TextBox 65">
              <a:extLst>
                <a:ext uri="{FF2B5EF4-FFF2-40B4-BE49-F238E27FC236}">
                  <a16:creationId xmlns:a16="http://schemas.microsoft.com/office/drawing/2014/main" id="{BC4EFBAA-9979-9423-63C6-57F4FA7DCE77}"/>
                </a:ext>
              </a:extLst>
            </p:cNvPr>
            <p:cNvSpPr txBox="1">
              <a:spLocks noChangeArrowheads="1"/>
            </p:cNvSpPr>
            <p:nvPr/>
          </p:nvSpPr>
          <p:spPr bwMode="auto">
            <a:xfrm>
              <a:off x="2713521" y="5724544"/>
              <a:ext cx="6693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lnSpc>
                  <a:spcPct val="100000"/>
                </a:lnSpc>
                <a:spcBef>
                  <a:spcPct val="0"/>
                </a:spcBef>
                <a:buFontTx/>
                <a:buNone/>
              </a:pPr>
              <a:r>
                <a:rPr lang="en-US" altLang="ko-KR" sz="1200">
                  <a:solidFill>
                    <a:srgbClr val="000000"/>
                  </a:solidFill>
                  <a:latin typeface="Malgun Gothic" panose="020B0503020000020004" pitchFamily="34" charset="-127"/>
                </a:rPr>
                <a:t>128</a:t>
              </a:r>
              <a:endParaRPr lang="ko-KR" altLang="en-US" sz="1200">
                <a:solidFill>
                  <a:srgbClr val="000000"/>
                </a:solidFill>
                <a:latin typeface="Malgun Gothic" panose="020B0503020000020004" pitchFamily="34" charset="-127"/>
              </a:endParaRPr>
            </a:p>
          </p:txBody>
        </p:sp>
        <p:sp>
          <p:nvSpPr>
            <p:cNvPr id="19481" name="TextBox 66">
              <a:extLst>
                <a:ext uri="{FF2B5EF4-FFF2-40B4-BE49-F238E27FC236}">
                  <a16:creationId xmlns:a16="http://schemas.microsoft.com/office/drawing/2014/main" id="{ACB57590-6872-8F3F-87DC-787F1A6EF86F}"/>
                </a:ext>
              </a:extLst>
            </p:cNvPr>
            <p:cNvSpPr txBox="1">
              <a:spLocks noChangeArrowheads="1"/>
            </p:cNvSpPr>
            <p:nvPr/>
          </p:nvSpPr>
          <p:spPr bwMode="auto">
            <a:xfrm>
              <a:off x="4903546" y="1838483"/>
              <a:ext cx="1685014" cy="51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frame 0 of                           physical memory</a:t>
              </a:r>
              <a:endParaRPr lang="ko-KR" altLang="en-US" sz="1600">
                <a:latin typeface="Malgun Gothic" panose="020B0503020000020004" pitchFamily="34" charset="-127"/>
              </a:endParaRPr>
            </a:p>
          </p:txBody>
        </p:sp>
        <p:sp>
          <p:nvSpPr>
            <p:cNvPr id="19482" name="TextBox 67">
              <a:extLst>
                <a:ext uri="{FF2B5EF4-FFF2-40B4-BE49-F238E27FC236}">
                  <a16:creationId xmlns:a16="http://schemas.microsoft.com/office/drawing/2014/main" id="{775A1C10-C7EB-BC98-C212-B6A60A675B8E}"/>
                </a:ext>
              </a:extLst>
            </p:cNvPr>
            <p:cNvSpPr txBox="1">
              <a:spLocks noChangeArrowheads="1"/>
            </p:cNvSpPr>
            <p:nvPr/>
          </p:nvSpPr>
          <p:spPr bwMode="auto">
            <a:xfrm>
              <a:off x="4960116" y="2478450"/>
              <a:ext cx="151216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frame 1</a:t>
              </a:r>
              <a:endParaRPr lang="ko-KR" altLang="en-US" sz="1600">
                <a:latin typeface="Malgun Gothic" panose="020B0503020000020004" pitchFamily="34" charset="-127"/>
              </a:endParaRPr>
            </a:p>
          </p:txBody>
        </p:sp>
        <p:sp>
          <p:nvSpPr>
            <p:cNvPr id="19483" name="TextBox 68">
              <a:extLst>
                <a:ext uri="{FF2B5EF4-FFF2-40B4-BE49-F238E27FC236}">
                  <a16:creationId xmlns:a16="http://schemas.microsoft.com/office/drawing/2014/main" id="{50B638C7-08E0-7C80-311F-9BC386C291B0}"/>
                </a:ext>
              </a:extLst>
            </p:cNvPr>
            <p:cNvSpPr txBox="1">
              <a:spLocks noChangeArrowheads="1"/>
            </p:cNvSpPr>
            <p:nvPr/>
          </p:nvSpPr>
          <p:spPr bwMode="auto">
            <a:xfrm>
              <a:off x="4960116" y="2979915"/>
              <a:ext cx="151216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frame 2</a:t>
              </a:r>
              <a:endParaRPr lang="ko-KR" altLang="en-US" sz="1600">
                <a:latin typeface="Malgun Gothic" panose="020B0503020000020004" pitchFamily="34" charset="-127"/>
              </a:endParaRPr>
            </a:p>
          </p:txBody>
        </p:sp>
        <p:sp>
          <p:nvSpPr>
            <p:cNvPr id="19484" name="TextBox 69">
              <a:extLst>
                <a:ext uri="{FF2B5EF4-FFF2-40B4-BE49-F238E27FC236}">
                  <a16:creationId xmlns:a16="http://schemas.microsoft.com/office/drawing/2014/main" id="{B3FE3B45-562B-4AE6-77F8-A7E3980471F0}"/>
                </a:ext>
              </a:extLst>
            </p:cNvPr>
            <p:cNvSpPr txBox="1">
              <a:spLocks noChangeArrowheads="1"/>
            </p:cNvSpPr>
            <p:nvPr/>
          </p:nvSpPr>
          <p:spPr bwMode="auto">
            <a:xfrm>
              <a:off x="4960116" y="3478792"/>
              <a:ext cx="151216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frame 3</a:t>
              </a:r>
              <a:endParaRPr lang="ko-KR" altLang="en-US" sz="1600">
                <a:latin typeface="Malgun Gothic" panose="020B0503020000020004" pitchFamily="34" charset="-127"/>
              </a:endParaRPr>
            </a:p>
          </p:txBody>
        </p:sp>
        <p:sp>
          <p:nvSpPr>
            <p:cNvPr id="19485" name="TextBox 70">
              <a:extLst>
                <a:ext uri="{FF2B5EF4-FFF2-40B4-BE49-F238E27FC236}">
                  <a16:creationId xmlns:a16="http://schemas.microsoft.com/office/drawing/2014/main" id="{878354D0-3524-CE80-6597-1E142004DEE6}"/>
                </a:ext>
              </a:extLst>
            </p:cNvPr>
            <p:cNvSpPr txBox="1">
              <a:spLocks noChangeArrowheads="1"/>
            </p:cNvSpPr>
            <p:nvPr/>
          </p:nvSpPr>
          <p:spPr bwMode="auto">
            <a:xfrm>
              <a:off x="4960116" y="3980259"/>
              <a:ext cx="151216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frame 4</a:t>
              </a:r>
              <a:endParaRPr lang="ko-KR" altLang="en-US" sz="1600">
                <a:latin typeface="Malgun Gothic" panose="020B0503020000020004" pitchFamily="34" charset="-127"/>
              </a:endParaRPr>
            </a:p>
          </p:txBody>
        </p:sp>
        <p:sp>
          <p:nvSpPr>
            <p:cNvPr id="19486" name="TextBox 71">
              <a:extLst>
                <a:ext uri="{FF2B5EF4-FFF2-40B4-BE49-F238E27FC236}">
                  <a16:creationId xmlns:a16="http://schemas.microsoft.com/office/drawing/2014/main" id="{FBC1D511-104D-337B-60F2-ECA77E61FBB3}"/>
                </a:ext>
              </a:extLst>
            </p:cNvPr>
            <p:cNvSpPr txBox="1">
              <a:spLocks noChangeArrowheads="1"/>
            </p:cNvSpPr>
            <p:nvPr/>
          </p:nvSpPr>
          <p:spPr bwMode="auto">
            <a:xfrm>
              <a:off x="4960116" y="4481726"/>
              <a:ext cx="151216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frame 5</a:t>
              </a:r>
              <a:endParaRPr lang="ko-KR" altLang="en-US" sz="1600">
                <a:latin typeface="Malgun Gothic" panose="020B0503020000020004" pitchFamily="34" charset="-127"/>
              </a:endParaRPr>
            </a:p>
          </p:txBody>
        </p:sp>
        <p:sp>
          <p:nvSpPr>
            <p:cNvPr id="19487" name="TextBox 72">
              <a:extLst>
                <a:ext uri="{FF2B5EF4-FFF2-40B4-BE49-F238E27FC236}">
                  <a16:creationId xmlns:a16="http://schemas.microsoft.com/office/drawing/2014/main" id="{C2D0BD7E-7F87-55BF-30CE-BE64314823CF}"/>
                </a:ext>
              </a:extLst>
            </p:cNvPr>
            <p:cNvSpPr txBox="1">
              <a:spLocks noChangeArrowheads="1"/>
            </p:cNvSpPr>
            <p:nvPr/>
          </p:nvSpPr>
          <p:spPr bwMode="auto">
            <a:xfrm>
              <a:off x="4960116" y="4983193"/>
              <a:ext cx="151216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frame 6</a:t>
              </a:r>
              <a:endParaRPr lang="ko-KR" altLang="en-US" sz="1600">
                <a:latin typeface="Malgun Gothic" panose="020B0503020000020004" pitchFamily="34" charset="-127"/>
              </a:endParaRPr>
            </a:p>
          </p:txBody>
        </p:sp>
        <p:sp>
          <p:nvSpPr>
            <p:cNvPr id="19488" name="TextBox 73">
              <a:extLst>
                <a:ext uri="{FF2B5EF4-FFF2-40B4-BE49-F238E27FC236}">
                  <a16:creationId xmlns:a16="http://schemas.microsoft.com/office/drawing/2014/main" id="{CA3E6C9A-A004-665F-9E54-6728746D5A9D}"/>
                </a:ext>
              </a:extLst>
            </p:cNvPr>
            <p:cNvSpPr txBox="1">
              <a:spLocks noChangeArrowheads="1"/>
            </p:cNvSpPr>
            <p:nvPr/>
          </p:nvSpPr>
          <p:spPr bwMode="auto">
            <a:xfrm>
              <a:off x="4960116" y="5487249"/>
              <a:ext cx="1512168"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sz="1400">
                  <a:latin typeface="Malgun Gothic" panose="020B0503020000020004" pitchFamily="34" charset="-127"/>
                </a:rPr>
                <a:t>page frame 7</a:t>
              </a:r>
              <a:endParaRPr lang="ko-KR" altLang="en-US" sz="1600">
                <a:latin typeface="Malgun Gothic" panose="020B0503020000020004" pitchFamily="34" charset="-127"/>
              </a:endParaRP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a:extLst>
              <a:ext uri="{FF2B5EF4-FFF2-40B4-BE49-F238E27FC236}">
                <a16:creationId xmlns:a16="http://schemas.microsoft.com/office/drawing/2014/main" id="{A9B7ED22-C895-363E-147C-33143C989C79}"/>
              </a:ext>
            </a:extLst>
          </p:cNvPr>
          <p:cNvSpPr>
            <a:spLocks noGrp="1"/>
          </p:cNvSpPr>
          <p:nvPr>
            <p:ph type="title"/>
          </p:nvPr>
        </p:nvSpPr>
        <p:spPr>
          <a:xfrm>
            <a:off x="54287" y="-22226"/>
            <a:ext cx="10515600" cy="1325563"/>
          </a:xfrm>
        </p:spPr>
        <p:txBody>
          <a:bodyPr/>
          <a:lstStyle/>
          <a:p>
            <a:r>
              <a:rPr lang="en-US" altLang="ko-KR" b="1" dirty="0">
                <a:solidFill>
                  <a:srgbClr val="C00000"/>
                </a:solidFill>
              </a:rPr>
              <a:t>Address Translation</a:t>
            </a:r>
            <a:endParaRPr lang="ko-KR" altLang="en-US" b="1" dirty="0">
              <a:solidFill>
                <a:srgbClr val="C00000"/>
              </a:solidFill>
            </a:endParaRPr>
          </a:p>
        </p:txBody>
      </p:sp>
      <p:sp>
        <p:nvSpPr>
          <p:cNvPr id="20483" name="내용 개체 틀 2">
            <a:extLst>
              <a:ext uri="{FF2B5EF4-FFF2-40B4-BE49-F238E27FC236}">
                <a16:creationId xmlns:a16="http://schemas.microsoft.com/office/drawing/2014/main" id="{E0C30556-FCEA-EEFA-6AB6-7F2A5C8E0AA7}"/>
              </a:ext>
            </a:extLst>
          </p:cNvPr>
          <p:cNvSpPr>
            <a:spLocks noGrp="1"/>
          </p:cNvSpPr>
          <p:nvPr>
            <p:ph idx="1"/>
          </p:nvPr>
        </p:nvSpPr>
        <p:spPr>
          <a:xfrm>
            <a:off x="333375" y="1184223"/>
            <a:ext cx="11715750" cy="5153077"/>
          </a:xfrm>
        </p:spPr>
        <p:txBody>
          <a:bodyPr/>
          <a:lstStyle/>
          <a:p>
            <a:r>
              <a:rPr lang="en-US" altLang="ko-KR" dirty="0"/>
              <a:t>Two components in the virtual address</a:t>
            </a:r>
          </a:p>
          <a:p>
            <a:pPr lvl="1"/>
            <a:r>
              <a:rPr lang="en-US" altLang="ko-KR" dirty="0"/>
              <a:t>VPN: virtual page number</a:t>
            </a:r>
          </a:p>
          <a:p>
            <a:pPr lvl="1"/>
            <a:r>
              <a:rPr lang="en-US" altLang="ko-KR" dirty="0"/>
              <a:t>Offset: offset within the page</a:t>
            </a:r>
          </a:p>
          <a:p>
            <a:pPr lvl="1"/>
            <a:endParaRPr lang="en-US" altLang="ko-KR" dirty="0"/>
          </a:p>
          <a:p>
            <a:pPr lvl="1"/>
            <a:endParaRPr lang="en-US" altLang="ko-KR" dirty="0"/>
          </a:p>
          <a:p>
            <a:pPr lvl="1"/>
            <a:endParaRPr lang="en-US" altLang="ko-KR" dirty="0"/>
          </a:p>
          <a:p>
            <a:r>
              <a:rPr lang="en-US" altLang="ko-KR" dirty="0"/>
              <a:t>Example: virtual address 21 in 64-byte address space</a:t>
            </a:r>
          </a:p>
          <a:p>
            <a:pPr lvl="1"/>
            <a:endParaRPr lang="ko-KR" altLang="en-US" dirty="0"/>
          </a:p>
        </p:txBody>
      </p:sp>
      <p:sp>
        <p:nvSpPr>
          <p:cNvPr id="20484" name="슬라이드 번호 개체 틀 3">
            <a:extLst>
              <a:ext uri="{FF2B5EF4-FFF2-40B4-BE49-F238E27FC236}">
                <a16:creationId xmlns:a16="http://schemas.microsoft.com/office/drawing/2014/main" id="{9EF72678-43AA-DA7B-C353-494D87A48C3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9DDF6164-D05D-4509-A938-11E1BAAED00F}" type="slidenum">
              <a:rPr lang="en-US" altLang="ko-KR" sz="1200">
                <a:solidFill>
                  <a:srgbClr val="10253F"/>
                </a:solidFill>
              </a:rPr>
              <a:pPr>
                <a:lnSpc>
                  <a:spcPct val="100000"/>
                </a:lnSpc>
                <a:spcBef>
                  <a:spcPct val="0"/>
                </a:spcBef>
                <a:buFontTx/>
                <a:buNone/>
              </a:pPr>
              <a:t>12</a:t>
            </a:fld>
            <a:r>
              <a:rPr lang="en-US" altLang="ko-KR" sz="1200">
                <a:solidFill>
                  <a:srgbClr val="10253F"/>
                </a:solidFill>
              </a:rPr>
              <a:t> </a:t>
            </a:r>
          </a:p>
        </p:txBody>
      </p:sp>
      <p:grpSp>
        <p:nvGrpSpPr>
          <p:cNvPr id="20485" name="그룹 6">
            <a:extLst>
              <a:ext uri="{FF2B5EF4-FFF2-40B4-BE49-F238E27FC236}">
                <a16:creationId xmlns:a16="http://schemas.microsoft.com/office/drawing/2014/main" id="{677C5772-EB60-5E8F-27E1-88D0B50EC72A}"/>
              </a:ext>
            </a:extLst>
          </p:cNvPr>
          <p:cNvGrpSpPr>
            <a:grpSpLocks/>
          </p:cNvGrpSpPr>
          <p:nvPr/>
        </p:nvGrpSpPr>
        <p:grpSpPr bwMode="auto">
          <a:xfrm>
            <a:off x="3792538" y="2436813"/>
            <a:ext cx="4032250" cy="1063625"/>
            <a:chOff x="2915816" y="3429000"/>
            <a:chExt cx="3024336" cy="1063610"/>
          </a:xfrm>
        </p:grpSpPr>
        <p:sp>
          <p:nvSpPr>
            <p:cNvPr id="13" name="직사각형 12">
              <a:extLst>
                <a:ext uri="{FF2B5EF4-FFF2-40B4-BE49-F238E27FC236}">
                  <a16:creationId xmlns:a16="http://schemas.microsoft.com/office/drawing/2014/main" id="{FDD54525-AF9E-6AD6-B58B-FAC5C718004C}"/>
                </a:ext>
              </a:extLst>
            </p:cNvPr>
            <p:cNvSpPr/>
            <p:nvPr/>
          </p:nvSpPr>
          <p:spPr>
            <a:xfrm>
              <a:off x="2915816" y="3987792"/>
              <a:ext cx="503659" cy="504818"/>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Va5</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14" name="직사각형 13">
              <a:extLst>
                <a:ext uri="{FF2B5EF4-FFF2-40B4-BE49-F238E27FC236}">
                  <a16:creationId xmlns:a16="http://schemas.microsoft.com/office/drawing/2014/main" id="{789B13CC-5AB3-F7A9-879F-61472CD0F5B8}"/>
                </a:ext>
              </a:extLst>
            </p:cNvPr>
            <p:cNvSpPr/>
            <p:nvPr/>
          </p:nvSpPr>
          <p:spPr>
            <a:xfrm>
              <a:off x="3419475" y="3987792"/>
              <a:ext cx="504850" cy="504818"/>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Va4</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15" name="직사각형 14">
              <a:extLst>
                <a:ext uri="{FF2B5EF4-FFF2-40B4-BE49-F238E27FC236}">
                  <a16:creationId xmlns:a16="http://schemas.microsoft.com/office/drawing/2014/main" id="{12FC0034-BA4B-7729-EFB6-B61A51028312}"/>
                </a:ext>
              </a:extLst>
            </p:cNvPr>
            <p:cNvSpPr/>
            <p:nvPr/>
          </p:nvSpPr>
          <p:spPr>
            <a:xfrm>
              <a:off x="3924325" y="3987792"/>
              <a:ext cx="503659" cy="504818"/>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Va3</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16" name="직사각형 15">
              <a:extLst>
                <a:ext uri="{FF2B5EF4-FFF2-40B4-BE49-F238E27FC236}">
                  <a16:creationId xmlns:a16="http://schemas.microsoft.com/office/drawing/2014/main" id="{65339A68-0699-C40C-05DC-1F50AE299A65}"/>
                </a:ext>
              </a:extLst>
            </p:cNvPr>
            <p:cNvSpPr/>
            <p:nvPr/>
          </p:nvSpPr>
          <p:spPr>
            <a:xfrm>
              <a:off x="4427984" y="3987792"/>
              <a:ext cx="503659" cy="504818"/>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Va2</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17" name="직사각형 16">
              <a:extLst>
                <a:ext uri="{FF2B5EF4-FFF2-40B4-BE49-F238E27FC236}">
                  <a16:creationId xmlns:a16="http://schemas.microsoft.com/office/drawing/2014/main" id="{7B36F9C7-0BA5-32A1-8716-1260EBA331F9}"/>
                </a:ext>
              </a:extLst>
            </p:cNvPr>
            <p:cNvSpPr/>
            <p:nvPr/>
          </p:nvSpPr>
          <p:spPr>
            <a:xfrm>
              <a:off x="4931643" y="3987792"/>
              <a:ext cx="504850" cy="504818"/>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Va1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18" name="직사각형 17">
              <a:extLst>
                <a:ext uri="{FF2B5EF4-FFF2-40B4-BE49-F238E27FC236}">
                  <a16:creationId xmlns:a16="http://schemas.microsoft.com/office/drawing/2014/main" id="{C090DE6E-0EB7-70B4-D160-D3FB5BBF3B59}"/>
                </a:ext>
              </a:extLst>
            </p:cNvPr>
            <p:cNvSpPr/>
            <p:nvPr/>
          </p:nvSpPr>
          <p:spPr>
            <a:xfrm>
              <a:off x="5436493" y="3987792"/>
              <a:ext cx="503659" cy="504818"/>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Va0</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grpSp>
          <p:nvGrpSpPr>
            <p:cNvPr id="20506" name="그룹 26">
              <a:extLst>
                <a:ext uri="{FF2B5EF4-FFF2-40B4-BE49-F238E27FC236}">
                  <a16:creationId xmlns:a16="http://schemas.microsoft.com/office/drawing/2014/main" id="{F9B022C2-C7B9-AF56-790C-B12F5B016A17}"/>
                </a:ext>
              </a:extLst>
            </p:cNvPr>
            <p:cNvGrpSpPr>
              <a:grpSpLocks/>
            </p:cNvGrpSpPr>
            <p:nvPr/>
          </p:nvGrpSpPr>
          <p:grpSpPr bwMode="auto">
            <a:xfrm>
              <a:off x="2915816" y="3754529"/>
              <a:ext cx="936104" cy="162022"/>
              <a:chOff x="1763688" y="3699031"/>
              <a:chExt cx="1008112" cy="162022"/>
            </a:xfrm>
          </p:grpSpPr>
          <p:sp>
            <p:nvSpPr>
              <p:cNvPr id="19" name="왼쪽 대괄호 18">
                <a:extLst>
                  <a:ext uri="{FF2B5EF4-FFF2-40B4-BE49-F238E27FC236}">
                    <a16:creationId xmlns:a16="http://schemas.microsoft.com/office/drawing/2014/main" id="{EF901FC4-AFB5-E4AC-EB2A-73C62029CC46}"/>
                  </a:ext>
                </a:extLst>
              </p:cNvPr>
              <p:cNvSpPr/>
              <p:nvPr/>
            </p:nvSpPr>
            <p:spPr>
              <a:xfrm rot="5400000">
                <a:off x="2213648" y="3302948"/>
                <a:ext cx="107949" cy="1007868"/>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22" name="직선 연결선 21">
                <a:extLst>
                  <a:ext uri="{FF2B5EF4-FFF2-40B4-BE49-F238E27FC236}">
                    <a16:creationId xmlns:a16="http://schemas.microsoft.com/office/drawing/2014/main" id="{782F2269-C235-FFE5-4AB1-9497718FF148}"/>
                  </a:ext>
                </a:extLst>
              </p:cNvPr>
              <p:cNvCxnSpPr>
                <a:stCxn id="19" idx="1"/>
              </p:cNvCxnSpPr>
              <p:nvPr/>
            </p:nvCxnSpPr>
            <p:spPr>
              <a:xfrm flipH="1" flipV="1">
                <a:off x="2267622" y="3698934"/>
                <a:ext cx="0" cy="53974"/>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507" name="그룹 27">
              <a:extLst>
                <a:ext uri="{FF2B5EF4-FFF2-40B4-BE49-F238E27FC236}">
                  <a16:creationId xmlns:a16="http://schemas.microsoft.com/office/drawing/2014/main" id="{1046343C-756F-325A-90AA-E8827819A5F4}"/>
                </a:ext>
              </a:extLst>
            </p:cNvPr>
            <p:cNvGrpSpPr>
              <a:grpSpLocks/>
            </p:cNvGrpSpPr>
            <p:nvPr/>
          </p:nvGrpSpPr>
          <p:grpSpPr bwMode="auto">
            <a:xfrm>
              <a:off x="3995936" y="3754529"/>
              <a:ext cx="1944216" cy="162023"/>
              <a:chOff x="2771800" y="3700791"/>
              <a:chExt cx="2016224" cy="160263"/>
            </a:xfrm>
          </p:grpSpPr>
          <p:sp>
            <p:nvSpPr>
              <p:cNvPr id="20" name="왼쪽 대괄호 19">
                <a:extLst>
                  <a:ext uri="{FF2B5EF4-FFF2-40B4-BE49-F238E27FC236}">
                    <a16:creationId xmlns:a16="http://schemas.microsoft.com/office/drawing/2014/main" id="{F4BD1AAA-53A0-1E21-9EEC-0B4E67E91498}"/>
                  </a:ext>
                </a:extLst>
              </p:cNvPr>
              <p:cNvSpPr/>
              <p:nvPr/>
            </p:nvSpPr>
            <p:spPr>
              <a:xfrm rot="5400000">
                <a:off x="3725650" y="2798486"/>
                <a:ext cx="108346" cy="2016401"/>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25" name="직선 연결선 24">
                <a:extLst>
                  <a:ext uri="{FF2B5EF4-FFF2-40B4-BE49-F238E27FC236}">
                    <a16:creationId xmlns:a16="http://schemas.microsoft.com/office/drawing/2014/main" id="{27E4127B-C955-E8C7-57D3-A25BBC572DAF}"/>
                  </a:ext>
                </a:extLst>
              </p:cNvPr>
              <p:cNvCxnSpPr>
                <a:stCxn id="20" idx="1"/>
              </p:cNvCxnSpPr>
              <p:nvPr/>
            </p:nvCxnSpPr>
            <p:spPr>
              <a:xfrm flipV="1">
                <a:off x="3780441" y="3700695"/>
                <a:ext cx="0" cy="51818"/>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0508" name="TextBox 28">
              <a:extLst>
                <a:ext uri="{FF2B5EF4-FFF2-40B4-BE49-F238E27FC236}">
                  <a16:creationId xmlns:a16="http://schemas.microsoft.com/office/drawing/2014/main" id="{BE2112EE-83AB-D6AF-0028-BF8C5D3585D2}"/>
                </a:ext>
              </a:extLst>
            </p:cNvPr>
            <p:cNvSpPr txBox="1">
              <a:spLocks noChangeArrowheads="1"/>
            </p:cNvSpPr>
            <p:nvPr/>
          </p:nvSpPr>
          <p:spPr bwMode="auto">
            <a:xfrm>
              <a:off x="3059832" y="3429000"/>
              <a:ext cx="648072"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VPN</a:t>
              </a:r>
              <a:endParaRPr lang="ko-KR" altLang="en-US" sz="1600">
                <a:latin typeface="Malgun Gothic" panose="020B0503020000020004" pitchFamily="34" charset="-127"/>
              </a:endParaRPr>
            </a:p>
          </p:txBody>
        </p:sp>
        <p:sp>
          <p:nvSpPr>
            <p:cNvPr id="20509" name="TextBox 29">
              <a:extLst>
                <a:ext uri="{FF2B5EF4-FFF2-40B4-BE49-F238E27FC236}">
                  <a16:creationId xmlns:a16="http://schemas.microsoft.com/office/drawing/2014/main" id="{6FFF2ACF-9D3A-75C7-1E84-9EB4BDE91ADD}"/>
                </a:ext>
              </a:extLst>
            </p:cNvPr>
            <p:cNvSpPr txBox="1">
              <a:spLocks noChangeArrowheads="1"/>
            </p:cNvSpPr>
            <p:nvPr/>
          </p:nvSpPr>
          <p:spPr bwMode="auto">
            <a:xfrm>
              <a:off x="4644988" y="3429000"/>
              <a:ext cx="648072"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offset</a:t>
              </a:r>
              <a:endParaRPr lang="ko-KR" altLang="en-US" sz="1600">
                <a:latin typeface="Malgun Gothic" panose="020B0503020000020004" pitchFamily="34" charset="-127"/>
              </a:endParaRPr>
            </a:p>
          </p:txBody>
        </p:sp>
      </p:grpSp>
      <p:sp>
        <p:nvSpPr>
          <p:cNvPr id="88" name="직사각형 87">
            <a:extLst>
              <a:ext uri="{FF2B5EF4-FFF2-40B4-BE49-F238E27FC236}">
                <a16:creationId xmlns:a16="http://schemas.microsoft.com/office/drawing/2014/main" id="{A27373E2-4982-8AD4-8FA8-A77FE489EFF6}"/>
              </a:ext>
            </a:extLst>
          </p:cNvPr>
          <p:cNvSpPr/>
          <p:nvPr/>
        </p:nvSpPr>
        <p:spPr>
          <a:xfrm>
            <a:off x="3887788" y="4978400"/>
            <a:ext cx="671512" cy="50482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0</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89" name="직사각형 88">
            <a:extLst>
              <a:ext uri="{FF2B5EF4-FFF2-40B4-BE49-F238E27FC236}">
                <a16:creationId xmlns:a16="http://schemas.microsoft.com/office/drawing/2014/main" id="{EAF5CE78-F291-45F5-9C7A-F9C8D0FE05BD}"/>
              </a:ext>
            </a:extLst>
          </p:cNvPr>
          <p:cNvSpPr/>
          <p:nvPr/>
        </p:nvSpPr>
        <p:spPr>
          <a:xfrm>
            <a:off x="4559300" y="4978400"/>
            <a:ext cx="673100" cy="50482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90" name="직사각형 89">
            <a:extLst>
              <a:ext uri="{FF2B5EF4-FFF2-40B4-BE49-F238E27FC236}">
                <a16:creationId xmlns:a16="http://schemas.microsoft.com/office/drawing/2014/main" id="{A3EB445B-45EA-7AA9-D95A-6A00A2F56E2E}"/>
              </a:ext>
            </a:extLst>
          </p:cNvPr>
          <p:cNvSpPr/>
          <p:nvPr/>
        </p:nvSpPr>
        <p:spPr>
          <a:xfrm>
            <a:off x="5232400" y="4978400"/>
            <a:ext cx="671513" cy="50482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0</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91" name="직사각형 90">
            <a:extLst>
              <a:ext uri="{FF2B5EF4-FFF2-40B4-BE49-F238E27FC236}">
                <a16:creationId xmlns:a16="http://schemas.microsoft.com/office/drawing/2014/main" id="{A178AA2E-8841-CC7B-F409-95F1F61026F2}"/>
              </a:ext>
            </a:extLst>
          </p:cNvPr>
          <p:cNvSpPr/>
          <p:nvPr/>
        </p:nvSpPr>
        <p:spPr>
          <a:xfrm>
            <a:off x="5903913" y="4978400"/>
            <a:ext cx="671512" cy="50482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92" name="직사각형 91">
            <a:extLst>
              <a:ext uri="{FF2B5EF4-FFF2-40B4-BE49-F238E27FC236}">
                <a16:creationId xmlns:a16="http://schemas.microsoft.com/office/drawing/2014/main" id="{25B50427-5632-F82F-D2DF-B24459626D27}"/>
              </a:ext>
            </a:extLst>
          </p:cNvPr>
          <p:cNvSpPr/>
          <p:nvPr/>
        </p:nvSpPr>
        <p:spPr>
          <a:xfrm>
            <a:off x="6575425" y="4978400"/>
            <a:ext cx="673100" cy="50482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0</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93" name="직사각형 92">
            <a:extLst>
              <a:ext uri="{FF2B5EF4-FFF2-40B4-BE49-F238E27FC236}">
                <a16:creationId xmlns:a16="http://schemas.microsoft.com/office/drawing/2014/main" id="{68BB1622-33A3-3120-3FD6-FEEE10F75B0C}"/>
              </a:ext>
            </a:extLst>
          </p:cNvPr>
          <p:cNvSpPr/>
          <p:nvPr/>
        </p:nvSpPr>
        <p:spPr>
          <a:xfrm>
            <a:off x="7248525" y="4978400"/>
            <a:ext cx="671513" cy="50482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grpSp>
        <p:nvGrpSpPr>
          <p:cNvPr id="20492" name="그룹 93">
            <a:extLst>
              <a:ext uri="{FF2B5EF4-FFF2-40B4-BE49-F238E27FC236}">
                <a16:creationId xmlns:a16="http://schemas.microsoft.com/office/drawing/2014/main" id="{371A8CCF-B185-5B24-4DED-2106B1C10B72}"/>
              </a:ext>
            </a:extLst>
          </p:cNvPr>
          <p:cNvGrpSpPr>
            <a:grpSpLocks/>
          </p:cNvGrpSpPr>
          <p:nvPr/>
        </p:nvGrpSpPr>
        <p:grpSpPr bwMode="auto">
          <a:xfrm>
            <a:off x="3887788" y="4745038"/>
            <a:ext cx="1247775" cy="161925"/>
            <a:chOff x="1763688" y="3699031"/>
            <a:chExt cx="1008112" cy="162022"/>
          </a:xfrm>
        </p:grpSpPr>
        <p:sp>
          <p:nvSpPr>
            <p:cNvPr id="95" name="왼쪽 대괄호 94">
              <a:extLst>
                <a:ext uri="{FF2B5EF4-FFF2-40B4-BE49-F238E27FC236}">
                  <a16:creationId xmlns:a16="http://schemas.microsoft.com/office/drawing/2014/main" id="{C8E4B0E6-4F0E-F2D4-B1D6-AFFE3C71B3F6}"/>
                </a:ext>
              </a:extLst>
            </p:cNvPr>
            <p:cNvSpPr/>
            <p:nvPr/>
          </p:nvSpPr>
          <p:spPr>
            <a:xfrm rot="5400000">
              <a:off x="2213737" y="3302989"/>
              <a:ext cx="108015" cy="1008112"/>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96" name="직선 연결선 95">
              <a:extLst>
                <a:ext uri="{FF2B5EF4-FFF2-40B4-BE49-F238E27FC236}">
                  <a16:creationId xmlns:a16="http://schemas.microsoft.com/office/drawing/2014/main" id="{C8EF15FB-8E20-DE0B-3084-EE9AC2344AA5}"/>
                </a:ext>
              </a:extLst>
            </p:cNvPr>
            <p:cNvCxnSpPr>
              <a:stCxn id="95" idx="1"/>
            </p:cNvCxnSpPr>
            <p:nvPr/>
          </p:nvCxnSpPr>
          <p:spPr>
            <a:xfrm flipH="1" flipV="1">
              <a:off x="2267744" y="3699031"/>
              <a:ext cx="0" cy="54007"/>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493" name="그룹 96">
            <a:extLst>
              <a:ext uri="{FF2B5EF4-FFF2-40B4-BE49-F238E27FC236}">
                <a16:creationId xmlns:a16="http://schemas.microsoft.com/office/drawing/2014/main" id="{486AE2A6-45E1-E7FB-A6C7-DA53840C667D}"/>
              </a:ext>
            </a:extLst>
          </p:cNvPr>
          <p:cNvGrpSpPr>
            <a:grpSpLocks/>
          </p:cNvGrpSpPr>
          <p:nvPr/>
        </p:nvGrpSpPr>
        <p:grpSpPr bwMode="auto">
          <a:xfrm>
            <a:off x="5327650" y="4745038"/>
            <a:ext cx="2592388" cy="161925"/>
            <a:chOff x="2771800" y="3700791"/>
            <a:chExt cx="2016224" cy="160263"/>
          </a:xfrm>
        </p:grpSpPr>
        <p:sp>
          <p:nvSpPr>
            <p:cNvPr id="98" name="왼쪽 대괄호 97">
              <a:extLst>
                <a:ext uri="{FF2B5EF4-FFF2-40B4-BE49-F238E27FC236}">
                  <a16:creationId xmlns:a16="http://schemas.microsoft.com/office/drawing/2014/main" id="{17120700-B2C7-CF44-7848-D8813CF624EB}"/>
                </a:ext>
              </a:extLst>
            </p:cNvPr>
            <p:cNvSpPr/>
            <p:nvPr/>
          </p:nvSpPr>
          <p:spPr>
            <a:xfrm rot="5400000">
              <a:off x="3725705" y="2798735"/>
              <a:ext cx="1084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99" name="직선 연결선 98">
              <a:extLst>
                <a:ext uri="{FF2B5EF4-FFF2-40B4-BE49-F238E27FC236}">
                  <a16:creationId xmlns:a16="http://schemas.microsoft.com/office/drawing/2014/main" id="{C71DC4F5-DFEA-1AEC-C876-7111C3361D01}"/>
                </a:ext>
              </a:extLst>
            </p:cNvPr>
            <p:cNvCxnSpPr>
              <a:stCxn id="98" idx="1"/>
            </p:cNvCxnSpPr>
            <p:nvPr/>
          </p:nvCxnSpPr>
          <p:spPr>
            <a:xfrm flipV="1">
              <a:off x="3780530" y="3700791"/>
              <a:ext cx="0" cy="518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0494" name="TextBox 99">
            <a:extLst>
              <a:ext uri="{FF2B5EF4-FFF2-40B4-BE49-F238E27FC236}">
                <a16:creationId xmlns:a16="http://schemas.microsoft.com/office/drawing/2014/main" id="{319F005E-91C3-3B92-01E0-7B38CEB8B9EF}"/>
              </a:ext>
            </a:extLst>
          </p:cNvPr>
          <p:cNvSpPr txBox="1">
            <a:spLocks noChangeArrowheads="1"/>
          </p:cNvSpPr>
          <p:nvPr/>
        </p:nvSpPr>
        <p:spPr bwMode="auto">
          <a:xfrm>
            <a:off x="4079875" y="4365625"/>
            <a:ext cx="8636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VPN</a:t>
            </a:r>
            <a:endParaRPr lang="ko-KR" altLang="en-US" sz="1600">
              <a:latin typeface="Malgun Gothic" panose="020B0503020000020004" pitchFamily="34" charset="-127"/>
            </a:endParaRPr>
          </a:p>
        </p:txBody>
      </p:sp>
      <p:sp>
        <p:nvSpPr>
          <p:cNvPr id="20495" name="TextBox 100">
            <a:extLst>
              <a:ext uri="{FF2B5EF4-FFF2-40B4-BE49-F238E27FC236}">
                <a16:creationId xmlns:a16="http://schemas.microsoft.com/office/drawing/2014/main" id="{8126F2ED-7E8D-A461-C944-512DF86FE4D5}"/>
              </a:ext>
            </a:extLst>
          </p:cNvPr>
          <p:cNvSpPr txBox="1">
            <a:spLocks noChangeArrowheads="1"/>
          </p:cNvSpPr>
          <p:nvPr/>
        </p:nvSpPr>
        <p:spPr bwMode="auto">
          <a:xfrm>
            <a:off x="6192838" y="4365625"/>
            <a:ext cx="86518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offset</a:t>
            </a:r>
            <a:endParaRPr lang="ko-KR" altLang="en-US" sz="1600">
              <a:latin typeface="Malgun Gothic" panose="020B0503020000020004" pitchFamily="34" charset="-127"/>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제목 1">
            <a:extLst>
              <a:ext uri="{FF2B5EF4-FFF2-40B4-BE49-F238E27FC236}">
                <a16:creationId xmlns:a16="http://schemas.microsoft.com/office/drawing/2014/main" id="{A24CF85D-2D56-8161-BFFA-ECB2C2565E61}"/>
              </a:ext>
            </a:extLst>
          </p:cNvPr>
          <p:cNvSpPr>
            <a:spLocks noGrp="1"/>
          </p:cNvSpPr>
          <p:nvPr>
            <p:ph type="title"/>
          </p:nvPr>
        </p:nvSpPr>
        <p:spPr>
          <a:xfrm>
            <a:off x="118343" y="155860"/>
            <a:ext cx="10515600" cy="847726"/>
          </a:xfrm>
        </p:spPr>
        <p:txBody>
          <a:bodyPr/>
          <a:lstStyle/>
          <a:p>
            <a:r>
              <a:rPr lang="en-US" altLang="ko-KR" b="1" dirty="0">
                <a:solidFill>
                  <a:srgbClr val="C00000"/>
                </a:solidFill>
              </a:rPr>
              <a:t>Example: Address Translation</a:t>
            </a:r>
            <a:endParaRPr lang="ko-KR" altLang="en-US" b="1" dirty="0">
              <a:solidFill>
                <a:srgbClr val="C00000"/>
              </a:solidFill>
            </a:endParaRPr>
          </a:p>
        </p:txBody>
      </p:sp>
      <p:sp>
        <p:nvSpPr>
          <p:cNvPr id="21507" name="내용 개체 틀 2">
            <a:extLst>
              <a:ext uri="{FF2B5EF4-FFF2-40B4-BE49-F238E27FC236}">
                <a16:creationId xmlns:a16="http://schemas.microsoft.com/office/drawing/2014/main" id="{7E7539CE-D297-55DC-A428-F537EC43B5FE}"/>
              </a:ext>
            </a:extLst>
          </p:cNvPr>
          <p:cNvSpPr>
            <a:spLocks noGrp="1"/>
          </p:cNvSpPr>
          <p:nvPr>
            <p:ph idx="1"/>
          </p:nvPr>
        </p:nvSpPr>
        <p:spPr>
          <a:xfrm>
            <a:off x="838200" y="1102975"/>
            <a:ext cx="10515600" cy="5073988"/>
          </a:xfrm>
        </p:spPr>
        <p:txBody>
          <a:bodyPr/>
          <a:lstStyle/>
          <a:p>
            <a:r>
              <a:rPr lang="en-US" altLang="ko-KR" dirty="0"/>
              <a:t>The virtual address 21 in 64-byte address space</a:t>
            </a:r>
          </a:p>
          <a:p>
            <a:pPr lvl="1"/>
            <a:endParaRPr lang="ko-KR" altLang="en-US" dirty="0"/>
          </a:p>
        </p:txBody>
      </p:sp>
      <p:sp>
        <p:nvSpPr>
          <p:cNvPr id="21508" name="슬라이드 번호 개체 틀 3">
            <a:extLst>
              <a:ext uri="{FF2B5EF4-FFF2-40B4-BE49-F238E27FC236}">
                <a16:creationId xmlns:a16="http://schemas.microsoft.com/office/drawing/2014/main" id="{39108172-F99C-9670-0818-EA69CA4C793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3D4464A9-C284-42C2-9847-6EFB1158FDBE}" type="slidenum">
              <a:rPr lang="en-US" altLang="ko-KR" sz="1200">
                <a:solidFill>
                  <a:srgbClr val="10253F"/>
                </a:solidFill>
              </a:rPr>
              <a:pPr>
                <a:lnSpc>
                  <a:spcPct val="100000"/>
                </a:lnSpc>
                <a:spcBef>
                  <a:spcPct val="0"/>
                </a:spcBef>
                <a:buFontTx/>
                <a:buNone/>
              </a:pPr>
              <a:t>13</a:t>
            </a:fld>
            <a:r>
              <a:rPr lang="en-US" altLang="ko-KR" sz="1200">
                <a:solidFill>
                  <a:srgbClr val="10253F"/>
                </a:solidFill>
              </a:rPr>
              <a:t> </a:t>
            </a:r>
          </a:p>
        </p:txBody>
      </p:sp>
      <p:grpSp>
        <p:nvGrpSpPr>
          <p:cNvPr id="21509" name="그룹 44">
            <a:extLst>
              <a:ext uri="{FF2B5EF4-FFF2-40B4-BE49-F238E27FC236}">
                <a16:creationId xmlns:a16="http://schemas.microsoft.com/office/drawing/2014/main" id="{78CD22E5-995A-D199-B029-8E5949F88285}"/>
              </a:ext>
            </a:extLst>
          </p:cNvPr>
          <p:cNvGrpSpPr>
            <a:grpSpLocks/>
          </p:cNvGrpSpPr>
          <p:nvPr/>
        </p:nvGrpSpPr>
        <p:grpSpPr bwMode="auto">
          <a:xfrm>
            <a:off x="2447925" y="1775163"/>
            <a:ext cx="6240463" cy="3979862"/>
            <a:chOff x="1403648" y="1465288"/>
            <a:chExt cx="4680520" cy="3979936"/>
          </a:xfrm>
        </p:grpSpPr>
        <p:sp>
          <p:nvSpPr>
            <p:cNvPr id="46" name="직사각형 45">
              <a:extLst>
                <a:ext uri="{FF2B5EF4-FFF2-40B4-BE49-F238E27FC236}">
                  <a16:creationId xmlns:a16="http://schemas.microsoft.com/office/drawing/2014/main" id="{0396955E-BF7C-B5F0-FC45-9B6F33A7D89E}"/>
                </a:ext>
              </a:extLst>
            </p:cNvPr>
            <p:cNvSpPr/>
            <p:nvPr/>
          </p:nvSpPr>
          <p:spPr>
            <a:xfrm>
              <a:off x="3059869" y="2078074"/>
              <a:ext cx="503653" cy="50483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0</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47" name="직사각형 46">
              <a:extLst>
                <a:ext uri="{FF2B5EF4-FFF2-40B4-BE49-F238E27FC236}">
                  <a16:creationId xmlns:a16="http://schemas.microsoft.com/office/drawing/2014/main" id="{F836E15D-4CBD-DD64-4681-A03E3BAA6C5B}"/>
                </a:ext>
              </a:extLst>
            </p:cNvPr>
            <p:cNvSpPr/>
            <p:nvPr/>
          </p:nvSpPr>
          <p:spPr>
            <a:xfrm>
              <a:off x="3563521" y="2078074"/>
              <a:ext cx="504844" cy="50483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48" name="직사각형 47">
              <a:extLst>
                <a:ext uri="{FF2B5EF4-FFF2-40B4-BE49-F238E27FC236}">
                  <a16:creationId xmlns:a16="http://schemas.microsoft.com/office/drawing/2014/main" id="{F5185462-1F6F-819D-703A-FFFBC0D122BD}"/>
                </a:ext>
              </a:extLst>
            </p:cNvPr>
            <p:cNvSpPr/>
            <p:nvPr/>
          </p:nvSpPr>
          <p:spPr>
            <a:xfrm>
              <a:off x="4068365" y="2078074"/>
              <a:ext cx="503653" cy="50483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0</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49" name="직사각형 48">
              <a:extLst>
                <a:ext uri="{FF2B5EF4-FFF2-40B4-BE49-F238E27FC236}">
                  <a16:creationId xmlns:a16="http://schemas.microsoft.com/office/drawing/2014/main" id="{66220821-1854-0C3F-DD7E-AA3B0AE99A2E}"/>
                </a:ext>
              </a:extLst>
            </p:cNvPr>
            <p:cNvSpPr/>
            <p:nvPr/>
          </p:nvSpPr>
          <p:spPr>
            <a:xfrm>
              <a:off x="4572018" y="2078074"/>
              <a:ext cx="503653" cy="50483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50" name="직사각형 49">
              <a:extLst>
                <a:ext uri="{FF2B5EF4-FFF2-40B4-BE49-F238E27FC236}">
                  <a16:creationId xmlns:a16="http://schemas.microsoft.com/office/drawing/2014/main" id="{56973DCC-50E4-6C04-7FC6-012E81BA4EBD}"/>
                </a:ext>
              </a:extLst>
            </p:cNvPr>
            <p:cNvSpPr/>
            <p:nvPr/>
          </p:nvSpPr>
          <p:spPr>
            <a:xfrm>
              <a:off x="5075671" y="2078074"/>
              <a:ext cx="504844" cy="50483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0</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51" name="직사각형 50">
              <a:extLst>
                <a:ext uri="{FF2B5EF4-FFF2-40B4-BE49-F238E27FC236}">
                  <a16:creationId xmlns:a16="http://schemas.microsoft.com/office/drawing/2014/main" id="{24394D64-25A3-C7A8-0980-0C360DDDF50F}"/>
                </a:ext>
              </a:extLst>
            </p:cNvPr>
            <p:cNvSpPr/>
            <p:nvPr/>
          </p:nvSpPr>
          <p:spPr>
            <a:xfrm>
              <a:off x="5580515" y="2078074"/>
              <a:ext cx="503653" cy="50483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grpSp>
          <p:nvGrpSpPr>
            <p:cNvPr id="21516" name="그룹 51">
              <a:extLst>
                <a:ext uri="{FF2B5EF4-FFF2-40B4-BE49-F238E27FC236}">
                  <a16:creationId xmlns:a16="http://schemas.microsoft.com/office/drawing/2014/main" id="{D3E28DE4-EAE4-3EFC-4688-BDA322D8DEA3}"/>
                </a:ext>
              </a:extLst>
            </p:cNvPr>
            <p:cNvGrpSpPr>
              <a:grpSpLocks/>
            </p:cNvGrpSpPr>
            <p:nvPr/>
          </p:nvGrpSpPr>
          <p:grpSpPr bwMode="auto">
            <a:xfrm>
              <a:off x="3059832" y="1844824"/>
              <a:ext cx="936104" cy="162022"/>
              <a:chOff x="1763688" y="3699031"/>
              <a:chExt cx="1008112" cy="162022"/>
            </a:xfrm>
          </p:grpSpPr>
          <p:sp>
            <p:nvSpPr>
              <p:cNvPr id="85" name="왼쪽 대괄호 84">
                <a:extLst>
                  <a:ext uri="{FF2B5EF4-FFF2-40B4-BE49-F238E27FC236}">
                    <a16:creationId xmlns:a16="http://schemas.microsoft.com/office/drawing/2014/main" id="{01D7D5A1-4DC2-ACD1-C141-5CE6433D015E}"/>
                  </a:ext>
                </a:extLst>
              </p:cNvPr>
              <p:cNvSpPr/>
              <p:nvPr/>
            </p:nvSpPr>
            <p:spPr>
              <a:xfrm rot="5400000">
                <a:off x="2213680" y="3302938"/>
                <a:ext cx="107952" cy="1007855"/>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86" name="직선 연결선 85">
                <a:extLst>
                  <a:ext uri="{FF2B5EF4-FFF2-40B4-BE49-F238E27FC236}">
                    <a16:creationId xmlns:a16="http://schemas.microsoft.com/office/drawing/2014/main" id="{25B45C00-8D71-7DF6-AD52-DC1F9E7F9631}"/>
                  </a:ext>
                </a:extLst>
              </p:cNvPr>
              <p:cNvCxnSpPr>
                <a:stCxn id="85" idx="1"/>
              </p:cNvCxnSpPr>
              <p:nvPr/>
            </p:nvCxnSpPr>
            <p:spPr>
              <a:xfrm flipH="1" flipV="1">
                <a:off x="2267655" y="3698914"/>
                <a:ext cx="0" cy="5397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517" name="그룹 52">
              <a:extLst>
                <a:ext uri="{FF2B5EF4-FFF2-40B4-BE49-F238E27FC236}">
                  <a16:creationId xmlns:a16="http://schemas.microsoft.com/office/drawing/2014/main" id="{9241D02F-69C1-B380-7746-7300C58BE676}"/>
                </a:ext>
              </a:extLst>
            </p:cNvPr>
            <p:cNvGrpSpPr>
              <a:grpSpLocks/>
            </p:cNvGrpSpPr>
            <p:nvPr/>
          </p:nvGrpSpPr>
          <p:grpSpPr bwMode="auto">
            <a:xfrm>
              <a:off x="4139952" y="1844824"/>
              <a:ext cx="1944216" cy="162023"/>
              <a:chOff x="2771800" y="3700791"/>
              <a:chExt cx="2016224" cy="160263"/>
            </a:xfrm>
          </p:grpSpPr>
          <p:sp>
            <p:nvSpPr>
              <p:cNvPr id="83" name="왼쪽 대괄호 82">
                <a:extLst>
                  <a:ext uri="{FF2B5EF4-FFF2-40B4-BE49-F238E27FC236}">
                    <a16:creationId xmlns:a16="http://schemas.microsoft.com/office/drawing/2014/main" id="{5AEAB879-A914-ECFC-5D46-5A8ACD4088FA}"/>
                  </a:ext>
                </a:extLst>
              </p:cNvPr>
              <p:cNvSpPr/>
              <p:nvPr/>
            </p:nvSpPr>
            <p:spPr>
              <a:xfrm rot="5400000">
                <a:off x="3725661" y="2798482"/>
                <a:ext cx="108349" cy="2016376"/>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84" name="직선 연결선 83">
                <a:extLst>
                  <a:ext uri="{FF2B5EF4-FFF2-40B4-BE49-F238E27FC236}">
                    <a16:creationId xmlns:a16="http://schemas.microsoft.com/office/drawing/2014/main" id="{7EF5E58E-C32B-8D35-729D-D29FBE52C01E}"/>
                  </a:ext>
                </a:extLst>
              </p:cNvPr>
              <p:cNvCxnSpPr>
                <a:stCxn id="83" idx="1"/>
              </p:cNvCxnSpPr>
              <p:nvPr/>
            </p:nvCxnSpPr>
            <p:spPr>
              <a:xfrm flipV="1">
                <a:off x="3780453" y="3700675"/>
                <a:ext cx="0" cy="5182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518" name="TextBox 53">
              <a:extLst>
                <a:ext uri="{FF2B5EF4-FFF2-40B4-BE49-F238E27FC236}">
                  <a16:creationId xmlns:a16="http://schemas.microsoft.com/office/drawing/2014/main" id="{498A14D9-216F-BDAA-0165-7BC2A125877E}"/>
                </a:ext>
              </a:extLst>
            </p:cNvPr>
            <p:cNvSpPr txBox="1">
              <a:spLocks noChangeArrowheads="1"/>
            </p:cNvSpPr>
            <p:nvPr/>
          </p:nvSpPr>
          <p:spPr bwMode="auto">
            <a:xfrm>
              <a:off x="3203848" y="1465288"/>
              <a:ext cx="648072"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VPN</a:t>
              </a:r>
              <a:endParaRPr lang="ko-KR" altLang="en-US" sz="1600">
                <a:latin typeface="Malgun Gothic" panose="020B0503020000020004" pitchFamily="34" charset="-127"/>
              </a:endParaRPr>
            </a:p>
          </p:txBody>
        </p:sp>
        <p:sp>
          <p:nvSpPr>
            <p:cNvPr id="21519" name="TextBox 54">
              <a:extLst>
                <a:ext uri="{FF2B5EF4-FFF2-40B4-BE49-F238E27FC236}">
                  <a16:creationId xmlns:a16="http://schemas.microsoft.com/office/drawing/2014/main" id="{D9B8BBA2-9E36-38C7-3C5B-7663AAC680A5}"/>
                </a:ext>
              </a:extLst>
            </p:cNvPr>
            <p:cNvSpPr txBox="1">
              <a:spLocks noChangeArrowheads="1"/>
            </p:cNvSpPr>
            <p:nvPr/>
          </p:nvSpPr>
          <p:spPr bwMode="auto">
            <a:xfrm>
              <a:off x="4789004" y="1465288"/>
              <a:ext cx="648072"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offset</a:t>
              </a:r>
              <a:endParaRPr lang="ko-KR" altLang="en-US" sz="1600">
                <a:latin typeface="Malgun Gothic" panose="020B0503020000020004" pitchFamily="34" charset="-127"/>
              </a:endParaRPr>
            </a:p>
          </p:txBody>
        </p:sp>
        <p:sp>
          <p:nvSpPr>
            <p:cNvPr id="56" name="직사각형 55">
              <a:extLst>
                <a:ext uri="{FF2B5EF4-FFF2-40B4-BE49-F238E27FC236}">
                  <a16:creationId xmlns:a16="http://schemas.microsoft.com/office/drawing/2014/main" id="{E19961F6-73DF-3C66-AA1A-0B0E3A44280F}"/>
                </a:ext>
              </a:extLst>
            </p:cNvPr>
            <p:cNvSpPr/>
            <p:nvPr/>
          </p:nvSpPr>
          <p:spPr>
            <a:xfrm>
              <a:off x="3059869" y="4345067"/>
              <a:ext cx="503653" cy="50324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57" name="직사각형 56">
              <a:extLst>
                <a:ext uri="{FF2B5EF4-FFF2-40B4-BE49-F238E27FC236}">
                  <a16:creationId xmlns:a16="http://schemas.microsoft.com/office/drawing/2014/main" id="{6C744978-285C-61AD-28F8-2CEB48651D2B}"/>
                </a:ext>
              </a:extLst>
            </p:cNvPr>
            <p:cNvSpPr/>
            <p:nvPr/>
          </p:nvSpPr>
          <p:spPr>
            <a:xfrm>
              <a:off x="3563521" y="4345067"/>
              <a:ext cx="504844" cy="50324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58" name="직사각형 57">
              <a:extLst>
                <a:ext uri="{FF2B5EF4-FFF2-40B4-BE49-F238E27FC236}">
                  <a16:creationId xmlns:a16="http://schemas.microsoft.com/office/drawing/2014/main" id="{4CA6ACE8-4D91-C674-C624-5A5733853270}"/>
                </a:ext>
              </a:extLst>
            </p:cNvPr>
            <p:cNvSpPr/>
            <p:nvPr/>
          </p:nvSpPr>
          <p:spPr>
            <a:xfrm>
              <a:off x="4068365" y="4345067"/>
              <a:ext cx="503653" cy="50324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0</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59" name="직사각형 58">
              <a:extLst>
                <a:ext uri="{FF2B5EF4-FFF2-40B4-BE49-F238E27FC236}">
                  <a16:creationId xmlns:a16="http://schemas.microsoft.com/office/drawing/2014/main" id="{3AFAF511-8D43-056A-A63C-770213DB01E8}"/>
                </a:ext>
              </a:extLst>
            </p:cNvPr>
            <p:cNvSpPr/>
            <p:nvPr/>
          </p:nvSpPr>
          <p:spPr>
            <a:xfrm>
              <a:off x="4572018" y="4345067"/>
              <a:ext cx="503653" cy="50324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60" name="직사각형 59">
              <a:extLst>
                <a:ext uri="{FF2B5EF4-FFF2-40B4-BE49-F238E27FC236}">
                  <a16:creationId xmlns:a16="http://schemas.microsoft.com/office/drawing/2014/main" id="{10A4D85F-1C9C-3144-E831-3DD4019404D6}"/>
                </a:ext>
              </a:extLst>
            </p:cNvPr>
            <p:cNvSpPr/>
            <p:nvPr/>
          </p:nvSpPr>
          <p:spPr>
            <a:xfrm>
              <a:off x="5075671" y="4345067"/>
              <a:ext cx="504844" cy="50324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0</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61" name="직사각형 60">
              <a:extLst>
                <a:ext uri="{FF2B5EF4-FFF2-40B4-BE49-F238E27FC236}">
                  <a16:creationId xmlns:a16="http://schemas.microsoft.com/office/drawing/2014/main" id="{7B9D7D8C-68FB-0395-F114-8223CFCDA8CE}"/>
                </a:ext>
              </a:extLst>
            </p:cNvPr>
            <p:cNvSpPr/>
            <p:nvPr/>
          </p:nvSpPr>
          <p:spPr>
            <a:xfrm>
              <a:off x="5580515" y="4345067"/>
              <a:ext cx="503653" cy="50324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grpSp>
          <p:nvGrpSpPr>
            <p:cNvPr id="21526" name="그룹 61">
              <a:extLst>
                <a:ext uri="{FF2B5EF4-FFF2-40B4-BE49-F238E27FC236}">
                  <a16:creationId xmlns:a16="http://schemas.microsoft.com/office/drawing/2014/main" id="{0FEED17D-BA8A-20BD-5838-DA5A1A1FFAB5}"/>
                </a:ext>
              </a:extLst>
            </p:cNvPr>
            <p:cNvGrpSpPr>
              <a:grpSpLocks/>
            </p:cNvGrpSpPr>
            <p:nvPr/>
          </p:nvGrpSpPr>
          <p:grpSpPr bwMode="auto">
            <a:xfrm rot="10800000">
              <a:off x="2555776" y="4902990"/>
              <a:ext cx="1440160" cy="180518"/>
              <a:chOff x="1763688" y="3699031"/>
              <a:chExt cx="1008112" cy="162022"/>
            </a:xfrm>
          </p:grpSpPr>
          <p:sp>
            <p:nvSpPr>
              <p:cNvPr id="81" name="왼쪽 대괄호 80">
                <a:extLst>
                  <a:ext uri="{FF2B5EF4-FFF2-40B4-BE49-F238E27FC236}">
                    <a16:creationId xmlns:a16="http://schemas.microsoft.com/office/drawing/2014/main" id="{27F3F9DE-8473-F238-C6F8-B4AAEE635F5D}"/>
                  </a:ext>
                </a:extLst>
              </p:cNvPr>
              <p:cNvSpPr/>
              <p:nvPr/>
            </p:nvSpPr>
            <p:spPr>
              <a:xfrm rot="5400000">
                <a:off x="2216849" y="3303705"/>
                <a:ext cx="108290" cy="100766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82" name="직선 연결선 81">
                <a:extLst>
                  <a:ext uri="{FF2B5EF4-FFF2-40B4-BE49-F238E27FC236}">
                    <a16:creationId xmlns:a16="http://schemas.microsoft.com/office/drawing/2014/main" id="{6D227CB4-FF00-7888-35EB-9985B30CD618}"/>
                  </a:ext>
                </a:extLst>
              </p:cNvPr>
              <p:cNvCxnSpPr>
                <a:stCxn id="81" idx="1"/>
              </p:cNvCxnSpPr>
              <p:nvPr/>
            </p:nvCxnSpPr>
            <p:spPr>
              <a:xfrm flipH="1" flipV="1">
                <a:off x="2270578" y="3699247"/>
                <a:ext cx="834" cy="5414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527" name="그룹 62">
              <a:extLst>
                <a:ext uri="{FF2B5EF4-FFF2-40B4-BE49-F238E27FC236}">
                  <a16:creationId xmlns:a16="http://schemas.microsoft.com/office/drawing/2014/main" id="{F20220EA-E951-2C60-FAF0-D43AACA81E3A}"/>
                </a:ext>
              </a:extLst>
            </p:cNvPr>
            <p:cNvGrpSpPr>
              <a:grpSpLocks/>
            </p:cNvGrpSpPr>
            <p:nvPr/>
          </p:nvGrpSpPr>
          <p:grpSpPr bwMode="auto">
            <a:xfrm rot="10800000">
              <a:off x="4139952" y="4902991"/>
              <a:ext cx="1944216" cy="162023"/>
              <a:chOff x="2771800" y="3700791"/>
              <a:chExt cx="2016224" cy="160263"/>
            </a:xfrm>
          </p:grpSpPr>
          <p:sp>
            <p:nvSpPr>
              <p:cNvPr id="79" name="왼쪽 대괄호 78">
                <a:extLst>
                  <a:ext uri="{FF2B5EF4-FFF2-40B4-BE49-F238E27FC236}">
                    <a16:creationId xmlns:a16="http://schemas.microsoft.com/office/drawing/2014/main" id="{FD8A38F8-B579-48A8-2A96-54BB4EA1D959}"/>
                  </a:ext>
                </a:extLst>
              </p:cNvPr>
              <p:cNvSpPr/>
              <p:nvPr/>
            </p:nvSpPr>
            <p:spPr>
              <a:xfrm rot="5400000">
                <a:off x="3725813" y="2799385"/>
                <a:ext cx="108350" cy="2016376"/>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80" name="직선 연결선 79">
                <a:extLst>
                  <a:ext uri="{FF2B5EF4-FFF2-40B4-BE49-F238E27FC236}">
                    <a16:creationId xmlns:a16="http://schemas.microsoft.com/office/drawing/2014/main" id="{61AC030F-A956-F4BA-05C8-6291E741FCDA}"/>
                  </a:ext>
                </a:extLst>
              </p:cNvPr>
              <p:cNvCxnSpPr>
                <a:stCxn id="79" idx="1"/>
              </p:cNvCxnSpPr>
              <p:nvPr/>
            </p:nvCxnSpPr>
            <p:spPr>
              <a:xfrm flipV="1">
                <a:off x="3775667" y="3692158"/>
                <a:ext cx="0" cy="581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528" name="TextBox 63">
              <a:extLst>
                <a:ext uri="{FF2B5EF4-FFF2-40B4-BE49-F238E27FC236}">
                  <a16:creationId xmlns:a16="http://schemas.microsoft.com/office/drawing/2014/main" id="{77168FE9-066E-B1BE-6E71-EAF68C5EDC98}"/>
                </a:ext>
              </a:extLst>
            </p:cNvPr>
            <p:cNvSpPr txBox="1">
              <a:spLocks noChangeArrowheads="1"/>
            </p:cNvSpPr>
            <p:nvPr/>
          </p:nvSpPr>
          <p:spPr bwMode="auto">
            <a:xfrm>
              <a:off x="2951821" y="5124915"/>
              <a:ext cx="648072"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PFN</a:t>
              </a:r>
              <a:endParaRPr lang="ko-KR" altLang="en-US" sz="1600">
                <a:latin typeface="Malgun Gothic" panose="020B0503020000020004" pitchFamily="34" charset="-127"/>
              </a:endParaRPr>
            </a:p>
          </p:txBody>
        </p:sp>
        <p:sp>
          <p:nvSpPr>
            <p:cNvPr id="21529" name="TextBox 64">
              <a:extLst>
                <a:ext uri="{FF2B5EF4-FFF2-40B4-BE49-F238E27FC236}">
                  <a16:creationId xmlns:a16="http://schemas.microsoft.com/office/drawing/2014/main" id="{2FBEB852-834B-8934-D2F7-61DAF77E12E9}"/>
                </a:ext>
              </a:extLst>
            </p:cNvPr>
            <p:cNvSpPr txBox="1">
              <a:spLocks noChangeArrowheads="1"/>
            </p:cNvSpPr>
            <p:nvPr/>
          </p:nvSpPr>
          <p:spPr bwMode="auto">
            <a:xfrm>
              <a:off x="4789004" y="5119965"/>
              <a:ext cx="648072" cy="32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offset</a:t>
              </a:r>
              <a:endParaRPr lang="ko-KR" altLang="en-US" sz="1600">
                <a:latin typeface="Malgun Gothic" panose="020B0503020000020004" pitchFamily="34" charset="-127"/>
              </a:endParaRPr>
            </a:p>
          </p:txBody>
        </p:sp>
        <p:sp>
          <p:nvSpPr>
            <p:cNvPr id="66" name="직사각형 65">
              <a:extLst>
                <a:ext uri="{FF2B5EF4-FFF2-40B4-BE49-F238E27FC236}">
                  <a16:creationId xmlns:a16="http://schemas.microsoft.com/office/drawing/2014/main" id="{B9A1DD1F-B76E-7373-72F3-2C32D68579F9}"/>
                </a:ext>
              </a:extLst>
            </p:cNvPr>
            <p:cNvSpPr/>
            <p:nvPr/>
          </p:nvSpPr>
          <p:spPr>
            <a:xfrm>
              <a:off x="2556216" y="4346654"/>
              <a:ext cx="503653" cy="503247"/>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400" dirty="0">
                  <a:solidFill>
                    <a:schemeClr val="tx1"/>
                  </a:solidFill>
                  <a:latin typeface="맑은 고딕" panose="020B0503020000020004" pitchFamily="50" charset="-127"/>
                  <a:cs typeface="Courier New" panose="02070309020205020404" pitchFamily="49" charset="0"/>
                </a:rPr>
                <a:t>1</a:t>
              </a:r>
              <a:endParaRPr lang="ko-KR" altLang="en-US" sz="1400" dirty="0" err="1">
                <a:solidFill>
                  <a:schemeClr val="tx1"/>
                </a:solidFill>
                <a:latin typeface="맑은 고딕" panose="020B0503020000020004" pitchFamily="50" charset="-127"/>
                <a:cs typeface="Courier New" panose="02070309020205020404" pitchFamily="49" charset="0"/>
              </a:endParaRPr>
            </a:p>
          </p:txBody>
        </p:sp>
        <p:sp>
          <p:nvSpPr>
            <p:cNvPr id="21531" name="TextBox 66">
              <a:extLst>
                <a:ext uri="{FF2B5EF4-FFF2-40B4-BE49-F238E27FC236}">
                  <a16:creationId xmlns:a16="http://schemas.microsoft.com/office/drawing/2014/main" id="{23A97419-D663-AC42-4E75-5F6076FDA090}"/>
                </a:ext>
              </a:extLst>
            </p:cNvPr>
            <p:cNvSpPr txBox="1">
              <a:spLocks noChangeArrowheads="1"/>
            </p:cNvSpPr>
            <p:nvPr/>
          </p:nvSpPr>
          <p:spPr bwMode="auto">
            <a:xfrm>
              <a:off x="1979713" y="2061778"/>
              <a:ext cx="972108" cy="538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Virtual</a:t>
              </a:r>
            </a:p>
            <a:p>
              <a:pPr algn="ctr">
                <a:lnSpc>
                  <a:spcPct val="100000"/>
                </a:lnSpc>
                <a:spcBef>
                  <a:spcPct val="0"/>
                </a:spcBef>
                <a:buFontTx/>
                <a:buNone/>
              </a:pPr>
              <a:r>
                <a:rPr lang="en-US" altLang="ko-KR" sz="1400">
                  <a:latin typeface="Malgun Gothic" panose="020B0503020000020004" pitchFamily="34" charset="-127"/>
                </a:rPr>
                <a:t>Address</a:t>
              </a:r>
              <a:endParaRPr lang="ko-KR" altLang="en-US" sz="1600">
                <a:latin typeface="Malgun Gothic" panose="020B0503020000020004" pitchFamily="34" charset="-127"/>
              </a:endParaRPr>
            </a:p>
          </p:txBody>
        </p:sp>
        <p:sp>
          <p:nvSpPr>
            <p:cNvPr id="21532" name="TextBox 67">
              <a:extLst>
                <a:ext uri="{FF2B5EF4-FFF2-40B4-BE49-F238E27FC236}">
                  <a16:creationId xmlns:a16="http://schemas.microsoft.com/office/drawing/2014/main" id="{55AC6EAC-D723-8777-0533-1F9EA4EB5309}"/>
                </a:ext>
              </a:extLst>
            </p:cNvPr>
            <p:cNvSpPr txBox="1">
              <a:spLocks noChangeArrowheads="1"/>
            </p:cNvSpPr>
            <p:nvPr/>
          </p:nvSpPr>
          <p:spPr bwMode="auto">
            <a:xfrm>
              <a:off x="1403648" y="4327864"/>
              <a:ext cx="972108" cy="538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Physical</a:t>
              </a:r>
            </a:p>
            <a:p>
              <a:pPr algn="ctr">
                <a:lnSpc>
                  <a:spcPct val="100000"/>
                </a:lnSpc>
                <a:spcBef>
                  <a:spcPct val="0"/>
                </a:spcBef>
                <a:buFontTx/>
                <a:buNone/>
              </a:pPr>
              <a:r>
                <a:rPr lang="en-US" altLang="ko-KR" sz="1400">
                  <a:latin typeface="Malgun Gothic" panose="020B0503020000020004" pitchFamily="34" charset="-127"/>
                </a:rPr>
                <a:t>Address</a:t>
              </a:r>
              <a:endParaRPr lang="ko-KR" altLang="en-US" sz="1600">
                <a:latin typeface="Malgun Gothic" panose="020B0503020000020004" pitchFamily="34" charset="-127"/>
              </a:endParaRPr>
            </a:p>
          </p:txBody>
        </p:sp>
        <p:sp>
          <p:nvSpPr>
            <p:cNvPr id="69" name="직사각형 68">
              <a:extLst>
                <a:ext uri="{FF2B5EF4-FFF2-40B4-BE49-F238E27FC236}">
                  <a16:creationId xmlns:a16="http://schemas.microsoft.com/office/drawing/2014/main" id="{49EFF6B2-560B-B316-7D41-37E33B6DCE10}"/>
                </a:ext>
              </a:extLst>
            </p:cNvPr>
            <p:cNvSpPr/>
            <p:nvPr/>
          </p:nvSpPr>
          <p:spPr>
            <a:xfrm>
              <a:off x="2556216" y="2997253"/>
              <a:ext cx="1439519" cy="93505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36000" rIns="36000" anchor="ctr"/>
            <a:lstStyle/>
            <a:p>
              <a:pPr algn="ctr">
                <a:defRPr/>
              </a:pPr>
              <a:r>
                <a:rPr lang="en-US" altLang="ko-KR" sz="1600" b="1" dirty="0">
                  <a:solidFill>
                    <a:schemeClr val="tx1"/>
                  </a:solidFill>
                  <a:latin typeface="맑은 고딕" panose="020B0503020000020004" pitchFamily="50" charset="-127"/>
                  <a:cs typeface="Courier New" panose="02070309020205020404" pitchFamily="49" charset="0"/>
                </a:rPr>
                <a:t>Address Translation</a:t>
              </a:r>
              <a:endParaRPr lang="ko-KR" altLang="en-US" sz="1600" b="1" dirty="0" err="1">
                <a:solidFill>
                  <a:schemeClr val="tx1"/>
                </a:solidFill>
                <a:latin typeface="맑은 고딕" panose="020B0503020000020004" pitchFamily="50" charset="-127"/>
                <a:cs typeface="Courier New" panose="02070309020205020404" pitchFamily="49" charset="0"/>
              </a:endParaRPr>
            </a:p>
          </p:txBody>
        </p:sp>
        <p:cxnSp>
          <p:nvCxnSpPr>
            <p:cNvPr id="70" name="직선 화살표 연결선 69">
              <a:extLst>
                <a:ext uri="{FF2B5EF4-FFF2-40B4-BE49-F238E27FC236}">
                  <a16:creationId xmlns:a16="http://schemas.microsoft.com/office/drawing/2014/main" id="{EC73A919-7C67-F35A-0C73-4E9ECBC1DA4C}"/>
                </a:ext>
              </a:extLst>
            </p:cNvPr>
            <p:cNvCxnSpPr>
              <a:stCxn id="51" idx="2"/>
              <a:endCxn id="61" idx="0"/>
            </p:cNvCxnSpPr>
            <p:nvPr/>
          </p:nvCxnSpPr>
          <p:spPr>
            <a:xfrm>
              <a:off x="5831746" y="2662285"/>
              <a:ext cx="0" cy="160181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552F3530-ED06-0FEC-3DEA-F5E2BF294F2C}"/>
                </a:ext>
              </a:extLst>
            </p:cNvPr>
            <p:cNvCxnSpPr>
              <a:stCxn id="50" idx="2"/>
              <a:endCxn id="60" idx="0"/>
            </p:cNvCxnSpPr>
            <p:nvPr/>
          </p:nvCxnSpPr>
          <p:spPr>
            <a:xfrm>
              <a:off x="5328093" y="2662285"/>
              <a:ext cx="0" cy="160181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2D4D4622-8449-AFF5-F41C-082EAC125210}"/>
                </a:ext>
              </a:extLst>
            </p:cNvPr>
            <p:cNvCxnSpPr>
              <a:stCxn id="49" idx="2"/>
              <a:endCxn id="59" idx="0"/>
            </p:cNvCxnSpPr>
            <p:nvPr/>
          </p:nvCxnSpPr>
          <p:spPr>
            <a:xfrm>
              <a:off x="4824440" y="2662285"/>
              <a:ext cx="0" cy="160181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F61B6251-03AF-B74B-E2A4-AD68C142C17E}"/>
                </a:ext>
              </a:extLst>
            </p:cNvPr>
            <p:cNvCxnSpPr>
              <a:stCxn id="48" idx="2"/>
              <a:endCxn id="58" idx="0"/>
            </p:cNvCxnSpPr>
            <p:nvPr/>
          </p:nvCxnSpPr>
          <p:spPr>
            <a:xfrm>
              <a:off x="4319597" y="2662285"/>
              <a:ext cx="0" cy="160181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3">
              <a:extLst>
                <a:ext uri="{FF2B5EF4-FFF2-40B4-BE49-F238E27FC236}">
                  <a16:creationId xmlns:a16="http://schemas.microsoft.com/office/drawing/2014/main" id="{CFA063B9-67EC-B50C-738B-197844D92250}"/>
                </a:ext>
              </a:extLst>
            </p:cNvPr>
            <p:cNvCxnSpPr/>
            <p:nvPr/>
          </p:nvCxnSpPr>
          <p:spPr>
            <a:xfrm>
              <a:off x="3815943" y="2635297"/>
              <a:ext cx="0" cy="31750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5BF4B566-5755-F4DA-CC7E-83BADB5249E0}"/>
                </a:ext>
              </a:extLst>
            </p:cNvPr>
            <p:cNvCxnSpPr/>
            <p:nvPr/>
          </p:nvCxnSpPr>
          <p:spPr>
            <a:xfrm>
              <a:off x="3312291" y="2635297"/>
              <a:ext cx="0" cy="31750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직선 화살표 연결선 75">
              <a:extLst>
                <a:ext uri="{FF2B5EF4-FFF2-40B4-BE49-F238E27FC236}">
                  <a16:creationId xmlns:a16="http://schemas.microsoft.com/office/drawing/2014/main" id="{F976E98E-0356-D9FB-2392-C57BCF98BC35}"/>
                </a:ext>
              </a:extLst>
            </p:cNvPr>
            <p:cNvCxnSpPr/>
            <p:nvPr/>
          </p:nvCxnSpPr>
          <p:spPr>
            <a:xfrm>
              <a:off x="2807447" y="3976760"/>
              <a:ext cx="0" cy="30163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E8A67293-319C-6ACF-4430-998E857A8F7D}"/>
                </a:ext>
              </a:extLst>
            </p:cNvPr>
            <p:cNvCxnSpPr/>
            <p:nvPr/>
          </p:nvCxnSpPr>
          <p:spPr>
            <a:xfrm>
              <a:off x="3312291" y="3976760"/>
              <a:ext cx="0" cy="31591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F240B7AE-0C85-D679-2A87-446772694BF4}"/>
                </a:ext>
              </a:extLst>
            </p:cNvPr>
            <p:cNvCxnSpPr/>
            <p:nvPr/>
          </p:nvCxnSpPr>
          <p:spPr>
            <a:xfrm>
              <a:off x="3815943" y="3975172"/>
              <a:ext cx="0" cy="31750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A55BC3-3818-FEF2-2B89-66BC5B0E3521}"/>
              </a:ext>
            </a:extLst>
          </p:cNvPr>
          <p:cNvSpPr>
            <a:spLocks noGrp="1"/>
          </p:cNvSpPr>
          <p:nvPr>
            <p:ph type="body" idx="1"/>
          </p:nvPr>
        </p:nvSpPr>
        <p:spPr>
          <a:xfrm>
            <a:off x="629923" y="207313"/>
            <a:ext cx="5157787" cy="823912"/>
          </a:xfrm>
        </p:spPr>
        <p:txBody>
          <a:bodyPr/>
          <a:lstStyle/>
          <a:p>
            <a:pPr algn="ctr"/>
            <a:r>
              <a:rPr lang="en-US" sz="4400" dirty="0">
                <a:solidFill>
                  <a:srgbClr val="C00000"/>
                </a:solidFill>
              </a:rPr>
              <a:t>Paging</a:t>
            </a:r>
            <a:r>
              <a:rPr lang="en-US" dirty="0">
                <a:solidFill>
                  <a:srgbClr val="C00000"/>
                </a:solidFill>
              </a:rPr>
              <a:t> </a:t>
            </a:r>
            <a:endParaRPr lang="en-IN" dirty="0">
              <a:solidFill>
                <a:srgbClr val="C00000"/>
              </a:solidFill>
            </a:endParaRPr>
          </a:p>
        </p:txBody>
      </p:sp>
      <p:sp>
        <p:nvSpPr>
          <p:cNvPr id="6" name="Content Placeholder 5">
            <a:extLst>
              <a:ext uri="{FF2B5EF4-FFF2-40B4-BE49-F238E27FC236}">
                <a16:creationId xmlns:a16="http://schemas.microsoft.com/office/drawing/2014/main" id="{D4DD37AD-17FB-71ED-E09A-495EF5B1CC2B}"/>
              </a:ext>
            </a:extLst>
          </p:cNvPr>
          <p:cNvSpPr>
            <a:spLocks noGrp="1"/>
          </p:cNvSpPr>
          <p:nvPr>
            <p:ph sz="half" idx="2"/>
          </p:nvPr>
        </p:nvSpPr>
        <p:spPr>
          <a:xfrm>
            <a:off x="629923" y="936205"/>
            <a:ext cx="5361148" cy="5714482"/>
          </a:xfrm>
        </p:spPr>
        <p:txBody>
          <a:bodyPr>
            <a:normAutofit/>
          </a:bodyPr>
          <a:lstStyle/>
          <a:p>
            <a:pPr marL="514350" indent="-514350">
              <a:buFont typeface="+mj-lt"/>
              <a:buAutoNum type="arabicPeriod"/>
            </a:pPr>
            <a:r>
              <a:rPr lang="en-US" dirty="0"/>
              <a:t>In Paging Scheme, the main memory is partitioned into frames(or blocks).</a:t>
            </a:r>
          </a:p>
          <a:p>
            <a:pPr marL="514350" indent="-514350">
              <a:buFont typeface="+mj-lt"/>
              <a:buAutoNum type="arabicPeriod"/>
            </a:pPr>
            <a:r>
              <a:rPr lang="en-US" dirty="0"/>
              <a:t>The logical address space is divided into pages by the compiler or memory management unit (MMU)</a:t>
            </a:r>
          </a:p>
          <a:p>
            <a:pPr marL="514350" indent="-514350">
              <a:buFont typeface="+mj-lt"/>
              <a:buAutoNum type="arabicPeriod"/>
            </a:pPr>
            <a:r>
              <a:rPr lang="en-IN" dirty="0"/>
              <a:t>This Scheme suffer from internal Fragmentation or Page Breaks.</a:t>
            </a:r>
          </a:p>
          <a:p>
            <a:pPr marL="514350" indent="-514350">
              <a:buFont typeface="+mj-lt"/>
              <a:buAutoNum type="arabicPeriod"/>
            </a:pPr>
            <a:r>
              <a:rPr lang="en-IN" dirty="0"/>
              <a:t>The OS maintains a free frame list; there is no need to search for free frame.</a:t>
            </a:r>
          </a:p>
        </p:txBody>
      </p:sp>
      <p:sp>
        <p:nvSpPr>
          <p:cNvPr id="7" name="Text Placeholder 6">
            <a:extLst>
              <a:ext uri="{FF2B5EF4-FFF2-40B4-BE49-F238E27FC236}">
                <a16:creationId xmlns:a16="http://schemas.microsoft.com/office/drawing/2014/main" id="{38BBE902-EBC7-90BE-4AC1-A4055022358C}"/>
              </a:ext>
            </a:extLst>
          </p:cNvPr>
          <p:cNvSpPr>
            <a:spLocks noGrp="1"/>
          </p:cNvSpPr>
          <p:nvPr>
            <p:ph type="body" sz="quarter" idx="3"/>
          </p:nvPr>
        </p:nvSpPr>
        <p:spPr>
          <a:xfrm>
            <a:off x="6096000" y="256381"/>
            <a:ext cx="5183188" cy="823912"/>
          </a:xfrm>
        </p:spPr>
        <p:txBody>
          <a:bodyPr/>
          <a:lstStyle/>
          <a:p>
            <a:pPr algn="ctr"/>
            <a:r>
              <a:rPr lang="en-US" sz="4400" dirty="0">
                <a:solidFill>
                  <a:srgbClr val="C00000"/>
                </a:solidFill>
              </a:rPr>
              <a:t>Segmentation </a:t>
            </a:r>
            <a:endParaRPr lang="en-IN" sz="4400" dirty="0">
              <a:solidFill>
                <a:srgbClr val="C00000"/>
              </a:solidFill>
            </a:endParaRPr>
          </a:p>
        </p:txBody>
      </p:sp>
      <p:sp>
        <p:nvSpPr>
          <p:cNvPr id="8" name="Content Placeholder 7">
            <a:extLst>
              <a:ext uri="{FF2B5EF4-FFF2-40B4-BE49-F238E27FC236}">
                <a16:creationId xmlns:a16="http://schemas.microsoft.com/office/drawing/2014/main" id="{BFE04D6F-24DF-5EFD-01AA-9C7B9A475B24}"/>
              </a:ext>
            </a:extLst>
          </p:cNvPr>
          <p:cNvSpPr>
            <a:spLocks noGrp="1"/>
          </p:cNvSpPr>
          <p:nvPr>
            <p:ph sz="quarter" idx="4"/>
          </p:nvPr>
        </p:nvSpPr>
        <p:spPr>
          <a:xfrm>
            <a:off x="6200930" y="1143518"/>
            <a:ext cx="5536367" cy="5714482"/>
          </a:xfrm>
        </p:spPr>
        <p:txBody>
          <a:bodyPr>
            <a:normAutofit/>
          </a:bodyPr>
          <a:lstStyle/>
          <a:p>
            <a:pPr marL="514350" indent="-514350">
              <a:buFont typeface="+mj-lt"/>
              <a:buAutoNum type="arabicPeriod"/>
            </a:pPr>
            <a:r>
              <a:rPr lang="en-US" dirty="0"/>
              <a:t>In Segmentation scheme, the main memory is partitioned into segments.</a:t>
            </a:r>
          </a:p>
          <a:p>
            <a:pPr marL="514350" indent="-514350">
              <a:buFont typeface="+mj-lt"/>
              <a:buAutoNum type="arabicPeriod"/>
            </a:pPr>
            <a:r>
              <a:rPr lang="en-US" dirty="0"/>
              <a:t>The logical address space is divided into segments as specified by the programmer.</a:t>
            </a:r>
          </a:p>
          <a:p>
            <a:pPr marL="514350" indent="-514350">
              <a:buFont typeface="+mj-lt"/>
              <a:buAutoNum type="arabicPeriod"/>
            </a:pPr>
            <a:r>
              <a:rPr lang="en-US" dirty="0"/>
              <a:t>This scheme suffers from external fragmentation.</a:t>
            </a:r>
          </a:p>
          <a:p>
            <a:pPr marL="514350" indent="-514350">
              <a:buFont typeface="+mj-lt"/>
              <a:buAutoNum type="arabicPeriod"/>
            </a:pPr>
            <a:r>
              <a:rPr lang="en-US" dirty="0"/>
              <a:t>The OS maintains the particulars of available memory.</a:t>
            </a:r>
            <a:endParaRPr lang="en-IN" dirty="0"/>
          </a:p>
        </p:txBody>
      </p:sp>
    </p:spTree>
    <p:extLst>
      <p:ext uri="{BB962C8B-B14F-4D97-AF65-F5344CB8AC3E}">
        <p14:creationId xmlns:p14="http://schemas.microsoft.com/office/powerpoint/2010/main" val="276097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A55BC3-3818-FEF2-2B89-66BC5B0E3521}"/>
              </a:ext>
            </a:extLst>
          </p:cNvPr>
          <p:cNvSpPr>
            <a:spLocks noGrp="1"/>
          </p:cNvSpPr>
          <p:nvPr>
            <p:ph type="body" idx="1"/>
          </p:nvPr>
        </p:nvSpPr>
        <p:spPr>
          <a:xfrm>
            <a:off x="629923" y="207313"/>
            <a:ext cx="5157787" cy="823912"/>
          </a:xfrm>
        </p:spPr>
        <p:txBody>
          <a:bodyPr/>
          <a:lstStyle/>
          <a:p>
            <a:pPr algn="ctr"/>
            <a:r>
              <a:rPr lang="en-US" sz="4400" dirty="0">
                <a:solidFill>
                  <a:srgbClr val="C00000"/>
                </a:solidFill>
              </a:rPr>
              <a:t>Paging</a:t>
            </a:r>
            <a:r>
              <a:rPr lang="en-US" dirty="0">
                <a:solidFill>
                  <a:srgbClr val="C00000"/>
                </a:solidFill>
              </a:rPr>
              <a:t> </a:t>
            </a:r>
            <a:endParaRPr lang="en-IN" dirty="0">
              <a:solidFill>
                <a:srgbClr val="C00000"/>
              </a:solidFill>
            </a:endParaRPr>
          </a:p>
        </p:txBody>
      </p:sp>
      <p:sp>
        <p:nvSpPr>
          <p:cNvPr id="6" name="Content Placeholder 5">
            <a:extLst>
              <a:ext uri="{FF2B5EF4-FFF2-40B4-BE49-F238E27FC236}">
                <a16:creationId xmlns:a16="http://schemas.microsoft.com/office/drawing/2014/main" id="{D4DD37AD-17FB-71ED-E09A-495EF5B1CC2B}"/>
              </a:ext>
            </a:extLst>
          </p:cNvPr>
          <p:cNvSpPr>
            <a:spLocks noGrp="1"/>
          </p:cNvSpPr>
          <p:nvPr>
            <p:ph sz="half" idx="2"/>
          </p:nvPr>
        </p:nvSpPr>
        <p:spPr>
          <a:xfrm>
            <a:off x="629923" y="1678897"/>
            <a:ext cx="5361148" cy="4971789"/>
          </a:xfrm>
        </p:spPr>
        <p:txBody>
          <a:bodyPr>
            <a:normAutofit/>
          </a:bodyPr>
          <a:lstStyle/>
          <a:p>
            <a:pPr marL="514350" indent="-514350">
              <a:buFont typeface="+mj-lt"/>
              <a:buAutoNum type="arabicPeriod" startAt="5"/>
            </a:pPr>
            <a:r>
              <a:rPr lang="en-US" dirty="0"/>
              <a:t>The Operating System maintains a Page map Table for mapping between frames and pages. </a:t>
            </a:r>
          </a:p>
          <a:p>
            <a:pPr marL="514350" indent="-514350">
              <a:buFont typeface="+mj-lt"/>
              <a:buAutoNum type="arabicPeriod" startAt="5"/>
            </a:pPr>
            <a:r>
              <a:rPr lang="en-US" dirty="0"/>
              <a:t>This scheme does not support the users view of memory </a:t>
            </a:r>
          </a:p>
          <a:p>
            <a:pPr marL="514350" indent="-514350">
              <a:buFont typeface="+mj-lt"/>
              <a:buAutoNum type="arabicPeriod" startAt="5"/>
            </a:pPr>
            <a:r>
              <a:rPr lang="en-IN" dirty="0"/>
              <a:t>Processor uses the page number and displacement to calculate absolute address (p, d)</a:t>
            </a:r>
          </a:p>
        </p:txBody>
      </p:sp>
      <p:sp>
        <p:nvSpPr>
          <p:cNvPr id="7" name="Text Placeholder 6">
            <a:extLst>
              <a:ext uri="{FF2B5EF4-FFF2-40B4-BE49-F238E27FC236}">
                <a16:creationId xmlns:a16="http://schemas.microsoft.com/office/drawing/2014/main" id="{38BBE902-EBC7-90BE-4AC1-A4055022358C}"/>
              </a:ext>
            </a:extLst>
          </p:cNvPr>
          <p:cNvSpPr>
            <a:spLocks noGrp="1"/>
          </p:cNvSpPr>
          <p:nvPr>
            <p:ph type="body" sz="quarter" idx="3"/>
          </p:nvPr>
        </p:nvSpPr>
        <p:spPr>
          <a:xfrm>
            <a:off x="6096000" y="256381"/>
            <a:ext cx="5183188" cy="823912"/>
          </a:xfrm>
        </p:spPr>
        <p:txBody>
          <a:bodyPr/>
          <a:lstStyle/>
          <a:p>
            <a:pPr algn="ctr"/>
            <a:r>
              <a:rPr lang="en-US" sz="4400" dirty="0">
                <a:solidFill>
                  <a:srgbClr val="C00000"/>
                </a:solidFill>
              </a:rPr>
              <a:t>Segmentation </a:t>
            </a:r>
            <a:endParaRPr lang="en-IN" sz="4400" dirty="0">
              <a:solidFill>
                <a:srgbClr val="C00000"/>
              </a:solidFill>
            </a:endParaRPr>
          </a:p>
        </p:txBody>
      </p:sp>
      <p:sp>
        <p:nvSpPr>
          <p:cNvPr id="8" name="Content Placeholder 7">
            <a:extLst>
              <a:ext uri="{FF2B5EF4-FFF2-40B4-BE49-F238E27FC236}">
                <a16:creationId xmlns:a16="http://schemas.microsoft.com/office/drawing/2014/main" id="{BFE04D6F-24DF-5EFD-01AA-9C7B9A475B24}"/>
              </a:ext>
            </a:extLst>
          </p:cNvPr>
          <p:cNvSpPr>
            <a:spLocks noGrp="1"/>
          </p:cNvSpPr>
          <p:nvPr>
            <p:ph sz="quarter" idx="4"/>
          </p:nvPr>
        </p:nvSpPr>
        <p:spPr>
          <a:xfrm>
            <a:off x="6200931" y="1674801"/>
            <a:ext cx="5896131" cy="4864308"/>
          </a:xfrm>
        </p:spPr>
        <p:txBody>
          <a:bodyPr>
            <a:normAutofit/>
          </a:bodyPr>
          <a:lstStyle/>
          <a:p>
            <a:pPr marL="514350" indent="-514350">
              <a:buFont typeface="+mj-lt"/>
              <a:buAutoNum type="arabicPeriod" startAt="5"/>
            </a:pPr>
            <a:r>
              <a:rPr lang="en-US" dirty="0"/>
              <a:t>The Operating System maintains a segment map table for mapping purpose.</a:t>
            </a:r>
          </a:p>
          <a:p>
            <a:pPr marL="514350" indent="-514350">
              <a:buFont typeface="+mj-lt"/>
              <a:buAutoNum type="arabicPeriod" startAt="5"/>
            </a:pPr>
            <a:r>
              <a:rPr lang="en-US" dirty="0"/>
              <a:t>This scheme supports user view of memory </a:t>
            </a:r>
          </a:p>
          <a:p>
            <a:pPr marL="514350" indent="-514350">
              <a:buFont typeface="+mj-lt"/>
              <a:buAutoNum type="arabicPeriod" startAt="5"/>
            </a:pPr>
            <a:r>
              <a:rPr lang="en-US" dirty="0"/>
              <a:t>Processor uses the segment number and displacement to calculate the absolute address (s, d)</a:t>
            </a:r>
            <a:endParaRPr lang="en-IN" dirty="0"/>
          </a:p>
        </p:txBody>
      </p:sp>
    </p:spTree>
    <p:extLst>
      <p:ext uri="{BB962C8B-B14F-4D97-AF65-F5344CB8AC3E}">
        <p14:creationId xmlns:p14="http://schemas.microsoft.com/office/powerpoint/2010/main" val="346643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E69C-E606-402A-252F-B4117E96E637}"/>
              </a:ext>
            </a:extLst>
          </p:cNvPr>
          <p:cNvSpPr>
            <a:spLocks noGrp="1"/>
          </p:cNvSpPr>
          <p:nvPr>
            <p:ph type="title"/>
          </p:nvPr>
        </p:nvSpPr>
        <p:spPr>
          <a:xfrm>
            <a:off x="838200" y="365126"/>
            <a:ext cx="10359452" cy="804108"/>
          </a:xfrm>
        </p:spPr>
        <p:txBody>
          <a:bodyPr/>
          <a:lstStyle/>
          <a:p>
            <a:r>
              <a:rPr lang="en-US" b="1" dirty="0">
                <a:solidFill>
                  <a:srgbClr val="C00000"/>
                </a:solidFill>
              </a:rPr>
              <a:t>Demand Paging </a:t>
            </a:r>
            <a:r>
              <a:rPr lang="en-US" dirty="0">
                <a:solidFill>
                  <a:srgbClr val="C00000"/>
                </a:solidFill>
              </a:rPr>
              <a:t> </a:t>
            </a:r>
            <a:endParaRPr lang="en-IN" dirty="0">
              <a:solidFill>
                <a:srgbClr val="C00000"/>
              </a:solidFill>
            </a:endParaRPr>
          </a:p>
        </p:txBody>
      </p:sp>
      <p:sp>
        <p:nvSpPr>
          <p:cNvPr id="3" name="Content Placeholder 2">
            <a:extLst>
              <a:ext uri="{FF2B5EF4-FFF2-40B4-BE49-F238E27FC236}">
                <a16:creationId xmlns:a16="http://schemas.microsoft.com/office/drawing/2014/main" id="{0488A79F-223F-774C-3374-DF5927000685}"/>
              </a:ext>
            </a:extLst>
          </p:cNvPr>
          <p:cNvSpPr>
            <a:spLocks noGrp="1"/>
          </p:cNvSpPr>
          <p:nvPr>
            <p:ph idx="1"/>
          </p:nvPr>
        </p:nvSpPr>
        <p:spPr>
          <a:xfrm>
            <a:off x="434715" y="1169234"/>
            <a:ext cx="11362544" cy="5323640"/>
          </a:xfrm>
        </p:spPr>
        <p:txBody>
          <a:bodyPr>
            <a:normAutofit/>
          </a:bodyPr>
          <a:lstStyle/>
          <a:p>
            <a:r>
              <a:rPr lang="en-US" sz="4400" dirty="0"/>
              <a:t>It is scheme in which a page is not loaded into the main memory from the secondary memory, until it is needed. </a:t>
            </a:r>
          </a:p>
          <a:p>
            <a:r>
              <a:rPr lang="en-US" sz="4400" dirty="0"/>
              <a:t>So, in demand paging, pages are loaded only on demand and not in advance.</a:t>
            </a:r>
          </a:p>
          <a:p>
            <a:r>
              <a:rPr lang="en-US" sz="4400" dirty="0"/>
              <a:t>The </a:t>
            </a:r>
            <a:r>
              <a:rPr lang="en-US" sz="4400" dirty="0">
                <a:solidFill>
                  <a:srgbClr val="FF0000"/>
                </a:solidFill>
              </a:rPr>
              <a:t>advantage</a:t>
            </a:r>
            <a:r>
              <a:rPr lang="en-US" sz="4400" dirty="0"/>
              <a:t> here is that now lesser I/O is needed, less memory is needed, faster response and more users serviced now. </a:t>
            </a:r>
          </a:p>
        </p:txBody>
      </p:sp>
    </p:spTree>
    <p:extLst>
      <p:ext uri="{BB962C8B-B14F-4D97-AF65-F5344CB8AC3E}">
        <p14:creationId xmlns:p14="http://schemas.microsoft.com/office/powerpoint/2010/main" val="286887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E69C-E606-402A-252F-B4117E96E637}"/>
              </a:ext>
            </a:extLst>
          </p:cNvPr>
          <p:cNvSpPr>
            <a:spLocks noGrp="1"/>
          </p:cNvSpPr>
          <p:nvPr>
            <p:ph type="title"/>
          </p:nvPr>
        </p:nvSpPr>
        <p:spPr>
          <a:xfrm>
            <a:off x="838200" y="365126"/>
            <a:ext cx="10359452" cy="804108"/>
          </a:xfrm>
        </p:spPr>
        <p:txBody>
          <a:bodyPr/>
          <a:lstStyle/>
          <a:p>
            <a:r>
              <a:rPr lang="en-US" b="1" dirty="0">
                <a:solidFill>
                  <a:srgbClr val="C00000"/>
                </a:solidFill>
              </a:rPr>
              <a:t>Pure Demand Paging </a:t>
            </a:r>
            <a:r>
              <a:rPr lang="en-US" dirty="0">
                <a:solidFill>
                  <a:srgbClr val="C00000"/>
                </a:solidFill>
              </a:rPr>
              <a:t> </a:t>
            </a:r>
            <a:endParaRPr lang="en-IN" dirty="0">
              <a:solidFill>
                <a:srgbClr val="C00000"/>
              </a:solidFill>
            </a:endParaRPr>
          </a:p>
        </p:txBody>
      </p:sp>
      <p:sp>
        <p:nvSpPr>
          <p:cNvPr id="3" name="Content Placeholder 2">
            <a:extLst>
              <a:ext uri="{FF2B5EF4-FFF2-40B4-BE49-F238E27FC236}">
                <a16:creationId xmlns:a16="http://schemas.microsoft.com/office/drawing/2014/main" id="{0488A79F-223F-774C-3374-DF5927000685}"/>
              </a:ext>
            </a:extLst>
          </p:cNvPr>
          <p:cNvSpPr>
            <a:spLocks noGrp="1"/>
          </p:cNvSpPr>
          <p:nvPr>
            <p:ph idx="1"/>
          </p:nvPr>
        </p:nvSpPr>
        <p:spPr>
          <a:xfrm>
            <a:off x="434715" y="1169234"/>
            <a:ext cx="11362544" cy="5323640"/>
          </a:xfrm>
        </p:spPr>
        <p:txBody>
          <a:bodyPr>
            <a:normAutofit lnSpcReduction="10000"/>
          </a:bodyPr>
          <a:lstStyle/>
          <a:p>
            <a:r>
              <a:rPr lang="en-US" sz="4400" dirty="0"/>
              <a:t>Pure Demand paging is the form of demand paging in which not even a single page is loaded into memory initially.</a:t>
            </a:r>
          </a:p>
          <a:p>
            <a:r>
              <a:rPr lang="en-US" sz="4400" dirty="0"/>
              <a:t>Therefore, the very first instance instruction cause a page fault in this case. </a:t>
            </a:r>
          </a:p>
          <a:p>
            <a:r>
              <a:rPr lang="en-US" sz="4400" dirty="0"/>
              <a:t>This type of demand paging may significantly decrease the performance of a computer system by generally increasing the effective access time of memory. </a:t>
            </a:r>
          </a:p>
        </p:txBody>
      </p:sp>
    </p:spTree>
    <p:extLst>
      <p:ext uri="{BB962C8B-B14F-4D97-AF65-F5344CB8AC3E}">
        <p14:creationId xmlns:p14="http://schemas.microsoft.com/office/powerpoint/2010/main" val="394890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E69C-E606-402A-252F-B4117E96E637}"/>
              </a:ext>
            </a:extLst>
          </p:cNvPr>
          <p:cNvSpPr>
            <a:spLocks noGrp="1"/>
          </p:cNvSpPr>
          <p:nvPr>
            <p:ph type="title"/>
          </p:nvPr>
        </p:nvSpPr>
        <p:spPr>
          <a:xfrm>
            <a:off x="838200" y="365126"/>
            <a:ext cx="10359452" cy="804108"/>
          </a:xfrm>
        </p:spPr>
        <p:txBody>
          <a:bodyPr/>
          <a:lstStyle/>
          <a:p>
            <a:r>
              <a:rPr lang="en-US" b="1" dirty="0">
                <a:solidFill>
                  <a:srgbClr val="C00000"/>
                </a:solidFill>
              </a:rPr>
              <a:t>Performance of Demand Paging </a:t>
            </a:r>
            <a:r>
              <a:rPr lang="en-US" dirty="0">
                <a:solidFill>
                  <a:srgbClr val="C00000"/>
                </a:solidFill>
              </a:rPr>
              <a:t> </a:t>
            </a:r>
            <a:endParaRPr lang="en-IN" dirty="0">
              <a:solidFill>
                <a:srgbClr val="C00000"/>
              </a:solidFill>
            </a:endParaRPr>
          </a:p>
        </p:txBody>
      </p:sp>
      <p:sp>
        <p:nvSpPr>
          <p:cNvPr id="3" name="Content Placeholder 2">
            <a:extLst>
              <a:ext uri="{FF2B5EF4-FFF2-40B4-BE49-F238E27FC236}">
                <a16:creationId xmlns:a16="http://schemas.microsoft.com/office/drawing/2014/main" id="{0488A79F-223F-774C-3374-DF5927000685}"/>
              </a:ext>
            </a:extLst>
          </p:cNvPr>
          <p:cNvSpPr>
            <a:spLocks noGrp="1"/>
          </p:cNvSpPr>
          <p:nvPr>
            <p:ph idx="1"/>
          </p:nvPr>
        </p:nvSpPr>
        <p:spPr>
          <a:xfrm>
            <a:off x="434715" y="1169234"/>
            <a:ext cx="11362544" cy="2533336"/>
          </a:xfrm>
        </p:spPr>
        <p:txBody>
          <a:bodyPr>
            <a:normAutofit fontScale="70000" lnSpcReduction="20000"/>
          </a:bodyPr>
          <a:lstStyle/>
          <a:p>
            <a:pPr marL="0" indent="0">
              <a:buNone/>
            </a:pPr>
            <a:r>
              <a:rPr lang="en-US" sz="4400" dirty="0"/>
              <a:t>1. Page fault rate, p, is given as – 0 &lt;= p &lt;= 1.0 </a:t>
            </a:r>
          </a:p>
          <a:p>
            <a:pPr lvl="1"/>
            <a:r>
              <a:rPr lang="en-US" sz="4000" dirty="0"/>
              <a:t>That is if P = 0 then no page faults</a:t>
            </a:r>
          </a:p>
          <a:p>
            <a:pPr lvl="1"/>
            <a:r>
              <a:rPr lang="en-US" sz="4000" dirty="0"/>
              <a:t>If P = 1 then every reference is a fault</a:t>
            </a:r>
          </a:p>
          <a:p>
            <a:pPr marL="0" indent="0">
              <a:buNone/>
            </a:pPr>
            <a:r>
              <a:rPr lang="en-US" sz="4400" dirty="0"/>
              <a:t>2. Effective Access Time (EAT) is given as follows –</a:t>
            </a:r>
          </a:p>
          <a:p>
            <a:pPr marL="0" indent="0">
              <a:buNone/>
            </a:pPr>
            <a:r>
              <a:rPr lang="en-US" sz="4400" dirty="0"/>
              <a:t>EAT = (1-p) * memory access + p(page fault overhead) + (Swap page out) + (swap page in ) + (Restart overhead)</a:t>
            </a:r>
          </a:p>
        </p:txBody>
      </p:sp>
      <p:sp>
        <p:nvSpPr>
          <p:cNvPr id="5" name="TextBox 4">
            <a:extLst>
              <a:ext uri="{FF2B5EF4-FFF2-40B4-BE49-F238E27FC236}">
                <a16:creationId xmlns:a16="http://schemas.microsoft.com/office/drawing/2014/main" id="{9E734F38-D289-8DF4-FC2A-CA35E98C6479}"/>
              </a:ext>
            </a:extLst>
          </p:cNvPr>
          <p:cNvSpPr txBox="1"/>
          <p:nvPr/>
        </p:nvSpPr>
        <p:spPr>
          <a:xfrm>
            <a:off x="689547" y="3702570"/>
            <a:ext cx="9308892" cy="769441"/>
          </a:xfrm>
          <a:prstGeom prst="rect">
            <a:avLst/>
          </a:prstGeom>
          <a:noFill/>
        </p:spPr>
        <p:txBody>
          <a:bodyPr wrap="square" rtlCol="0">
            <a:spAutoFit/>
          </a:bodyPr>
          <a:lstStyle/>
          <a:p>
            <a:r>
              <a:rPr lang="en-US" sz="4400" b="1" dirty="0">
                <a:solidFill>
                  <a:srgbClr val="C00000"/>
                </a:solidFill>
                <a:latin typeface="+mj-lt"/>
                <a:ea typeface="+mj-ea"/>
                <a:cs typeface="+mj-cs"/>
              </a:rPr>
              <a:t>Performance of Pure Demand Paging </a:t>
            </a:r>
            <a:endParaRPr lang="en-IN" sz="4400" b="1" dirty="0">
              <a:solidFill>
                <a:srgbClr val="C00000"/>
              </a:solidFill>
              <a:latin typeface="+mj-lt"/>
              <a:ea typeface="+mj-ea"/>
              <a:cs typeface="+mj-cs"/>
            </a:endParaRPr>
          </a:p>
        </p:txBody>
      </p:sp>
      <p:sp>
        <p:nvSpPr>
          <p:cNvPr id="6" name="TextBox 5">
            <a:extLst>
              <a:ext uri="{FF2B5EF4-FFF2-40B4-BE49-F238E27FC236}">
                <a16:creationId xmlns:a16="http://schemas.microsoft.com/office/drawing/2014/main" id="{866CBF02-017F-2911-78C2-60F95E7589BF}"/>
              </a:ext>
            </a:extLst>
          </p:cNvPr>
          <p:cNvSpPr txBox="1"/>
          <p:nvPr/>
        </p:nvSpPr>
        <p:spPr>
          <a:xfrm>
            <a:off x="1442804" y="4292129"/>
            <a:ext cx="10059649" cy="984885"/>
          </a:xfrm>
          <a:prstGeom prst="rect">
            <a:avLst/>
          </a:prstGeom>
          <a:noFill/>
        </p:spPr>
        <p:txBody>
          <a:bodyPr wrap="square" rtlCol="0">
            <a:spAutoFit/>
          </a:bodyPr>
          <a:lstStyle/>
          <a:p>
            <a:endParaRPr lang="en-US" dirty="0"/>
          </a:p>
          <a:p>
            <a:r>
              <a:rPr lang="en-IN" sz="4000" dirty="0"/>
              <a:t>EAT  = (1-P) * m1 + p * page-fault time </a:t>
            </a:r>
          </a:p>
        </p:txBody>
      </p:sp>
    </p:spTree>
    <p:extLst>
      <p:ext uri="{BB962C8B-B14F-4D97-AF65-F5344CB8AC3E}">
        <p14:creationId xmlns:p14="http://schemas.microsoft.com/office/powerpoint/2010/main" val="2243850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F5C9-993F-119C-DE6F-DB5976B21E85}"/>
              </a:ext>
            </a:extLst>
          </p:cNvPr>
          <p:cNvSpPr>
            <a:spLocks noGrp="1"/>
          </p:cNvSpPr>
          <p:nvPr>
            <p:ph type="title"/>
          </p:nvPr>
        </p:nvSpPr>
        <p:spPr/>
        <p:txBody>
          <a:bodyPr/>
          <a:lstStyle/>
          <a:p>
            <a:r>
              <a:rPr lang="en-US" b="1" dirty="0"/>
              <a:t>Translation Look Aside Buffer</a:t>
            </a:r>
            <a:endParaRPr lang="en-IN" b="1" dirty="0"/>
          </a:p>
        </p:txBody>
      </p:sp>
      <p:sp>
        <p:nvSpPr>
          <p:cNvPr id="3" name="Content Placeholder 2">
            <a:extLst>
              <a:ext uri="{FF2B5EF4-FFF2-40B4-BE49-F238E27FC236}">
                <a16:creationId xmlns:a16="http://schemas.microsoft.com/office/drawing/2014/main" id="{A90E0678-E830-46B2-03E4-B54E877C72D0}"/>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 translation lookaside buffer (TLB) is </a:t>
            </a:r>
            <a:r>
              <a:rPr lang="en-US" b="1" i="0" dirty="0">
                <a:solidFill>
                  <a:srgbClr val="202124"/>
                </a:solidFill>
                <a:effectLst/>
                <a:latin typeface="arial" panose="020B0604020202020204" pitchFamily="34" charset="0"/>
              </a:rPr>
              <a:t>a memory cache that stores recent translations of virtual memory to physical addresses for faster retrieval</a:t>
            </a:r>
            <a:r>
              <a:rPr lang="en-US" b="0" i="0" dirty="0">
                <a:solidFill>
                  <a:srgbClr val="202124"/>
                </a:solidFill>
                <a:effectLst/>
                <a:latin typeface="arial" panose="020B0604020202020204" pitchFamily="34" charset="0"/>
              </a:rPr>
              <a:t>. </a:t>
            </a:r>
          </a:p>
          <a:p>
            <a:r>
              <a:rPr lang="en-US" b="0" i="0" dirty="0">
                <a:solidFill>
                  <a:srgbClr val="202124"/>
                </a:solidFill>
                <a:effectLst/>
                <a:latin typeface="arial" panose="020B0604020202020204" pitchFamily="34" charset="0"/>
              </a:rPr>
              <a:t>When a virtual memory address is referenced by a program, the search starts in the CPU. First, instruction caches are checked.</a:t>
            </a:r>
          </a:p>
          <a:p>
            <a:r>
              <a:rPr lang="en-US" dirty="0">
                <a:solidFill>
                  <a:srgbClr val="202124"/>
                </a:solidFill>
                <a:latin typeface="arial" panose="020B0604020202020204" pitchFamily="34" charset="0"/>
              </a:rPr>
              <a:t>If the required memory is not in these very fast caches, the system has to look up the memory’s physical address.</a:t>
            </a:r>
          </a:p>
          <a:p>
            <a:r>
              <a:rPr lang="en-US" dirty="0">
                <a:solidFill>
                  <a:srgbClr val="202124"/>
                </a:solidFill>
                <a:latin typeface="arial" panose="020B0604020202020204" pitchFamily="34" charset="0"/>
              </a:rPr>
              <a:t>At this point, TLB is checked for a quick reference to the location in physical memory.</a:t>
            </a:r>
            <a:endParaRPr lang="en-IN" dirty="0">
              <a:solidFill>
                <a:srgbClr val="202124"/>
              </a:solidFill>
              <a:latin typeface="arial" panose="020B0604020202020204" pitchFamily="34" charset="0"/>
            </a:endParaRPr>
          </a:p>
        </p:txBody>
      </p:sp>
    </p:spTree>
    <p:extLst>
      <p:ext uri="{BB962C8B-B14F-4D97-AF65-F5344CB8AC3E}">
        <p14:creationId xmlns:p14="http://schemas.microsoft.com/office/powerpoint/2010/main" val="350407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962E-16B1-9475-DAFA-996F52F79305}"/>
              </a:ext>
            </a:extLst>
          </p:cNvPr>
          <p:cNvSpPr>
            <a:spLocks noGrp="1"/>
          </p:cNvSpPr>
          <p:nvPr>
            <p:ph type="title"/>
          </p:nvPr>
        </p:nvSpPr>
        <p:spPr>
          <a:xfrm>
            <a:off x="170910" y="152588"/>
            <a:ext cx="10515600" cy="757093"/>
          </a:xfrm>
        </p:spPr>
        <p:txBody>
          <a:bodyPr/>
          <a:lstStyle/>
          <a:p>
            <a:r>
              <a:rPr lang="en-US" b="1" dirty="0">
                <a:solidFill>
                  <a:srgbClr val="C00000"/>
                </a:solidFill>
              </a:rPr>
              <a:t>What is Memory Virtualization ?</a:t>
            </a:r>
            <a:endParaRPr lang="en-IN" b="1" dirty="0">
              <a:solidFill>
                <a:srgbClr val="C00000"/>
              </a:solidFill>
            </a:endParaRPr>
          </a:p>
        </p:txBody>
      </p:sp>
      <p:sp>
        <p:nvSpPr>
          <p:cNvPr id="3" name="Content Placeholder 2">
            <a:extLst>
              <a:ext uri="{FF2B5EF4-FFF2-40B4-BE49-F238E27FC236}">
                <a16:creationId xmlns:a16="http://schemas.microsoft.com/office/drawing/2014/main" id="{65495326-7602-FFD4-50EB-5AF469FCA2B3}"/>
              </a:ext>
            </a:extLst>
          </p:cNvPr>
          <p:cNvSpPr>
            <a:spLocks noGrp="1"/>
          </p:cNvSpPr>
          <p:nvPr>
            <p:ph idx="1"/>
          </p:nvPr>
        </p:nvSpPr>
        <p:spPr>
          <a:xfrm>
            <a:off x="437552" y="937629"/>
            <a:ext cx="6922617" cy="5798417"/>
          </a:xfrm>
        </p:spPr>
        <p:txBody>
          <a:bodyPr/>
          <a:lstStyle/>
          <a:p>
            <a:pPr>
              <a:buFont typeface="Wingdings" panose="05000000000000000000" pitchFamily="2" charset="2"/>
              <a:buChar char="ü"/>
            </a:pPr>
            <a:r>
              <a:rPr lang="en-US" sz="3200" dirty="0"/>
              <a:t>Virtual Memory is a technique of executing program instructions that may not fit entirely in the system memory. </a:t>
            </a:r>
          </a:p>
          <a:p>
            <a:pPr>
              <a:buFont typeface="Wingdings" panose="05000000000000000000" pitchFamily="2" charset="2"/>
              <a:buChar char="ü"/>
            </a:pPr>
            <a:r>
              <a:rPr lang="en-US" altLang="ko-KR" sz="3200" dirty="0"/>
              <a:t>OS virtualizes its physical memory.</a:t>
            </a:r>
          </a:p>
          <a:p>
            <a:pPr>
              <a:buFont typeface="Wingdings" panose="05000000000000000000" pitchFamily="2" charset="2"/>
              <a:buChar char="ü"/>
            </a:pPr>
            <a:r>
              <a:rPr lang="en-US" altLang="ko-KR" sz="3200" dirty="0"/>
              <a:t>OS provides an </a:t>
            </a:r>
            <a:r>
              <a:rPr lang="en-US" altLang="ko-KR" sz="3200" dirty="0">
                <a:solidFill>
                  <a:srgbClr val="C00000"/>
                </a:solidFill>
              </a:rPr>
              <a:t>illusion memory space </a:t>
            </a:r>
            <a:r>
              <a:rPr lang="en-US" altLang="ko-KR" sz="3200" dirty="0"/>
              <a:t>per each process.</a:t>
            </a:r>
          </a:p>
          <a:p>
            <a:pPr>
              <a:buFont typeface="Wingdings" panose="05000000000000000000" pitchFamily="2" charset="2"/>
              <a:buChar char="ü"/>
            </a:pPr>
            <a:r>
              <a:rPr lang="en-US" altLang="ko-KR" sz="3200" dirty="0"/>
              <a:t>It seems to be seen like </a:t>
            </a:r>
            <a:r>
              <a:rPr lang="en-US" altLang="ko-KR" sz="3200" dirty="0">
                <a:solidFill>
                  <a:srgbClr val="C00000"/>
                </a:solidFill>
              </a:rPr>
              <a:t>each process uses the whole memory </a:t>
            </a:r>
            <a:r>
              <a:rPr lang="en-US" altLang="ko-KR" sz="3200" dirty="0"/>
              <a:t>.</a:t>
            </a:r>
          </a:p>
          <a:p>
            <a:pPr marL="0" indent="0">
              <a:buNone/>
            </a:pPr>
            <a:r>
              <a:rPr lang="en-US" altLang="ko-KR" b="1" dirty="0">
                <a:solidFill>
                  <a:srgbClr val="C00000"/>
                </a:solidFill>
              </a:rPr>
              <a:t>Virtual Memory is a technique of executing Program instructions that may not fit entirely in the system memory.</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0B10CCFD-616B-37B9-60A0-A721AD7CE0EE}"/>
              </a:ext>
            </a:extLst>
          </p:cNvPr>
          <p:cNvPicPr>
            <a:picLocks noChangeAspect="1"/>
          </p:cNvPicPr>
          <p:nvPr/>
        </p:nvPicPr>
        <p:blipFill>
          <a:blip r:embed="rId2"/>
          <a:stretch>
            <a:fillRect/>
          </a:stretch>
        </p:blipFill>
        <p:spPr>
          <a:xfrm>
            <a:off x="7851494" y="0"/>
            <a:ext cx="4340506" cy="6858000"/>
          </a:xfrm>
          <a:prstGeom prst="rect">
            <a:avLst/>
          </a:prstGeom>
        </p:spPr>
      </p:pic>
    </p:spTree>
    <p:extLst>
      <p:ext uri="{BB962C8B-B14F-4D97-AF65-F5344CB8AC3E}">
        <p14:creationId xmlns:p14="http://schemas.microsoft.com/office/powerpoint/2010/main" val="819321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내용 개체 틀 2">
            <a:extLst>
              <a:ext uri="{FF2B5EF4-FFF2-40B4-BE49-F238E27FC236}">
                <a16:creationId xmlns:a16="http://schemas.microsoft.com/office/drawing/2014/main" id="{C01B8630-C4E4-FE03-4C4A-A10023DDC857}"/>
              </a:ext>
            </a:extLst>
          </p:cNvPr>
          <p:cNvSpPr>
            <a:spLocks noGrp="1"/>
          </p:cNvSpPr>
          <p:nvPr>
            <p:ph idx="1"/>
          </p:nvPr>
        </p:nvSpPr>
        <p:spPr>
          <a:xfrm>
            <a:off x="838200" y="1192213"/>
            <a:ext cx="10515600" cy="5022850"/>
          </a:xfrm>
        </p:spPr>
        <p:txBody>
          <a:bodyPr/>
          <a:lstStyle/>
          <a:p>
            <a:r>
              <a:rPr lang="en-US" altLang="ko-KR"/>
              <a:t>Part of the chip’s memory-management unit(MMU).</a:t>
            </a:r>
          </a:p>
          <a:p>
            <a:r>
              <a:rPr lang="en-US" altLang="ko-KR"/>
              <a:t>A hardware cache of </a:t>
            </a:r>
            <a:r>
              <a:rPr lang="en-US" altLang="ko-KR" b="1"/>
              <a:t>popular</a:t>
            </a:r>
            <a:r>
              <a:rPr lang="en-US" altLang="ko-KR"/>
              <a:t> virtual-to-physical address translation.</a:t>
            </a:r>
          </a:p>
          <a:p>
            <a:pPr lvl="1"/>
            <a:endParaRPr lang="ko-KR" altLang="en-US"/>
          </a:p>
        </p:txBody>
      </p:sp>
      <p:sp>
        <p:nvSpPr>
          <p:cNvPr id="7" name="모서리가 둥근 직사각형 6">
            <a:extLst>
              <a:ext uri="{FF2B5EF4-FFF2-40B4-BE49-F238E27FC236}">
                <a16:creationId xmlns:a16="http://schemas.microsoft.com/office/drawing/2014/main" id="{BF4078A6-EB71-0A00-655F-C60694C467EB}"/>
              </a:ext>
            </a:extLst>
          </p:cNvPr>
          <p:cNvSpPr/>
          <p:nvPr/>
        </p:nvSpPr>
        <p:spPr>
          <a:xfrm>
            <a:off x="4168775" y="2716213"/>
            <a:ext cx="3048000" cy="2144712"/>
          </a:xfrm>
          <a:prstGeom prst="roundRect">
            <a:avLst>
              <a:gd name="adj" fmla="val 5556"/>
            </a:avLst>
          </a:prstGeom>
          <a:solidFill>
            <a:schemeClr val="accent3"/>
          </a:solidFill>
          <a:ln w="12700">
            <a:solidFill>
              <a:schemeClr val="accent3">
                <a:lumMod val="75000"/>
              </a:schemeClr>
            </a:solidFill>
          </a:ln>
          <a:effectLst/>
        </p:spPr>
        <p:style>
          <a:lnRef idx="3">
            <a:schemeClr val="lt1"/>
          </a:lnRef>
          <a:fillRef idx="1">
            <a:schemeClr val="accent1"/>
          </a:fillRef>
          <a:effectRef idx="1">
            <a:schemeClr val="accent1"/>
          </a:effectRef>
          <a:fontRef idx="minor">
            <a:schemeClr val="lt1"/>
          </a:fontRef>
        </p:style>
        <p:txBody>
          <a:bodyPr/>
          <a:lstStyle/>
          <a:p>
            <a:pPr algn="ctr">
              <a:defRPr/>
            </a:pPr>
            <a:r>
              <a:rPr lang="en-US" altLang="ko-KR" sz="2000" b="1" dirty="0">
                <a:solidFill>
                  <a:prstClr val="white"/>
                </a:solidFill>
                <a:latin typeface="맑은 고딕" pitchFamily="50" charset="-127"/>
              </a:rPr>
              <a:t>MMU</a:t>
            </a:r>
          </a:p>
        </p:txBody>
      </p:sp>
      <p:sp>
        <p:nvSpPr>
          <p:cNvPr id="17412" name="제목 1">
            <a:extLst>
              <a:ext uri="{FF2B5EF4-FFF2-40B4-BE49-F238E27FC236}">
                <a16:creationId xmlns:a16="http://schemas.microsoft.com/office/drawing/2014/main" id="{E81446F1-B4C7-B510-F7E9-2D89E15C966B}"/>
              </a:ext>
            </a:extLst>
          </p:cNvPr>
          <p:cNvSpPr>
            <a:spLocks noGrp="1"/>
          </p:cNvSpPr>
          <p:nvPr>
            <p:ph type="title"/>
          </p:nvPr>
        </p:nvSpPr>
        <p:spPr/>
        <p:txBody>
          <a:bodyPr/>
          <a:lstStyle/>
          <a:p>
            <a:r>
              <a:rPr lang="en-US" altLang="ko-KR"/>
              <a:t>TLB</a:t>
            </a:r>
            <a:endParaRPr lang="ko-KR" altLang="en-US"/>
          </a:p>
        </p:txBody>
      </p:sp>
      <p:sp>
        <p:nvSpPr>
          <p:cNvPr id="17413" name="슬라이드 번호 개체 틀 3">
            <a:extLst>
              <a:ext uri="{FF2B5EF4-FFF2-40B4-BE49-F238E27FC236}">
                <a16:creationId xmlns:a16="http://schemas.microsoft.com/office/drawing/2014/main" id="{CF4AAA58-C0ED-CA1B-EEAB-01715ACBECB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20B37D40-499A-4FA7-821D-A2061FB281E9}" type="slidenum">
              <a:rPr lang="en-US" altLang="ko-KR" sz="1200">
                <a:solidFill>
                  <a:srgbClr val="10253F"/>
                </a:solidFill>
              </a:rPr>
              <a:pPr>
                <a:lnSpc>
                  <a:spcPct val="100000"/>
                </a:lnSpc>
                <a:spcBef>
                  <a:spcPct val="0"/>
                </a:spcBef>
                <a:buFontTx/>
                <a:buNone/>
              </a:pPr>
              <a:t>20</a:t>
            </a:fld>
            <a:r>
              <a:rPr lang="en-US" altLang="ko-KR" sz="1200">
                <a:solidFill>
                  <a:srgbClr val="10253F"/>
                </a:solidFill>
              </a:rPr>
              <a:t> </a:t>
            </a:r>
          </a:p>
        </p:txBody>
      </p:sp>
      <p:sp>
        <p:nvSpPr>
          <p:cNvPr id="6" name="모서리가 둥근 직사각형 5">
            <a:extLst>
              <a:ext uri="{FF2B5EF4-FFF2-40B4-BE49-F238E27FC236}">
                <a16:creationId xmlns:a16="http://schemas.microsoft.com/office/drawing/2014/main" id="{F1F79560-7513-FE8E-B9F0-4F79BE6DF1C7}"/>
              </a:ext>
            </a:extLst>
          </p:cNvPr>
          <p:cNvSpPr/>
          <p:nvPr/>
        </p:nvSpPr>
        <p:spPr>
          <a:xfrm>
            <a:off x="1155700" y="4014788"/>
            <a:ext cx="1441450" cy="723900"/>
          </a:xfrm>
          <a:prstGeom prst="roundRect">
            <a:avLst/>
          </a:prstGeom>
          <a:solidFill>
            <a:schemeClr val="accent1"/>
          </a:solidFill>
          <a:ln w="12700">
            <a:solidFill>
              <a:schemeClr val="accent1">
                <a:lumMod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ko-KR" sz="2000" b="1" dirty="0">
                <a:solidFill>
                  <a:prstClr val="white"/>
                </a:solidFill>
                <a:latin typeface="맑은 고딕" pitchFamily="50" charset="-127"/>
              </a:rPr>
              <a:t>CPU</a:t>
            </a:r>
            <a:endParaRPr lang="ko-KR" altLang="en-US" sz="2000" b="1" dirty="0">
              <a:solidFill>
                <a:prstClr val="white"/>
              </a:solidFill>
              <a:latin typeface="맑은 고딕" pitchFamily="50" charset="-127"/>
            </a:endParaRPr>
          </a:p>
        </p:txBody>
      </p:sp>
      <p:sp>
        <p:nvSpPr>
          <p:cNvPr id="9" name="직사각형 8">
            <a:extLst>
              <a:ext uri="{FF2B5EF4-FFF2-40B4-BE49-F238E27FC236}">
                <a16:creationId xmlns:a16="http://schemas.microsoft.com/office/drawing/2014/main" id="{C7BB7770-6750-DF49-00A3-BC2F6DA3CA9F}"/>
              </a:ext>
            </a:extLst>
          </p:cNvPr>
          <p:cNvSpPr/>
          <p:nvPr/>
        </p:nvSpPr>
        <p:spPr>
          <a:xfrm>
            <a:off x="8943975" y="3916363"/>
            <a:ext cx="1439863" cy="1657350"/>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anchor="ctr"/>
          <a:lstStyle/>
          <a:p>
            <a:pPr algn="ctr">
              <a:defRPr/>
            </a:pPr>
            <a:endParaRPr lang="ko-KR" altLang="en-US" sz="1600" dirty="0">
              <a:solidFill>
                <a:srgbClr val="00B050"/>
              </a:solidFill>
              <a:latin typeface="맑은 고딕" pitchFamily="50" charset="-127"/>
              <a:cs typeface="Courier New" pitchFamily="49" charset="0"/>
            </a:endParaRPr>
          </a:p>
        </p:txBody>
      </p:sp>
      <p:sp>
        <p:nvSpPr>
          <p:cNvPr id="11" name="직사각형 10">
            <a:extLst>
              <a:ext uri="{FF2B5EF4-FFF2-40B4-BE49-F238E27FC236}">
                <a16:creationId xmlns:a16="http://schemas.microsoft.com/office/drawing/2014/main" id="{57919B5A-9DE4-B15E-0C1A-4C0BA9B57B3E}"/>
              </a:ext>
            </a:extLst>
          </p:cNvPr>
          <p:cNvSpPr/>
          <p:nvPr/>
        </p:nvSpPr>
        <p:spPr>
          <a:xfrm>
            <a:off x="9005888" y="3989388"/>
            <a:ext cx="1296987" cy="28733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600" dirty="0">
                <a:solidFill>
                  <a:prstClr val="black"/>
                </a:solidFill>
                <a:latin typeface="맑은 고딕" pitchFamily="50" charset="-127"/>
                <a:cs typeface="Courier New" pitchFamily="49" charset="0"/>
              </a:rPr>
              <a:t>Page 0</a:t>
            </a:r>
            <a:endParaRPr lang="ko-KR" altLang="en-US" sz="1600" dirty="0">
              <a:solidFill>
                <a:prstClr val="black"/>
              </a:solidFill>
              <a:latin typeface="맑은 고딕" pitchFamily="50" charset="-127"/>
              <a:cs typeface="Courier New" pitchFamily="49" charset="0"/>
            </a:endParaRPr>
          </a:p>
        </p:txBody>
      </p:sp>
      <p:sp>
        <p:nvSpPr>
          <p:cNvPr id="12" name="모서리가 둥근 직사각형 11">
            <a:extLst>
              <a:ext uri="{FF2B5EF4-FFF2-40B4-BE49-F238E27FC236}">
                <a16:creationId xmlns:a16="http://schemas.microsoft.com/office/drawing/2014/main" id="{30AFA8F7-4C7D-72EE-F9E6-3C71C59B5CF3}"/>
              </a:ext>
            </a:extLst>
          </p:cNvPr>
          <p:cNvSpPr/>
          <p:nvPr/>
        </p:nvSpPr>
        <p:spPr>
          <a:xfrm>
            <a:off x="4348163" y="3124200"/>
            <a:ext cx="2689225" cy="657225"/>
          </a:xfrm>
          <a:prstGeom prst="roundRect">
            <a:avLst>
              <a:gd name="adj" fmla="val 10966"/>
            </a:avLst>
          </a:prstGeom>
          <a:solidFill>
            <a:schemeClr val="accent3">
              <a:lumMod val="50000"/>
            </a:schemeClr>
          </a:solidFill>
          <a:ln w="12700">
            <a:solidFill>
              <a:schemeClr val="accent3">
                <a:lumMod val="75000"/>
              </a:schemeClr>
            </a:solidFill>
          </a:ln>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en-US" altLang="ko-KR" sz="2000" b="1" dirty="0">
                <a:solidFill>
                  <a:prstClr val="white"/>
                </a:solidFill>
                <a:latin typeface="맑은 고딕" pitchFamily="50" charset="-127"/>
              </a:rPr>
              <a:t>TLB</a:t>
            </a:r>
          </a:p>
          <a:p>
            <a:pPr algn="ctr">
              <a:defRPr/>
            </a:pPr>
            <a:r>
              <a:rPr lang="en-US" altLang="ko-KR" sz="1600" dirty="0">
                <a:solidFill>
                  <a:prstClr val="white"/>
                </a:solidFill>
                <a:latin typeface="맑은 고딕" pitchFamily="50" charset="-127"/>
              </a:rPr>
              <a:t>popular v to p</a:t>
            </a:r>
          </a:p>
        </p:txBody>
      </p:sp>
      <p:sp>
        <p:nvSpPr>
          <p:cNvPr id="18" name="직사각형 17">
            <a:extLst>
              <a:ext uri="{FF2B5EF4-FFF2-40B4-BE49-F238E27FC236}">
                <a16:creationId xmlns:a16="http://schemas.microsoft.com/office/drawing/2014/main" id="{C5BC9E6C-9738-5811-D113-9F0D4F330375}"/>
              </a:ext>
            </a:extLst>
          </p:cNvPr>
          <p:cNvSpPr/>
          <p:nvPr/>
        </p:nvSpPr>
        <p:spPr>
          <a:xfrm>
            <a:off x="9005888" y="4316413"/>
            <a:ext cx="1296987" cy="28733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600" dirty="0">
                <a:solidFill>
                  <a:prstClr val="black"/>
                </a:solidFill>
                <a:latin typeface="맑은 고딕" pitchFamily="50" charset="-127"/>
                <a:cs typeface="Courier New" pitchFamily="49" charset="0"/>
              </a:rPr>
              <a:t>Page 1</a:t>
            </a:r>
            <a:endParaRPr lang="ko-KR" altLang="en-US" sz="1600" dirty="0">
              <a:solidFill>
                <a:prstClr val="black"/>
              </a:solidFill>
              <a:latin typeface="맑은 고딕" pitchFamily="50" charset="-127"/>
              <a:cs typeface="Courier New" pitchFamily="49" charset="0"/>
            </a:endParaRPr>
          </a:p>
        </p:txBody>
      </p:sp>
      <p:sp>
        <p:nvSpPr>
          <p:cNvPr id="19" name="직사각형 18">
            <a:extLst>
              <a:ext uri="{FF2B5EF4-FFF2-40B4-BE49-F238E27FC236}">
                <a16:creationId xmlns:a16="http://schemas.microsoft.com/office/drawing/2014/main" id="{91B1CFC6-DB66-DC66-2117-D1E3D39A8F66}"/>
              </a:ext>
            </a:extLst>
          </p:cNvPr>
          <p:cNvSpPr/>
          <p:nvPr/>
        </p:nvSpPr>
        <p:spPr>
          <a:xfrm>
            <a:off x="9005888" y="4657725"/>
            <a:ext cx="1296987" cy="288925"/>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600" dirty="0">
                <a:solidFill>
                  <a:prstClr val="black"/>
                </a:solidFill>
                <a:latin typeface="맑은 고딕" pitchFamily="50" charset="-127"/>
                <a:cs typeface="Courier New" pitchFamily="49" charset="0"/>
              </a:rPr>
              <a:t>Page 2</a:t>
            </a:r>
            <a:endParaRPr lang="ko-KR" altLang="en-US" sz="1600" dirty="0">
              <a:solidFill>
                <a:prstClr val="black"/>
              </a:solidFill>
              <a:latin typeface="맑은 고딕" pitchFamily="50" charset="-127"/>
              <a:cs typeface="Courier New" pitchFamily="49" charset="0"/>
            </a:endParaRPr>
          </a:p>
        </p:txBody>
      </p:sp>
      <p:cxnSp>
        <p:nvCxnSpPr>
          <p:cNvPr id="21" name="Straight Arrow Connector 20">
            <a:extLst>
              <a:ext uri="{FF2B5EF4-FFF2-40B4-BE49-F238E27FC236}">
                <a16:creationId xmlns:a16="http://schemas.microsoft.com/office/drawing/2014/main" id="{FF8C63FD-4004-BC16-B432-ED11083C6444}"/>
              </a:ext>
            </a:extLst>
          </p:cNvPr>
          <p:cNvCxnSpPr>
            <a:cxnSpLocks/>
            <a:stCxn id="6" idx="0"/>
            <a:endCxn id="16" idx="2"/>
          </p:cNvCxnSpPr>
          <p:nvPr/>
        </p:nvCxnSpPr>
        <p:spPr>
          <a:xfrm flipH="1" flipV="1">
            <a:off x="1874838" y="3133725"/>
            <a:ext cx="1587" cy="881063"/>
          </a:xfrm>
          <a:prstGeom prst="straightConnector1">
            <a:avLst/>
          </a:prstGeom>
          <a:ln w="1270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0">
            <a:extLst>
              <a:ext uri="{FF2B5EF4-FFF2-40B4-BE49-F238E27FC236}">
                <a16:creationId xmlns:a16="http://schemas.microsoft.com/office/drawing/2014/main" id="{EB8B51DE-CA1D-05D6-F04B-4F4DBD7BD61A}"/>
              </a:ext>
            </a:extLst>
          </p:cNvPr>
          <p:cNvCxnSpPr/>
          <p:nvPr/>
        </p:nvCxnSpPr>
        <p:spPr>
          <a:xfrm>
            <a:off x="7037388" y="3205163"/>
            <a:ext cx="1674812" cy="0"/>
          </a:xfrm>
          <a:prstGeom prst="straightConnector1">
            <a:avLst/>
          </a:prstGeom>
          <a:ln w="1270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17422" name="TextBox 25">
            <a:extLst>
              <a:ext uri="{FF2B5EF4-FFF2-40B4-BE49-F238E27FC236}">
                <a16:creationId xmlns:a16="http://schemas.microsoft.com/office/drawing/2014/main" id="{D9DA504C-FF87-4BA9-D95B-E04CFBC1ABDE}"/>
              </a:ext>
            </a:extLst>
          </p:cNvPr>
          <p:cNvSpPr txBox="1">
            <a:spLocks noChangeArrowheads="1"/>
          </p:cNvSpPr>
          <p:nvPr/>
        </p:nvSpPr>
        <p:spPr bwMode="auto">
          <a:xfrm>
            <a:off x="7246938" y="2814638"/>
            <a:ext cx="2400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600" i="1">
                <a:solidFill>
                  <a:srgbClr val="000000"/>
                </a:solidFill>
                <a:latin typeface="Malgun Gothic" panose="020B0503020000020004" pitchFamily="34" charset="-127"/>
                <a:ea typeface="Malgun Gothic" panose="020B0503020000020004" pitchFamily="34" charset="-127"/>
              </a:rPr>
              <a:t>TLB Hit</a:t>
            </a:r>
          </a:p>
        </p:txBody>
      </p:sp>
      <p:sp>
        <p:nvSpPr>
          <p:cNvPr id="17423" name="TextBox 7">
            <a:extLst>
              <a:ext uri="{FF2B5EF4-FFF2-40B4-BE49-F238E27FC236}">
                <a16:creationId xmlns:a16="http://schemas.microsoft.com/office/drawing/2014/main" id="{F8603829-8868-FC09-B3E4-7B0F11349A02}"/>
              </a:ext>
            </a:extLst>
          </p:cNvPr>
          <p:cNvSpPr txBox="1">
            <a:spLocks noChangeArrowheads="1"/>
          </p:cNvSpPr>
          <p:nvPr/>
        </p:nvSpPr>
        <p:spPr bwMode="auto">
          <a:xfrm>
            <a:off x="2474913" y="5440363"/>
            <a:ext cx="66246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600" b="1">
                <a:solidFill>
                  <a:srgbClr val="000000"/>
                </a:solidFill>
                <a:latin typeface="Malgun Gothic" panose="020B0503020000020004" pitchFamily="34" charset="-127"/>
              </a:rPr>
              <a:t>Address Translation with MMU</a:t>
            </a:r>
          </a:p>
        </p:txBody>
      </p:sp>
      <p:sp>
        <p:nvSpPr>
          <p:cNvPr id="17424" name="TextBox 19">
            <a:extLst>
              <a:ext uri="{FF2B5EF4-FFF2-40B4-BE49-F238E27FC236}">
                <a16:creationId xmlns:a16="http://schemas.microsoft.com/office/drawing/2014/main" id="{70FFAFE5-B33E-9AA3-0065-ADDD7F97738E}"/>
              </a:ext>
            </a:extLst>
          </p:cNvPr>
          <p:cNvSpPr txBox="1">
            <a:spLocks noChangeArrowheads="1"/>
          </p:cNvSpPr>
          <p:nvPr/>
        </p:nvSpPr>
        <p:spPr bwMode="auto">
          <a:xfrm>
            <a:off x="8488363" y="5573713"/>
            <a:ext cx="23764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1400" b="1">
                <a:solidFill>
                  <a:srgbClr val="000000"/>
                </a:solidFill>
                <a:latin typeface="Malgun Gothic" panose="020B0503020000020004" pitchFamily="34" charset="-127"/>
                <a:ea typeface="Malgun Gothic" panose="020B0503020000020004" pitchFamily="34" charset="-127"/>
              </a:rPr>
              <a:t>Physical Memory</a:t>
            </a:r>
          </a:p>
        </p:txBody>
      </p:sp>
      <p:sp>
        <p:nvSpPr>
          <p:cNvPr id="22" name="직사각형 21">
            <a:extLst>
              <a:ext uri="{FF2B5EF4-FFF2-40B4-BE49-F238E27FC236}">
                <a16:creationId xmlns:a16="http://schemas.microsoft.com/office/drawing/2014/main" id="{9CA3E9E9-1462-E341-3CE1-95E8D4AB368D}"/>
              </a:ext>
            </a:extLst>
          </p:cNvPr>
          <p:cNvSpPr/>
          <p:nvPr/>
        </p:nvSpPr>
        <p:spPr>
          <a:xfrm>
            <a:off x="9005888" y="5214938"/>
            <a:ext cx="1296987" cy="287337"/>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anchor="ctr"/>
          <a:lstStyle/>
          <a:p>
            <a:pPr algn="ctr">
              <a:defRPr/>
            </a:pPr>
            <a:r>
              <a:rPr lang="en-US" altLang="ko-KR" sz="1600" dirty="0">
                <a:solidFill>
                  <a:prstClr val="black"/>
                </a:solidFill>
                <a:latin typeface="맑은 고딕" pitchFamily="50" charset="-127"/>
                <a:cs typeface="Courier New" pitchFamily="49" charset="0"/>
              </a:rPr>
              <a:t>Page n</a:t>
            </a:r>
            <a:endParaRPr lang="ko-KR" altLang="en-US" sz="1600" dirty="0">
              <a:solidFill>
                <a:prstClr val="black"/>
              </a:solidFill>
              <a:latin typeface="맑은 고딕" pitchFamily="50" charset="-127"/>
              <a:cs typeface="Courier New" pitchFamily="49" charset="0"/>
            </a:endParaRPr>
          </a:p>
        </p:txBody>
      </p:sp>
      <p:sp>
        <p:nvSpPr>
          <p:cNvPr id="17426" name="TextBox 22">
            <a:extLst>
              <a:ext uri="{FF2B5EF4-FFF2-40B4-BE49-F238E27FC236}">
                <a16:creationId xmlns:a16="http://schemas.microsoft.com/office/drawing/2014/main" id="{43107A5C-6F6A-0D23-FD9E-C7A5A7A6C2C4}"/>
              </a:ext>
            </a:extLst>
          </p:cNvPr>
          <p:cNvSpPr txBox="1">
            <a:spLocks noChangeArrowheads="1"/>
          </p:cNvSpPr>
          <p:nvPr/>
        </p:nvSpPr>
        <p:spPr bwMode="auto">
          <a:xfrm>
            <a:off x="9453563" y="4875213"/>
            <a:ext cx="14112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600">
                <a:solidFill>
                  <a:srgbClr val="000000"/>
                </a:solidFill>
                <a:latin typeface="Malgun Gothic" panose="020B0503020000020004" pitchFamily="34" charset="-127"/>
                <a:ea typeface="Malgun Gothic" panose="020B0503020000020004" pitchFamily="34" charset="-127"/>
              </a:rPr>
              <a:t>…</a:t>
            </a:r>
          </a:p>
        </p:txBody>
      </p:sp>
      <p:sp>
        <p:nvSpPr>
          <p:cNvPr id="16" name="직사각형 15">
            <a:extLst>
              <a:ext uri="{FF2B5EF4-FFF2-40B4-BE49-F238E27FC236}">
                <a16:creationId xmlns:a16="http://schemas.microsoft.com/office/drawing/2014/main" id="{76666A96-736D-3BF9-7EBC-0851D417C0F4}"/>
              </a:ext>
            </a:extLst>
          </p:cNvPr>
          <p:cNvSpPr/>
          <p:nvPr/>
        </p:nvSpPr>
        <p:spPr>
          <a:xfrm>
            <a:off x="1060450" y="2549525"/>
            <a:ext cx="1628775" cy="584200"/>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252000" anchor="ctr">
            <a:spAutoFit/>
          </a:bodyPr>
          <a:lstStyle/>
          <a:p>
            <a:pPr>
              <a:defRPr/>
            </a:pPr>
            <a:endParaRPr lang="ko-KR" altLang="en-US" sz="1600" dirty="0">
              <a:solidFill>
                <a:prstClr val="black"/>
              </a:solidFill>
              <a:latin typeface="맑은 고딕" pitchFamily="50" charset="-127"/>
              <a:cs typeface="Courier New" pitchFamily="49" charset="0"/>
            </a:endParaRPr>
          </a:p>
        </p:txBody>
      </p:sp>
      <p:sp>
        <p:nvSpPr>
          <p:cNvPr id="17428" name="TextBox 24">
            <a:extLst>
              <a:ext uri="{FF2B5EF4-FFF2-40B4-BE49-F238E27FC236}">
                <a16:creationId xmlns:a16="http://schemas.microsoft.com/office/drawing/2014/main" id="{43FF9EB8-6B1F-6BB6-8C90-51D0139BDC7C}"/>
              </a:ext>
            </a:extLst>
          </p:cNvPr>
          <p:cNvSpPr txBox="1">
            <a:spLocks noChangeArrowheads="1"/>
          </p:cNvSpPr>
          <p:nvPr/>
        </p:nvSpPr>
        <p:spPr bwMode="auto">
          <a:xfrm>
            <a:off x="1254125" y="2620963"/>
            <a:ext cx="1244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1600">
                <a:solidFill>
                  <a:srgbClr val="000000"/>
                </a:solidFill>
                <a:latin typeface="Malgun Gothic" panose="020B0503020000020004" pitchFamily="34" charset="-127"/>
                <a:ea typeface="Malgun Gothic" panose="020B0503020000020004" pitchFamily="34" charset="-127"/>
              </a:rPr>
              <a:t>Logical </a:t>
            </a:r>
          </a:p>
          <a:p>
            <a:pPr algn="ctr">
              <a:lnSpc>
                <a:spcPct val="100000"/>
              </a:lnSpc>
              <a:spcBef>
                <a:spcPct val="0"/>
              </a:spcBef>
              <a:buFontTx/>
              <a:buNone/>
            </a:pPr>
            <a:r>
              <a:rPr lang="en-US" altLang="en-US" sz="1600">
                <a:solidFill>
                  <a:srgbClr val="000000"/>
                </a:solidFill>
                <a:latin typeface="Malgun Gothic" panose="020B0503020000020004" pitchFamily="34" charset="-127"/>
                <a:ea typeface="Malgun Gothic" panose="020B0503020000020004" pitchFamily="34" charset="-127"/>
              </a:rPr>
              <a:t>Address</a:t>
            </a:r>
          </a:p>
        </p:txBody>
      </p:sp>
      <p:cxnSp>
        <p:nvCxnSpPr>
          <p:cNvPr id="27" name="Straight Arrow Connector 20">
            <a:extLst>
              <a:ext uri="{FF2B5EF4-FFF2-40B4-BE49-F238E27FC236}">
                <a16:creationId xmlns:a16="http://schemas.microsoft.com/office/drawing/2014/main" id="{B97CE628-5B94-B207-A3B4-91ECBFE605BF}"/>
              </a:ext>
            </a:extLst>
          </p:cNvPr>
          <p:cNvCxnSpPr>
            <a:cxnSpLocks/>
            <a:stCxn id="16" idx="3"/>
          </p:cNvCxnSpPr>
          <p:nvPr/>
        </p:nvCxnSpPr>
        <p:spPr>
          <a:xfrm>
            <a:off x="2689225" y="2841625"/>
            <a:ext cx="1631950" cy="387350"/>
          </a:xfrm>
          <a:prstGeom prst="straightConnector1">
            <a:avLst/>
          </a:prstGeom>
          <a:ln w="1270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17430" name="TextBox 30">
            <a:extLst>
              <a:ext uri="{FF2B5EF4-FFF2-40B4-BE49-F238E27FC236}">
                <a16:creationId xmlns:a16="http://schemas.microsoft.com/office/drawing/2014/main" id="{12EB356D-C785-9F9B-12F2-29E6E86997AD}"/>
              </a:ext>
            </a:extLst>
          </p:cNvPr>
          <p:cNvSpPr txBox="1">
            <a:spLocks noChangeArrowheads="1"/>
          </p:cNvSpPr>
          <p:nvPr/>
        </p:nvSpPr>
        <p:spPr bwMode="auto">
          <a:xfrm>
            <a:off x="2855913" y="2652713"/>
            <a:ext cx="1244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1600" i="1">
                <a:solidFill>
                  <a:srgbClr val="000000"/>
                </a:solidFill>
                <a:latin typeface="Malgun Gothic" panose="020B0503020000020004" pitchFamily="34" charset="-127"/>
                <a:ea typeface="Malgun Gothic" panose="020B0503020000020004" pitchFamily="34" charset="-127"/>
              </a:rPr>
              <a:t>TLB </a:t>
            </a:r>
          </a:p>
          <a:p>
            <a:pPr algn="ctr">
              <a:lnSpc>
                <a:spcPct val="100000"/>
              </a:lnSpc>
              <a:spcBef>
                <a:spcPct val="0"/>
              </a:spcBef>
              <a:buFontTx/>
              <a:buNone/>
            </a:pPr>
            <a:r>
              <a:rPr lang="en-US" altLang="en-US" sz="1600" i="1">
                <a:solidFill>
                  <a:srgbClr val="000000"/>
                </a:solidFill>
                <a:latin typeface="Malgun Gothic" panose="020B0503020000020004" pitchFamily="34" charset="-127"/>
                <a:ea typeface="Malgun Gothic" panose="020B0503020000020004" pitchFamily="34" charset="-127"/>
              </a:rPr>
              <a:t>Lookup</a:t>
            </a:r>
          </a:p>
        </p:txBody>
      </p:sp>
      <p:sp>
        <p:nvSpPr>
          <p:cNvPr id="32" name="모서리가 둥근 직사각형 31">
            <a:extLst>
              <a:ext uri="{FF2B5EF4-FFF2-40B4-BE49-F238E27FC236}">
                <a16:creationId xmlns:a16="http://schemas.microsoft.com/office/drawing/2014/main" id="{EE56EF64-7F2B-F0B9-707C-B733BB856631}"/>
              </a:ext>
            </a:extLst>
          </p:cNvPr>
          <p:cNvSpPr/>
          <p:nvPr/>
        </p:nvSpPr>
        <p:spPr>
          <a:xfrm>
            <a:off x="4375150" y="4079875"/>
            <a:ext cx="2687638" cy="658813"/>
          </a:xfrm>
          <a:prstGeom prst="roundRect">
            <a:avLst>
              <a:gd name="adj" fmla="val 10966"/>
            </a:avLst>
          </a:prstGeom>
          <a:solidFill>
            <a:schemeClr val="accent3">
              <a:lumMod val="50000"/>
            </a:schemeClr>
          </a:solidFill>
          <a:ln w="12700">
            <a:solidFill>
              <a:schemeClr val="accent3">
                <a:lumMod val="75000"/>
              </a:schemeClr>
            </a:solidFill>
          </a:ln>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en-US" altLang="ko-KR" sz="2000" b="1" dirty="0">
                <a:solidFill>
                  <a:prstClr val="white"/>
                </a:solidFill>
                <a:latin typeface="맑은 고딕" pitchFamily="50" charset="-127"/>
              </a:rPr>
              <a:t>Page Table</a:t>
            </a:r>
          </a:p>
          <a:p>
            <a:pPr algn="ctr">
              <a:defRPr/>
            </a:pPr>
            <a:r>
              <a:rPr lang="en-US" altLang="ko-KR" dirty="0">
                <a:solidFill>
                  <a:prstClr val="white"/>
                </a:solidFill>
                <a:latin typeface="맑은 고딕" pitchFamily="50" charset="-127"/>
              </a:rPr>
              <a:t>all v to p entries</a:t>
            </a:r>
          </a:p>
        </p:txBody>
      </p:sp>
      <p:cxnSp>
        <p:nvCxnSpPr>
          <p:cNvPr id="33" name="Straight Arrow Connector 20">
            <a:extLst>
              <a:ext uri="{FF2B5EF4-FFF2-40B4-BE49-F238E27FC236}">
                <a16:creationId xmlns:a16="http://schemas.microsoft.com/office/drawing/2014/main" id="{55BABBDD-CF44-2156-A926-EA687EAAB9B9}"/>
              </a:ext>
            </a:extLst>
          </p:cNvPr>
          <p:cNvCxnSpPr>
            <a:endCxn id="32" idx="0"/>
          </p:cNvCxnSpPr>
          <p:nvPr/>
        </p:nvCxnSpPr>
        <p:spPr>
          <a:xfrm>
            <a:off x="5718175" y="3787775"/>
            <a:ext cx="0" cy="292100"/>
          </a:xfrm>
          <a:prstGeom prst="straightConnector1">
            <a:avLst/>
          </a:prstGeom>
          <a:ln w="1270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17433" name="TextBox 35">
            <a:extLst>
              <a:ext uri="{FF2B5EF4-FFF2-40B4-BE49-F238E27FC236}">
                <a16:creationId xmlns:a16="http://schemas.microsoft.com/office/drawing/2014/main" id="{89DCD5F4-E9CB-32EE-79E8-D8E6BEF37648}"/>
              </a:ext>
            </a:extLst>
          </p:cNvPr>
          <p:cNvSpPr txBox="1">
            <a:spLocks noChangeArrowheads="1"/>
          </p:cNvSpPr>
          <p:nvPr/>
        </p:nvSpPr>
        <p:spPr bwMode="auto">
          <a:xfrm>
            <a:off x="5032375" y="3729038"/>
            <a:ext cx="2784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1600" i="1">
                <a:solidFill>
                  <a:srgbClr val="000000"/>
                </a:solidFill>
                <a:latin typeface="Malgun Gothic" panose="020B0503020000020004" pitchFamily="34" charset="-127"/>
                <a:ea typeface="Malgun Gothic" panose="020B0503020000020004" pitchFamily="34" charset="-127"/>
              </a:rPr>
              <a:t>TLB Miss </a:t>
            </a:r>
          </a:p>
        </p:txBody>
      </p:sp>
      <p:sp>
        <p:nvSpPr>
          <p:cNvPr id="41" name="직사각형 40">
            <a:extLst>
              <a:ext uri="{FF2B5EF4-FFF2-40B4-BE49-F238E27FC236}">
                <a16:creationId xmlns:a16="http://schemas.microsoft.com/office/drawing/2014/main" id="{3AC426F3-F4EE-3556-3411-146A3CD423A6}"/>
              </a:ext>
            </a:extLst>
          </p:cNvPr>
          <p:cNvSpPr/>
          <p:nvPr/>
        </p:nvSpPr>
        <p:spPr>
          <a:xfrm>
            <a:off x="8831263" y="2771775"/>
            <a:ext cx="1674812" cy="709613"/>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252000" anchor="ctr">
            <a:spAutoFit/>
          </a:bodyPr>
          <a:lstStyle/>
          <a:p>
            <a:pPr>
              <a:defRPr/>
            </a:pPr>
            <a:endParaRPr lang="ko-KR" altLang="en-US" sz="1600" dirty="0">
              <a:solidFill>
                <a:prstClr val="black"/>
              </a:solidFill>
              <a:latin typeface="맑은 고딕" pitchFamily="50" charset="-127"/>
              <a:cs typeface="Courier New" pitchFamily="49" charset="0"/>
            </a:endParaRPr>
          </a:p>
        </p:txBody>
      </p:sp>
      <p:sp>
        <p:nvSpPr>
          <p:cNvPr id="17435" name="TextBox 41">
            <a:extLst>
              <a:ext uri="{FF2B5EF4-FFF2-40B4-BE49-F238E27FC236}">
                <a16:creationId xmlns:a16="http://schemas.microsoft.com/office/drawing/2014/main" id="{90784587-0B03-F05B-3110-3643194177C3}"/>
              </a:ext>
            </a:extLst>
          </p:cNvPr>
          <p:cNvSpPr txBox="1">
            <a:spLocks noChangeArrowheads="1"/>
          </p:cNvSpPr>
          <p:nvPr/>
        </p:nvSpPr>
        <p:spPr bwMode="auto">
          <a:xfrm>
            <a:off x="9053513" y="2913063"/>
            <a:ext cx="1244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1600">
                <a:solidFill>
                  <a:srgbClr val="000000"/>
                </a:solidFill>
                <a:latin typeface="Malgun Gothic" panose="020B0503020000020004" pitchFamily="34" charset="-127"/>
                <a:ea typeface="Malgun Gothic" panose="020B0503020000020004" pitchFamily="34" charset="-127"/>
              </a:rPr>
              <a:t>Physical</a:t>
            </a:r>
          </a:p>
          <a:p>
            <a:pPr algn="ctr">
              <a:lnSpc>
                <a:spcPct val="100000"/>
              </a:lnSpc>
              <a:spcBef>
                <a:spcPct val="0"/>
              </a:spcBef>
              <a:buFontTx/>
              <a:buNone/>
            </a:pPr>
            <a:r>
              <a:rPr lang="en-US" altLang="en-US" sz="1600">
                <a:solidFill>
                  <a:srgbClr val="000000"/>
                </a:solidFill>
                <a:latin typeface="Malgun Gothic" panose="020B0503020000020004" pitchFamily="34" charset="-127"/>
                <a:ea typeface="Malgun Gothic" panose="020B0503020000020004" pitchFamily="34" charset="-127"/>
              </a:rPr>
              <a:t>Address</a:t>
            </a:r>
          </a:p>
        </p:txBody>
      </p:sp>
      <p:cxnSp>
        <p:nvCxnSpPr>
          <p:cNvPr id="43" name="Straight Arrow Connector 20">
            <a:extLst>
              <a:ext uri="{FF2B5EF4-FFF2-40B4-BE49-F238E27FC236}">
                <a16:creationId xmlns:a16="http://schemas.microsoft.com/office/drawing/2014/main" id="{5F191D52-5313-5070-75FF-D41B92EE01BF}"/>
              </a:ext>
            </a:extLst>
          </p:cNvPr>
          <p:cNvCxnSpPr>
            <a:endCxn id="9" idx="0"/>
          </p:cNvCxnSpPr>
          <p:nvPr/>
        </p:nvCxnSpPr>
        <p:spPr>
          <a:xfrm flipH="1">
            <a:off x="9664700" y="3633788"/>
            <a:ext cx="3175" cy="282575"/>
          </a:xfrm>
          <a:prstGeom prst="straightConnector1">
            <a:avLst/>
          </a:prstGeom>
          <a:ln w="1270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47" name="직선 연결선 46">
            <a:extLst>
              <a:ext uri="{FF2B5EF4-FFF2-40B4-BE49-F238E27FC236}">
                <a16:creationId xmlns:a16="http://schemas.microsoft.com/office/drawing/2014/main" id="{8D154F18-5885-7DA4-D8C8-61095E96FF71}"/>
              </a:ext>
            </a:extLst>
          </p:cNvPr>
          <p:cNvCxnSpPr/>
          <p:nvPr/>
        </p:nvCxnSpPr>
        <p:spPr>
          <a:xfrm>
            <a:off x="7062788" y="4216400"/>
            <a:ext cx="9779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47">
            <a:extLst>
              <a:ext uri="{FF2B5EF4-FFF2-40B4-BE49-F238E27FC236}">
                <a16:creationId xmlns:a16="http://schemas.microsoft.com/office/drawing/2014/main" id="{452F3171-AD84-6302-37D8-BA0FD5555E1D}"/>
              </a:ext>
            </a:extLst>
          </p:cNvPr>
          <p:cNvCxnSpPr/>
          <p:nvPr/>
        </p:nvCxnSpPr>
        <p:spPr>
          <a:xfrm>
            <a:off x="8040688" y="3521075"/>
            <a:ext cx="0" cy="69532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20">
            <a:extLst>
              <a:ext uri="{FF2B5EF4-FFF2-40B4-BE49-F238E27FC236}">
                <a16:creationId xmlns:a16="http://schemas.microsoft.com/office/drawing/2014/main" id="{FC18B4A9-CD51-84F6-187B-0E5EE8588F73}"/>
              </a:ext>
            </a:extLst>
          </p:cNvPr>
          <p:cNvCxnSpPr/>
          <p:nvPr/>
        </p:nvCxnSpPr>
        <p:spPr>
          <a:xfrm>
            <a:off x="8040688" y="3521075"/>
            <a:ext cx="671512" cy="0"/>
          </a:xfrm>
          <a:prstGeom prst="straightConnector1">
            <a:avLst/>
          </a:prstGeom>
          <a:ln w="12700">
            <a:solidFill>
              <a:schemeClr val="tx1"/>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C4BB70EA-4D04-CE48-CDA0-01D00AF50048}"/>
              </a:ext>
            </a:extLst>
          </p:cNvPr>
          <p:cNvSpPr>
            <a:spLocks noGrp="1"/>
          </p:cNvSpPr>
          <p:nvPr>
            <p:ph type="ftr" sz="quarter" idx="10"/>
          </p:nvPr>
        </p:nvSpPr>
        <p:spPr/>
        <p:txBody>
          <a:bodyPr/>
          <a:lstStyle/>
          <a:p>
            <a:pPr>
              <a:defRPr/>
            </a:pPr>
            <a:r>
              <a:rPr lang="en-US"/>
              <a:t>© 2022 KL University – The contents of this presentation are an intellectual and copyrighted property of KL University. ALL RIGHTS RESERVED</a:t>
            </a:r>
            <a:endParaRPr lang="en-AU"/>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F5C9-993F-119C-DE6F-DB5976B21E85}"/>
              </a:ext>
            </a:extLst>
          </p:cNvPr>
          <p:cNvSpPr>
            <a:spLocks noGrp="1"/>
          </p:cNvSpPr>
          <p:nvPr>
            <p:ph type="title"/>
          </p:nvPr>
        </p:nvSpPr>
        <p:spPr>
          <a:xfrm>
            <a:off x="193623" y="0"/>
            <a:ext cx="10515600" cy="1325563"/>
          </a:xfrm>
        </p:spPr>
        <p:txBody>
          <a:bodyPr/>
          <a:lstStyle/>
          <a:p>
            <a:r>
              <a:rPr lang="en-US" b="1" dirty="0"/>
              <a:t>Translation Look Aside Buffer</a:t>
            </a:r>
            <a:endParaRPr lang="en-IN" b="1" dirty="0"/>
          </a:p>
        </p:txBody>
      </p:sp>
      <p:sp>
        <p:nvSpPr>
          <p:cNvPr id="3" name="Content Placeholder 2">
            <a:extLst>
              <a:ext uri="{FF2B5EF4-FFF2-40B4-BE49-F238E27FC236}">
                <a16:creationId xmlns:a16="http://schemas.microsoft.com/office/drawing/2014/main" id="{A90E0678-E830-46B2-03E4-B54E877C72D0}"/>
              </a:ext>
            </a:extLst>
          </p:cNvPr>
          <p:cNvSpPr>
            <a:spLocks noGrp="1"/>
          </p:cNvSpPr>
          <p:nvPr>
            <p:ph idx="1"/>
          </p:nvPr>
        </p:nvSpPr>
        <p:spPr>
          <a:xfrm>
            <a:off x="563380" y="1325563"/>
            <a:ext cx="11065239" cy="4752897"/>
          </a:xfrm>
        </p:spPr>
        <p:txBody>
          <a:bodyPr>
            <a:normAutofit/>
          </a:bodyPr>
          <a:lstStyle/>
          <a:p>
            <a:pPr algn="just"/>
            <a:r>
              <a:rPr lang="en-US" dirty="0">
                <a:solidFill>
                  <a:srgbClr val="202124"/>
                </a:solidFill>
                <a:latin typeface="arial" panose="020B0604020202020204" pitchFamily="34" charset="0"/>
              </a:rPr>
              <a:t>When an address is searched in the TLB and not found, the physical memory must be searched with a memory page crawl operation.</a:t>
            </a:r>
          </a:p>
          <a:p>
            <a:pPr algn="just"/>
            <a:r>
              <a:rPr lang="en-US" dirty="0">
                <a:solidFill>
                  <a:srgbClr val="202124"/>
                </a:solidFill>
                <a:latin typeface="arial" panose="020B0604020202020204" pitchFamily="34" charset="0"/>
              </a:rPr>
              <a:t>As virtual memory addresses are translated, values referenced are added to TLB. </a:t>
            </a:r>
          </a:p>
          <a:p>
            <a:r>
              <a:rPr lang="en-US" dirty="0">
                <a:solidFill>
                  <a:srgbClr val="202124"/>
                </a:solidFill>
                <a:latin typeface="arial" panose="020B0604020202020204" pitchFamily="34" charset="0"/>
              </a:rPr>
              <a:t>When a value can be retrieved from TLB, speed is enhanced because the memory address is stored in the TLB on processor. </a:t>
            </a:r>
          </a:p>
          <a:p>
            <a:r>
              <a:rPr lang="en-US" dirty="0">
                <a:solidFill>
                  <a:srgbClr val="202124"/>
                </a:solidFill>
                <a:latin typeface="arial" panose="020B0604020202020204" pitchFamily="34" charset="0"/>
              </a:rPr>
              <a:t>Most processors include TLBs to increase the speed of virtual memory operations through the inherent latency-reducing proximity as well as the high-running frequencies of current CPU’s.</a:t>
            </a:r>
          </a:p>
        </p:txBody>
      </p:sp>
    </p:spTree>
    <p:extLst>
      <p:ext uri="{BB962C8B-B14F-4D97-AF65-F5344CB8AC3E}">
        <p14:creationId xmlns:p14="http://schemas.microsoft.com/office/powerpoint/2010/main" val="400239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F5C9-993F-119C-DE6F-DB5976B21E85}"/>
              </a:ext>
            </a:extLst>
          </p:cNvPr>
          <p:cNvSpPr>
            <a:spLocks noGrp="1"/>
          </p:cNvSpPr>
          <p:nvPr>
            <p:ph type="title"/>
          </p:nvPr>
        </p:nvSpPr>
        <p:spPr>
          <a:xfrm>
            <a:off x="193623" y="0"/>
            <a:ext cx="10515600" cy="1325563"/>
          </a:xfrm>
        </p:spPr>
        <p:txBody>
          <a:bodyPr/>
          <a:lstStyle/>
          <a:p>
            <a:r>
              <a:rPr lang="en-US" b="1" dirty="0"/>
              <a:t>Translation Look Aside Buffer</a:t>
            </a:r>
            <a:endParaRPr lang="en-IN" b="1" dirty="0"/>
          </a:p>
        </p:txBody>
      </p:sp>
      <p:sp>
        <p:nvSpPr>
          <p:cNvPr id="3" name="Content Placeholder 2">
            <a:extLst>
              <a:ext uri="{FF2B5EF4-FFF2-40B4-BE49-F238E27FC236}">
                <a16:creationId xmlns:a16="http://schemas.microsoft.com/office/drawing/2014/main" id="{A90E0678-E830-46B2-03E4-B54E877C72D0}"/>
              </a:ext>
            </a:extLst>
          </p:cNvPr>
          <p:cNvSpPr>
            <a:spLocks noGrp="1"/>
          </p:cNvSpPr>
          <p:nvPr>
            <p:ph idx="1"/>
          </p:nvPr>
        </p:nvSpPr>
        <p:spPr>
          <a:xfrm>
            <a:off x="563380" y="1325563"/>
            <a:ext cx="11065239" cy="4752897"/>
          </a:xfrm>
        </p:spPr>
        <p:txBody>
          <a:bodyPr>
            <a:normAutofit/>
          </a:bodyPr>
          <a:lstStyle/>
          <a:p>
            <a:pPr algn="just"/>
            <a:r>
              <a:rPr lang="en-US" dirty="0">
                <a:solidFill>
                  <a:srgbClr val="202124"/>
                </a:solidFill>
                <a:latin typeface="arial" panose="020B0604020202020204" pitchFamily="34" charset="0"/>
              </a:rPr>
              <a:t>TLBs also add the support required for multi-user computers to keep memory separate, by having a user and a supervisor mode as well as using permissions on read and write bits to enable sharing.</a:t>
            </a:r>
          </a:p>
          <a:p>
            <a:pPr algn="just"/>
            <a:r>
              <a:rPr lang="en-US" dirty="0">
                <a:solidFill>
                  <a:srgbClr val="202124"/>
                </a:solidFill>
                <a:latin typeface="arial" panose="020B0604020202020204" pitchFamily="34" charset="0"/>
              </a:rPr>
              <a:t>TLBs can suffer performance issues from multitasking and code errors. This performance degradation is called a </a:t>
            </a:r>
            <a:r>
              <a:rPr lang="en-US" dirty="0">
                <a:solidFill>
                  <a:srgbClr val="FF0000"/>
                </a:solidFill>
                <a:latin typeface="arial" panose="020B0604020202020204" pitchFamily="34" charset="0"/>
                <a:hlinkClick r:id="rId2">
                  <a:extLst>
                    <a:ext uri="{A12FA001-AC4F-418D-AE19-62706E023703}">
                      <ahyp:hlinkClr xmlns:ahyp="http://schemas.microsoft.com/office/drawing/2018/hyperlinkcolor" val="tx"/>
                    </a:ext>
                  </a:extLst>
                </a:hlinkClick>
              </a:rPr>
              <a:t>cache thrash</a:t>
            </a:r>
            <a:r>
              <a:rPr lang="en-US" dirty="0">
                <a:solidFill>
                  <a:srgbClr val="FF0000"/>
                </a:solidFill>
                <a:latin typeface="arial" panose="020B0604020202020204" pitchFamily="34" charset="0"/>
              </a:rPr>
              <a:t>.</a:t>
            </a:r>
          </a:p>
          <a:p>
            <a:pPr algn="just"/>
            <a:r>
              <a:rPr lang="en-US" dirty="0">
                <a:solidFill>
                  <a:srgbClr val="202124"/>
                </a:solidFill>
                <a:latin typeface="arial" panose="020B0604020202020204" pitchFamily="34" charset="0"/>
              </a:rPr>
              <a:t>Cache thrash is caused by an ongoing computer activity that fails to progress due to excessive use of resources or conflicts in the caching system.</a:t>
            </a:r>
          </a:p>
        </p:txBody>
      </p:sp>
    </p:spTree>
    <p:extLst>
      <p:ext uri="{BB962C8B-B14F-4D97-AF65-F5344CB8AC3E}">
        <p14:creationId xmlns:p14="http://schemas.microsoft.com/office/powerpoint/2010/main" val="707851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F5C9-993F-119C-DE6F-DB5976B21E85}"/>
              </a:ext>
            </a:extLst>
          </p:cNvPr>
          <p:cNvSpPr>
            <a:spLocks noGrp="1"/>
          </p:cNvSpPr>
          <p:nvPr>
            <p:ph type="title"/>
          </p:nvPr>
        </p:nvSpPr>
        <p:spPr>
          <a:xfrm>
            <a:off x="538397" y="0"/>
            <a:ext cx="10515600" cy="1325563"/>
          </a:xfrm>
        </p:spPr>
        <p:txBody>
          <a:bodyPr/>
          <a:lstStyle/>
          <a:p>
            <a:r>
              <a:rPr lang="en-US" b="1" dirty="0">
                <a:solidFill>
                  <a:srgbClr val="FF0000"/>
                </a:solidFill>
              </a:rPr>
              <a:t>Free Space Management</a:t>
            </a:r>
            <a:endParaRPr lang="en-IN" b="1" dirty="0">
              <a:solidFill>
                <a:srgbClr val="FF0000"/>
              </a:solidFill>
            </a:endParaRPr>
          </a:p>
        </p:txBody>
      </p:sp>
      <p:sp>
        <p:nvSpPr>
          <p:cNvPr id="3" name="Content Placeholder 2">
            <a:extLst>
              <a:ext uri="{FF2B5EF4-FFF2-40B4-BE49-F238E27FC236}">
                <a16:creationId xmlns:a16="http://schemas.microsoft.com/office/drawing/2014/main" id="{A90E0678-E830-46B2-03E4-B54E877C72D0}"/>
              </a:ext>
            </a:extLst>
          </p:cNvPr>
          <p:cNvSpPr>
            <a:spLocks noGrp="1"/>
          </p:cNvSpPr>
          <p:nvPr>
            <p:ph idx="1"/>
          </p:nvPr>
        </p:nvSpPr>
        <p:spPr>
          <a:xfrm>
            <a:off x="538397" y="1154242"/>
            <a:ext cx="10815403" cy="5291527"/>
          </a:xfrm>
        </p:spPr>
        <p:txBody>
          <a:bodyPr>
            <a:normAutofit fontScale="77500" lnSpcReduction="20000"/>
          </a:bodyPr>
          <a:lstStyle/>
          <a:p>
            <a:pPr algn="just"/>
            <a:r>
              <a:rPr lang="en-US" b="0" i="0" dirty="0">
                <a:solidFill>
                  <a:srgbClr val="333333"/>
                </a:solidFill>
                <a:effectLst/>
                <a:latin typeface="inter-regular"/>
              </a:rPr>
              <a:t>A file system is responsible to allocate the free blocks to the file therefore it has to keep track of all the free blocks present in the disk. There are mainly two approaches by using which, the free blocks in the disk are managed.</a:t>
            </a:r>
          </a:p>
          <a:p>
            <a:pPr marL="0" indent="0" algn="just">
              <a:buNone/>
            </a:pPr>
            <a:r>
              <a:rPr lang="en-US" b="0" i="0" dirty="0">
                <a:solidFill>
                  <a:srgbClr val="FF0000"/>
                </a:solidFill>
                <a:effectLst/>
                <a:latin typeface="erdana"/>
              </a:rPr>
              <a:t>1. Bit Vector</a:t>
            </a:r>
          </a:p>
          <a:p>
            <a:pPr algn="just"/>
            <a:r>
              <a:rPr lang="en-US" b="0" i="0" dirty="0">
                <a:solidFill>
                  <a:srgbClr val="333333"/>
                </a:solidFill>
                <a:effectLst/>
                <a:latin typeface="inter-regular"/>
              </a:rPr>
              <a:t>In this approach, the free space list is implemented as a bit map vector. It contains the number of bits where each bit represents each block.</a:t>
            </a:r>
          </a:p>
          <a:p>
            <a:pPr algn="just"/>
            <a:r>
              <a:rPr lang="en-US" b="0" i="0" dirty="0">
                <a:solidFill>
                  <a:srgbClr val="333333"/>
                </a:solidFill>
                <a:effectLst/>
                <a:latin typeface="inter-regular"/>
              </a:rPr>
              <a:t>If the block is empty then the bit is 1 otherwise it is 0. Initially all the blocks are empty therefore each bit in the bit map vector contains 1.</a:t>
            </a:r>
          </a:p>
          <a:p>
            <a:pPr algn="just"/>
            <a:r>
              <a:rPr lang="en-US" b="0" i="0" dirty="0">
                <a:solidFill>
                  <a:srgbClr val="333333"/>
                </a:solidFill>
                <a:effectLst/>
                <a:latin typeface="inter-regular"/>
              </a:rPr>
              <a:t>As the space allocation proceeds, the file system starts allocating blocks to the files and setting the respective bit to 0.</a:t>
            </a:r>
          </a:p>
          <a:p>
            <a:pPr marL="0" indent="0" algn="just">
              <a:buNone/>
            </a:pPr>
            <a:r>
              <a:rPr lang="en-US" b="0" i="0" dirty="0">
                <a:solidFill>
                  <a:srgbClr val="FF0000"/>
                </a:solidFill>
                <a:effectLst/>
                <a:latin typeface="erdana"/>
              </a:rPr>
              <a:t>2. Linked List</a:t>
            </a:r>
          </a:p>
          <a:p>
            <a:pPr algn="just"/>
            <a:r>
              <a:rPr lang="en-US" b="0" i="0" dirty="0">
                <a:solidFill>
                  <a:srgbClr val="333333"/>
                </a:solidFill>
                <a:effectLst/>
                <a:latin typeface="inter-regular"/>
              </a:rPr>
              <a:t>It is another approach for free space management. This approach suggests linking together all the free blocks and keeping a pointer in the cache which points to the first free block.</a:t>
            </a:r>
          </a:p>
          <a:p>
            <a:pPr algn="just"/>
            <a:r>
              <a:rPr lang="en-US" b="0" i="0" dirty="0">
                <a:solidFill>
                  <a:srgbClr val="333333"/>
                </a:solidFill>
                <a:effectLst/>
                <a:latin typeface="inter-regular"/>
              </a:rPr>
              <a:t>Therefore, all the free blocks on the disks will be linked together with a pointer. Whenever a block gets allocated, its previous free block will be linked to its next free block.</a:t>
            </a:r>
          </a:p>
          <a:p>
            <a:endParaRPr lang="en-IN" dirty="0"/>
          </a:p>
        </p:txBody>
      </p:sp>
    </p:spTree>
    <p:extLst>
      <p:ext uri="{BB962C8B-B14F-4D97-AF65-F5344CB8AC3E}">
        <p14:creationId xmlns:p14="http://schemas.microsoft.com/office/powerpoint/2010/main" val="262950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4C2C84-4444-58DC-5708-F7F6F0B63015}"/>
              </a:ext>
            </a:extLst>
          </p:cNvPr>
          <p:cNvPicPr>
            <a:picLocks noChangeAspect="1"/>
          </p:cNvPicPr>
          <p:nvPr/>
        </p:nvPicPr>
        <p:blipFill>
          <a:blip r:embed="rId2"/>
          <a:stretch>
            <a:fillRect/>
          </a:stretch>
        </p:blipFill>
        <p:spPr>
          <a:xfrm>
            <a:off x="370676" y="852128"/>
            <a:ext cx="11450648" cy="5153744"/>
          </a:xfrm>
          <a:prstGeom prst="rect">
            <a:avLst/>
          </a:prstGeom>
        </p:spPr>
      </p:pic>
    </p:spTree>
    <p:extLst>
      <p:ext uri="{BB962C8B-B14F-4D97-AF65-F5344CB8AC3E}">
        <p14:creationId xmlns:p14="http://schemas.microsoft.com/office/powerpoint/2010/main" val="591810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8C3B5-AA4E-F9EC-AAA1-53A3BBC5F387}"/>
              </a:ext>
            </a:extLst>
          </p:cNvPr>
          <p:cNvPicPr>
            <a:picLocks noChangeAspect="1"/>
          </p:cNvPicPr>
          <p:nvPr/>
        </p:nvPicPr>
        <p:blipFill>
          <a:blip r:embed="rId2"/>
          <a:stretch>
            <a:fillRect/>
          </a:stretch>
        </p:blipFill>
        <p:spPr>
          <a:xfrm>
            <a:off x="629588" y="464695"/>
            <a:ext cx="11319014" cy="60410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70040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제목 1">
            <a:extLst>
              <a:ext uri="{FF2B5EF4-FFF2-40B4-BE49-F238E27FC236}">
                <a16:creationId xmlns:a16="http://schemas.microsoft.com/office/drawing/2014/main" id="{06FBFE5D-EFD6-67BD-F9F3-69A1EBF64203}"/>
              </a:ext>
            </a:extLst>
          </p:cNvPr>
          <p:cNvSpPr>
            <a:spLocks noGrp="1"/>
          </p:cNvSpPr>
          <p:nvPr>
            <p:ph type="title"/>
          </p:nvPr>
        </p:nvSpPr>
        <p:spPr/>
        <p:txBody>
          <a:bodyPr/>
          <a:lstStyle/>
          <a:p>
            <a:r>
              <a:rPr lang="en-US" altLang="ko-KR"/>
              <a:t>Free Space With Chunks Allocated</a:t>
            </a:r>
            <a:endParaRPr lang="ko-KR" altLang="en-US"/>
          </a:p>
        </p:txBody>
      </p:sp>
      <p:sp>
        <p:nvSpPr>
          <p:cNvPr id="3" name="내용 개체 틀 2">
            <a:extLst>
              <a:ext uri="{FF2B5EF4-FFF2-40B4-BE49-F238E27FC236}">
                <a16:creationId xmlns:a16="http://schemas.microsoft.com/office/drawing/2014/main" id="{3445CB20-2A98-FA8A-9326-44776B88AC25}"/>
              </a:ext>
            </a:extLst>
          </p:cNvPr>
          <p:cNvSpPr>
            <a:spLocks noGrp="1"/>
          </p:cNvSpPr>
          <p:nvPr>
            <p:ph idx="1"/>
          </p:nvPr>
        </p:nvSpPr>
        <p:spPr/>
        <p:txBody>
          <a:bodyPr/>
          <a:lstStyle/>
          <a:p>
            <a:pPr>
              <a:buFont typeface="Arial" charset="0"/>
              <a:buChar char="•"/>
              <a:defRPr/>
            </a:pPr>
            <a:endParaRPr lang="en-US" altLang="ko-KR" dirty="0"/>
          </a:p>
          <a:p>
            <a:pPr lvl="1">
              <a:buFont typeface="Arial" charset="0"/>
              <a:buChar char="•"/>
              <a:defRPr/>
            </a:pPr>
            <a:endParaRPr lang="en-US" altLang="ko-KR" dirty="0"/>
          </a:p>
          <a:p>
            <a:pPr>
              <a:buFont typeface="Arial" charset="0"/>
              <a:buChar char="•"/>
              <a:defRPr/>
            </a:pPr>
            <a:endParaRPr lang="en-US" altLang="ko-KR" dirty="0"/>
          </a:p>
          <a:p>
            <a:pPr marL="0" indent="0">
              <a:buFont typeface="Arial" charset="0"/>
              <a:buNone/>
              <a:defRPr/>
            </a:pPr>
            <a:r>
              <a:rPr lang="en-US" altLang="ko-KR" dirty="0"/>
              <a:t>    </a:t>
            </a:r>
          </a:p>
          <a:p>
            <a:pPr lvl="1">
              <a:buFont typeface="Arial" charset="0"/>
              <a:buChar char="•"/>
              <a:defRPr/>
            </a:pPr>
            <a:endParaRPr lang="en-US" altLang="ko-KR" dirty="0"/>
          </a:p>
          <a:p>
            <a:pPr lvl="1">
              <a:buFont typeface="Arial" charset="0"/>
              <a:buChar char="•"/>
              <a:defRPr/>
            </a:pPr>
            <a:endParaRPr lang="ko-KR" altLang="en-US" dirty="0"/>
          </a:p>
        </p:txBody>
      </p:sp>
      <p:sp>
        <p:nvSpPr>
          <p:cNvPr id="28676" name="슬라이드 번호 개체 틀 3">
            <a:extLst>
              <a:ext uri="{FF2B5EF4-FFF2-40B4-BE49-F238E27FC236}">
                <a16:creationId xmlns:a16="http://schemas.microsoft.com/office/drawing/2014/main" id="{9875E669-BC4F-DC42-C392-F953C201F10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F53F3E98-4F25-4CFF-9DD1-64966030363D}" type="slidenum">
              <a:rPr lang="en-US" altLang="ko-KR" sz="1200">
                <a:solidFill>
                  <a:srgbClr val="10253F"/>
                </a:solidFill>
              </a:rPr>
              <a:pPr>
                <a:lnSpc>
                  <a:spcPct val="100000"/>
                </a:lnSpc>
                <a:spcBef>
                  <a:spcPct val="0"/>
                </a:spcBef>
                <a:buFontTx/>
                <a:buNone/>
              </a:pPr>
              <a:t>26</a:t>
            </a:fld>
            <a:r>
              <a:rPr lang="en-US" altLang="ko-KR" sz="1200">
                <a:solidFill>
                  <a:srgbClr val="10253F"/>
                </a:solidFill>
              </a:rPr>
              <a:t> </a:t>
            </a:r>
          </a:p>
        </p:txBody>
      </p:sp>
      <p:sp>
        <p:nvSpPr>
          <p:cNvPr id="6" name="직사각형 5">
            <a:extLst>
              <a:ext uri="{FF2B5EF4-FFF2-40B4-BE49-F238E27FC236}">
                <a16:creationId xmlns:a16="http://schemas.microsoft.com/office/drawing/2014/main" id="{C540C47F-252F-8708-59B2-CD0CAD793D15}"/>
              </a:ext>
            </a:extLst>
          </p:cNvPr>
          <p:cNvSpPr/>
          <p:nvPr/>
        </p:nvSpPr>
        <p:spPr>
          <a:xfrm>
            <a:off x="4427538" y="1365250"/>
            <a:ext cx="1727200" cy="21907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size:        100</a:t>
            </a:r>
            <a:endParaRPr lang="ko-KR" altLang="en-US" sz="1400" dirty="0">
              <a:solidFill>
                <a:prstClr val="black"/>
              </a:solidFill>
              <a:latin typeface="맑은 고딕" panose="020B0503020000020004" pitchFamily="50" charset="-127"/>
              <a:cs typeface="Courier New" pitchFamily="49" charset="0"/>
            </a:endParaRPr>
          </a:p>
        </p:txBody>
      </p:sp>
      <p:sp>
        <p:nvSpPr>
          <p:cNvPr id="58" name="직사각형 57">
            <a:extLst>
              <a:ext uri="{FF2B5EF4-FFF2-40B4-BE49-F238E27FC236}">
                <a16:creationId xmlns:a16="http://schemas.microsoft.com/office/drawing/2014/main" id="{D4329078-3A79-3D19-1BDE-52FFBF437C1E}"/>
              </a:ext>
            </a:extLst>
          </p:cNvPr>
          <p:cNvSpPr/>
          <p:nvPr/>
        </p:nvSpPr>
        <p:spPr>
          <a:xfrm>
            <a:off x="4427538" y="1584325"/>
            <a:ext cx="1727200" cy="217488"/>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200" dirty="0">
                <a:solidFill>
                  <a:prstClr val="black"/>
                </a:solidFill>
                <a:latin typeface="맑은 고딕" panose="020B0503020000020004" pitchFamily="50" charset="-127"/>
                <a:cs typeface="Courier New" pitchFamily="49" charset="0"/>
              </a:rPr>
              <a:t>magic:  1234567</a:t>
            </a:r>
            <a:endParaRPr lang="ko-KR" altLang="en-US" sz="1200" dirty="0">
              <a:solidFill>
                <a:prstClr val="black"/>
              </a:solidFill>
              <a:latin typeface="맑은 고딕" panose="020B0503020000020004" pitchFamily="50" charset="-127"/>
              <a:cs typeface="Courier New" pitchFamily="49" charset="0"/>
            </a:endParaRPr>
          </a:p>
        </p:txBody>
      </p:sp>
      <p:sp>
        <p:nvSpPr>
          <p:cNvPr id="59" name="직사각형 58">
            <a:extLst>
              <a:ext uri="{FF2B5EF4-FFF2-40B4-BE49-F238E27FC236}">
                <a16:creationId xmlns:a16="http://schemas.microsoft.com/office/drawing/2014/main" id="{A380E842-3170-A851-56D1-EA747A772087}"/>
              </a:ext>
            </a:extLst>
          </p:cNvPr>
          <p:cNvSpPr/>
          <p:nvPr/>
        </p:nvSpPr>
        <p:spPr>
          <a:xfrm>
            <a:off x="4427538" y="1801813"/>
            <a:ext cx="1727200"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61" name="직사각형 60">
            <a:extLst>
              <a:ext uri="{FF2B5EF4-FFF2-40B4-BE49-F238E27FC236}">
                <a16:creationId xmlns:a16="http://schemas.microsoft.com/office/drawing/2014/main" id="{AF91BA3F-26CC-B4E0-8410-61D60F09E0A8}"/>
              </a:ext>
            </a:extLst>
          </p:cNvPr>
          <p:cNvSpPr/>
          <p:nvPr/>
        </p:nvSpPr>
        <p:spPr>
          <a:xfrm>
            <a:off x="4427538" y="2219325"/>
            <a:ext cx="1727200" cy="217488"/>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60" name="직사각형 59">
            <a:extLst>
              <a:ext uri="{FF2B5EF4-FFF2-40B4-BE49-F238E27FC236}">
                <a16:creationId xmlns:a16="http://schemas.microsoft.com/office/drawing/2014/main" id="{F60998F1-6224-4A40-1793-50D5B738AEC3}"/>
              </a:ext>
            </a:extLst>
          </p:cNvPr>
          <p:cNvSpPr/>
          <p:nvPr/>
        </p:nvSpPr>
        <p:spPr>
          <a:xfrm>
            <a:off x="4427538" y="2012950"/>
            <a:ext cx="1727200" cy="219075"/>
          </a:xfrm>
          <a:prstGeom prst="rect">
            <a:avLst/>
          </a:prstGeom>
          <a:solidFill>
            <a:schemeClr val="bg1"/>
          </a:solidFill>
          <a:ln w="12700">
            <a:no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ko-KR" altLang="en-US" sz="400" dirty="0">
                <a:solidFill>
                  <a:prstClr val="black"/>
                </a:solidFill>
                <a:latin typeface="맑은 고딕" panose="020B0503020000020004" pitchFamily="50" charset="-127"/>
                <a:cs typeface="Courier New" pitchFamily="49" charset="0"/>
              </a:rPr>
              <a:t>■  ■  ■</a:t>
            </a:r>
          </a:p>
        </p:txBody>
      </p:sp>
      <p:sp>
        <p:nvSpPr>
          <p:cNvPr id="77" name="직사각형 76">
            <a:extLst>
              <a:ext uri="{FF2B5EF4-FFF2-40B4-BE49-F238E27FC236}">
                <a16:creationId xmlns:a16="http://schemas.microsoft.com/office/drawing/2014/main" id="{FD55EB3E-922E-44A9-114A-AD9A2AF62A12}"/>
              </a:ext>
            </a:extLst>
          </p:cNvPr>
          <p:cNvSpPr/>
          <p:nvPr/>
        </p:nvSpPr>
        <p:spPr>
          <a:xfrm>
            <a:off x="4427538" y="2436813"/>
            <a:ext cx="1727200" cy="21907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size:        100</a:t>
            </a:r>
            <a:endParaRPr lang="ko-KR" altLang="en-US" sz="1400" dirty="0">
              <a:solidFill>
                <a:prstClr val="black"/>
              </a:solidFill>
              <a:latin typeface="맑은 고딕" panose="020B0503020000020004" pitchFamily="50" charset="-127"/>
              <a:cs typeface="Courier New" pitchFamily="49" charset="0"/>
            </a:endParaRPr>
          </a:p>
        </p:txBody>
      </p:sp>
      <p:sp>
        <p:nvSpPr>
          <p:cNvPr id="78" name="직사각형 77">
            <a:extLst>
              <a:ext uri="{FF2B5EF4-FFF2-40B4-BE49-F238E27FC236}">
                <a16:creationId xmlns:a16="http://schemas.microsoft.com/office/drawing/2014/main" id="{98F168AB-D9FA-D0E7-0122-5957974CE72F}"/>
              </a:ext>
            </a:extLst>
          </p:cNvPr>
          <p:cNvSpPr/>
          <p:nvPr/>
        </p:nvSpPr>
        <p:spPr>
          <a:xfrm>
            <a:off x="4427538" y="2655888"/>
            <a:ext cx="1727200" cy="217487"/>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200" dirty="0">
                <a:solidFill>
                  <a:prstClr val="black"/>
                </a:solidFill>
                <a:latin typeface="맑은 고딕" panose="020B0503020000020004" pitchFamily="50" charset="-127"/>
                <a:cs typeface="Courier New" pitchFamily="49" charset="0"/>
              </a:rPr>
              <a:t>magic:  1234567</a:t>
            </a:r>
            <a:endParaRPr lang="ko-KR" altLang="en-US" sz="1200" dirty="0">
              <a:solidFill>
                <a:prstClr val="black"/>
              </a:solidFill>
              <a:latin typeface="맑은 고딕" panose="020B0503020000020004" pitchFamily="50" charset="-127"/>
              <a:cs typeface="Courier New" pitchFamily="49" charset="0"/>
            </a:endParaRPr>
          </a:p>
        </p:txBody>
      </p:sp>
      <p:sp>
        <p:nvSpPr>
          <p:cNvPr id="79" name="직사각형 78">
            <a:extLst>
              <a:ext uri="{FF2B5EF4-FFF2-40B4-BE49-F238E27FC236}">
                <a16:creationId xmlns:a16="http://schemas.microsoft.com/office/drawing/2014/main" id="{837F17BC-F638-99E5-04FF-87628DFA0A7F}"/>
              </a:ext>
            </a:extLst>
          </p:cNvPr>
          <p:cNvSpPr/>
          <p:nvPr/>
        </p:nvSpPr>
        <p:spPr>
          <a:xfrm>
            <a:off x="4427538" y="2873375"/>
            <a:ext cx="1727200"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80" name="직사각형 79">
            <a:extLst>
              <a:ext uri="{FF2B5EF4-FFF2-40B4-BE49-F238E27FC236}">
                <a16:creationId xmlns:a16="http://schemas.microsoft.com/office/drawing/2014/main" id="{33D99932-9522-4A05-936F-C421C2F5EB4D}"/>
              </a:ext>
            </a:extLst>
          </p:cNvPr>
          <p:cNvSpPr/>
          <p:nvPr/>
        </p:nvSpPr>
        <p:spPr>
          <a:xfrm>
            <a:off x="4433888" y="3290888"/>
            <a:ext cx="1728787"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81" name="직사각형 80">
            <a:extLst>
              <a:ext uri="{FF2B5EF4-FFF2-40B4-BE49-F238E27FC236}">
                <a16:creationId xmlns:a16="http://schemas.microsoft.com/office/drawing/2014/main" id="{76FA2731-7DA3-50A8-3D2F-9792227AA503}"/>
              </a:ext>
            </a:extLst>
          </p:cNvPr>
          <p:cNvSpPr/>
          <p:nvPr/>
        </p:nvSpPr>
        <p:spPr>
          <a:xfrm>
            <a:off x="4438650" y="3082925"/>
            <a:ext cx="1728788" cy="217488"/>
          </a:xfrm>
          <a:prstGeom prst="rect">
            <a:avLst/>
          </a:prstGeom>
          <a:solidFill>
            <a:schemeClr val="bg1"/>
          </a:solidFill>
          <a:ln w="12700">
            <a:no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ko-KR" altLang="en-US" sz="400" dirty="0">
                <a:solidFill>
                  <a:prstClr val="black"/>
                </a:solidFill>
                <a:latin typeface="맑은 고딕" panose="020B0503020000020004" pitchFamily="50" charset="-127"/>
                <a:cs typeface="Courier New" pitchFamily="49" charset="0"/>
              </a:rPr>
              <a:t>■  ■  ■</a:t>
            </a:r>
          </a:p>
        </p:txBody>
      </p:sp>
      <p:sp>
        <p:nvSpPr>
          <p:cNvPr id="82" name="직사각형 81">
            <a:extLst>
              <a:ext uri="{FF2B5EF4-FFF2-40B4-BE49-F238E27FC236}">
                <a16:creationId xmlns:a16="http://schemas.microsoft.com/office/drawing/2014/main" id="{2F56CC7C-EF9D-E951-5418-E0CDEFED8801}"/>
              </a:ext>
            </a:extLst>
          </p:cNvPr>
          <p:cNvSpPr/>
          <p:nvPr/>
        </p:nvSpPr>
        <p:spPr>
          <a:xfrm>
            <a:off x="4432300" y="3509963"/>
            <a:ext cx="1728788" cy="217487"/>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size:        100</a:t>
            </a:r>
            <a:endParaRPr lang="ko-KR" altLang="en-US" sz="1400" dirty="0">
              <a:solidFill>
                <a:prstClr val="black"/>
              </a:solidFill>
              <a:latin typeface="맑은 고딕" panose="020B0503020000020004" pitchFamily="50" charset="-127"/>
              <a:cs typeface="Courier New" pitchFamily="49" charset="0"/>
            </a:endParaRPr>
          </a:p>
        </p:txBody>
      </p:sp>
      <p:sp>
        <p:nvSpPr>
          <p:cNvPr id="83" name="직사각형 82">
            <a:extLst>
              <a:ext uri="{FF2B5EF4-FFF2-40B4-BE49-F238E27FC236}">
                <a16:creationId xmlns:a16="http://schemas.microsoft.com/office/drawing/2014/main" id="{BB29BF15-1CFD-2C41-5F03-73A5EA23F007}"/>
              </a:ext>
            </a:extLst>
          </p:cNvPr>
          <p:cNvSpPr/>
          <p:nvPr/>
        </p:nvSpPr>
        <p:spPr>
          <a:xfrm>
            <a:off x="4432300" y="3727450"/>
            <a:ext cx="1728788" cy="21907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200" dirty="0">
                <a:solidFill>
                  <a:prstClr val="black"/>
                </a:solidFill>
                <a:latin typeface="맑은 고딕" panose="020B0503020000020004" pitchFamily="50" charset="-127"/>
                <a:cs typeface="Courier New" pitchFamily="49" charset="0"/>
              </a:rPr>
              <a:t>magic:  1234567</a:t>
            </a:r>
            <a:endParaRPr lang="ko-KR" altLang="en-US" sz="1200" dirty="0">
              <a:solidFill>
                <a:prstClr val="black"/>
              </a:solidFill>
              <a:latin typeface="맑은 고딕" panose="020B0503020000020004" pitchFamily="50" charset="-127"/>
              <a:cs typeface="Courier New" pitchFamily="49" charset="0"/>
            </a:endParaRPr>
          </a:p>
        </p:txBody>
      </p:sp>
      <p:sp>
        <p:nvSpPr>
          <p:cNvPr id="84" name="직사각형 83">
            <a:extLst>
              <a:ext uri="{FF2B5EF4-FFF2-40B4-BE49-F238E27FC236}">
                <a16:creationId xmlns:a16="http://schemas.microsoft.com/office/drawing/2014/main" id="{1104977A-0FE7-0305-DD4F-C433DB3CEC64}"/>
              </a:ext>
            </a:extLst>
          </p:cNvPr>
          <p:cNvSpPr/>
          <p:nvPr/>
        </p:nvSpPr>
        <p:spPr>
          <a:xfrm>
            <a:off x="4432300" y="3946525"/>
            <a:ext cx="1728788" cy="217488"/>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85" name="직사각형 84">
            <a:extLst>
              <a:ext uri="{FF2B5EF4-FFF2-40B4-BE49-F238E27FC236}">
                <a16:creationId xmlns:a16="http://schemas.microsoft.com/office/drawing/2014/main" id="{4229FAB8-E40C-35B0-A3DF-414EFCFF0A49}"/>
              </a:ext>
            </a:extLst>
          </p:cNvPr>
          <p:cNvSpPr/>
          <p:nvPr/>
        </p:nvSpPr>
        <p:spPr>
          <a:xfrm>
            <a:off x="4432300" y="4362450"/>
            <a:ext cx="1728788"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86" name="직사각형 85">
            <a:extLst>
              <a:ext uri="{FF2B5EF4-FFF2-40B4-BE49-F238E27FC236}">
                <a16:creationId xmlns:a16="http://schemas.microsoft.com/office/drawing/2014/main" id="{7988FD98-700B-D779-19FC-6C40536F3680}"/>
              </a:ext>
            </a:extLst>
          </p:cNvPr>
          <p:cNvSpPr/>
          <p:nvPr/>
        </p:nvSpPr>
        <p:spPr>
          <a:xfrm>
            <a:off x="4432300" y="4157663"/>
            <a:ext cx="1728788" cy="217487"/>
          </a:xfrm>
          <a:prstGeom prst="rect">
            <a:avLst/>
          </a:prstGeom>
          <a:solidFill>
            <a:schemeClr val="bg1"/>
          </a:solidFill>
          <a:ln w="12700">
            <a:no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ko-KR" altLang="en-US" sz="400" dirty="0">
                <a:solidFill>
                  <a:prstClr val="black"/>
                </a:solidFill>
                <a:latin typeface="맑은 고딕" panose="020B0503020000020004" pitchFamily="50" charset="-127"/>
                <a:cs typeface="Courier New" pitchFamily="49" charset="0"/>
              </a:rPr>
              <a:t>■  ■  ■</a:t>
            </a:r>
          </a:p>
        </p:txBody>
      </p:sp>
      <p:sp>
        <p:nvSpPr>
          <p:cNvPr id="87" name="직사각형 86">
            <a:extLst>
              <a:ext uri="{FF2B5EF4-FFF2-40B4-BE49-F238E27FC236}">
                <a16:creationId xmlns:a16="http://schemas.microsoft.com/office/drawing/2014/main" id="{0ABFA012-9114-CADB-2437-CD71A949ECD2}"/>
              </a:ext>
            </a:extLst>
          </p:cNvPr>
          <p:cNvSpPr/>
          <p:nvPr/>
        </p:nvSpPr>
        <p:spPr>
          <a:xfrm>
            <a:off x="4432300" y="4581525"/>
            <a:ext cx="1728788" cy="217488"/>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size:      3764</a:t>
            </a:r>
            <a:endParaRPr lang="ko-KR" altLang="en-US" sz="1400" dirty="0">
              <a:solidFill>
                <a:prstClr val="black"/>
              </a:solidFill>
              <a:latin typeface="맑은 고딕" panose="020B0503020000020004" pitchFamily="50" charset="-127"/>
              <a:cs typeface="Courier New" pitchFamily="49" charset="0"/>
            </a:endParaRPr>
          </a:p>
        </p:txBody>
      </p:sp>
      <p:sp>
        <p:nvSpPr>
          <p:cNvPr id="88" name="직사각형 87">
            <a:extLst>
              <a:ext uri="{FF2B5EF4-FFF2-40B4-BE49-F238E27FC236}">
                <a16:creationId xmlns:a16="http://schemas.microsoft.com/office/drawing/2014/main" id="{74504650-444F-CEEC-F001-F08280000A21}"/>
              </a:ext>
            </a:extLst>
          </p:cNvPr>
          <p:cNvSpPr/>
          <p:nvPr/>
        </p:nvSpPr>
        <p:spPr>
          <a:xfrm>
            <a:off x="4432300" y="4799013"/>
            <a:ext cx="1728788" cy="21907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next:          0</a:t>
            </a:r>
            <a:endParaRPr lang="ko-KR" altLang="en-US" sz="1400" dirty="0">
              <a:solidFill>
                <a:prstClr val="black"/>
              </a:solidFill>
              <a:latin typeface="맑은 고딕" panose="020B0503020000020004" pitchFamily="50" charset="-127"/>
              <a:cs typeface="Courier New" pitchFamily="49" charset="0"/>
            </a:endParaRPr>
          </a:p>
        </p:txBody>
      </p:sp>
      <p:sp>
        <p:nvSpPr>
          <p:cNvPr id="89" name="직사각형 88">
            <a:extLst>
              <a:ext uri="{FF2B5EF4-FFF2-40B4-BE49-F238E27FC236}">
                <a16:creationId xmlns:a16="http://schemas.microsoft.com/office/drawing/2014/main" id="{A05216BB-2600-7119-B54B-00C48ADA84BF}"/>
              </a:ext>
            </a:extLst>
          </p:cNvPr>
          <p:cNvSpPr/>
          <p:nvPr/>
        </p:nvSpPr>
        <p:spPr>
          <a:xfrm>
            <a:off x="4432300" y="5018088"/>
            <a:ext cx="1728788"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90" name="직사각형 89">
            <a:extLst>
              <a:ext uri="{FF2B5EF4-FFF2-40B4-BE49-F238E27FC236}">
                <a16:creationId xmlns:a16="http://schemas.microsoft.com/office/drawing/2014/main" id="{466880FB-A330-F651-BFA4-180D65A73B83}"/>
              </a:ext>
            </a:extLst>
          </p:cNvPr>
          <p:cNvSpPr/>
          <p:nvPr/>
        </p:nvSpPr>
        <p:spPr>
          <a:xfrm>
            <a:off x="4438650" y="5434013"/>
            <a:ext cx="1728788"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91" name="직사각형 90">
            <a:extLst>
              <a:ext uri="{FF2B5EF4-FFF2-40B4-BE49-F238E27FC236}">
                <a16:creationId xmlns:a16="http://schemas.microsoft.com/office/drawing/2014/main" id="{1C3E495B-F303-F0F1-F773-3EF2E4785A42}"/>
              </a:ext>
            </a:extLst>
          </p:cNvPr>
          <p:cNvSpPr/>
          <p:nvPr/>
        </p:nvSpPr>
        <p:spPr>
          <a:xfrm>
            <a:off x="4432300" y="5229225"/>
            <a:ext cx="1728788" cy="219075"/>
          </a:xfrm>
          <a:prstGeom prst="rect">
            <a:avLst/>
          </a:prstGeom>
          <a:solidFill>
            <a:schemeClr val="bg1"/>
          </a:solidFill>
          <a:ln w="12700">
            <a:no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ko-KR" altLang="en-US" sz="400" dirty="0">
                <a:solidFill>
                  <a:prstClr val="black"/>
                </a:solidFill>
                <a:latin typeface="맑은 고딕" panose="020B0503020000020004" pitchFamily="50" charset="-127"/>
                <a:cs typeface="Courier New" pitchFamily="49" charset="0"/>
              </a:rPr>
              <a:t>■  ■  ■</a:t>
            </a:r>
          </a:p>
        </p:txBody>
      </p:sp>
      <p:sp>
        <p:nvSpPr>
          <p:cNvPr id="28697" name="TextBox 91">
            <a:extLst>
              <a:ext uri="{FF2B5EF4-FFF2-40B4-BE49-F238E27FC236}">
                <a16:creationId xmlns:a16="http://schemas.microsoft.com/office/drawing/2014/main" id="{438AC806-4AC7-5B5E-772F-82ADF0C114CB}"/>
              </a:ext>
            </a:extLst>
          </p:cNvPr>
          <p:cNvSpPr txBox="1">
            <a:spLocks noChangeArrowheads="1"/>
          </p:cNvSpPr>
          <p:nvPr/>
        </p:nvSpPr>
        <p:spPr bwMode="auto">
          <a:xfrm>
            <a:off x="3273425" y="2714625"/>
            <a:ext cx="6715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sptr</a:t>
            </a:r>
            <a:endParaRPr lang="ko-KR" altLang="en-US" sz="1600">
              <a:latin typeface="Malgun Gothic" panose="020B0503020000020004" pitchFamily="34" charset="-127"/>
            </a:endParaRPr>
          </a:p>
        </p:txBody>
      </p:sp>
      <p:cxnSp>
        <p:nvCxnSpPr>
          <p:cNvPr id="93" name="직선 화살표 연결선 92">
            <a:extLst>
              <a:ext uri="{FF2B5EF4-FFF2-40B4-BE49-F238E27FC236}">
                <a16:creationId xmlns:a16="http://schemas.microsoft.com/office/drawing/2014/main" id="{5171A01C-36D6-E35E-4F71-DA541D66833C}"/>
              </a:ext>
            </a:extLst>
          </p:cNvPr>
          <p:cNvCxnSpPr/>
          <p:nvPr/>
        </p:nvCxnSpPr>
        <p:spPr>
          <a:xfrm>
            <a:off x="3944938" y="2873375"/>
            <a:ext cx="461962"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8699" name="TextBox 93">
            <a:extLst>
              <a:ext uri="{FF2B5EF4-FFF2-40B4-BE49-F238E27FC236}">
                <a16:creationId xmlns:a16="http://schemas.microsoft.com/office/drawing/2014/main" id="{4C54EAAF-EF9A-1E0B-C596-FFEB0AB53BB9}"/>
              </a:ext>
            </a:extLst>
          </p:cNvPr>
          <p:cNvSpPr txBox="1">
            <a:spLocks noChangeArrowheads="1"/>
          </p:cNvSpPr>
          <p:nvPr/>
        </p:nvSpPr>
        <p:spPr bwMode="auto">
          <a:xfrm>
            <a:off x="3109913" y="4421188"/>
            <a:ext cx="8159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head</a:t>
            </a:r>
            <a:endParaRPr lang="ko-KR" altLang="en-US" sz="1600">
              <a:latin typeface="Malgun Gothic" panose="020B0503020000020004" pitchFamily="34" charset="-127"/>
            </a:endParaRPr>
          </a:p>
        </p:txBody>
      </p:sp>
      <p:cxnSp>
        <p:nvCxnSpPr>
          <p:cNvPr id="95" name="직선 화살표 연결선 94">
            <a:extLst>
              <a:ext uri="{FF2B5EF4-FFF2-40B4-BE49-F238E27FC236}">
                <a16:creationId xmlns:a16="http://schemas.microsoft.com/office/drawing/2014/main" id="{D5E551E1-1CDC-EEB9-23C2-38F8BCD9686D}"/>
              </a:ext>
            </a:extLst>
          </p:cNvPr>
          <p:cNvCxnSpPr/>
          <p:nvPr/>
        </p:nvCxnSpPr>
        <p:spPr>
          <a:xfrm>
            <a:off x="3944938" y="4581525"/>
            <a:ext cx="461962"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8701" name="그룹 95">
            <a:extLst>
              <a:ext uri="{FF2B5EF4-FFF2-40B4-BE49-F238E27FC236}">
                <a16:creationId xmlns:a16="http://schemas.microsoft.com/office/drawing/2014/main" id="{7017E90E-F47B-32DE-8E58-5174E1C63380}"/>
              </a:ext>
            </a:extLst>
          </p:cNvPr>
          <p:cNvGrpSpPr>
            <a:grpSpLocks/>
          </p:cNvGrpSpPr>
          <p:nvPr/>
        </p:nvGrpSpPr>
        <p:grpSpPr bwMode="auto">
          <a:xfrm>
            <a:off x="6224588" y="1822450"/>
            <a:ext cx="141287" cy="577850"/>
            <a:chOff x="4067944" y="2180822"/>
            <a:chExt cx="308981" cy="1166297"/>
          </a:xfrm>
        </p:grpSpPr>
        <p:sp>
          <p:nvSpPr>
            <p:cNvPr id="97" name="왼쪽 대괄호 96">
              <a:extLst>
                <a:ext uri="{FF2B5EF4-FFF2-40B4-BE49-F238E27FC236}">
                  <a16:creationId xmlns:a16="http://schemas.microsoft.com/office/drawing/2014/main" id="{BAEDBB61-EC1E-84C0-61DF-00268EAA6320}"/>
                </a:ext>
              </a:extLst>
            </p:cNvPr>
            <p:cNvSpPr/>
            <p:nvPr/>
          </p:nvSpPr>
          <p:spPr>
            <a:xfrm flipH="1">
              <a:off x="4067944" y="2180822"/>
              <a:ext cx="215246" cy="1166297"/>
            </a:xfrm>
            <a:prstGeom prst="leftBracket">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98" name="직선 연결선 97">
              <a:extLst>
                <a:ext uri="{FF2B5EF4-FFF2-40B4-BE49-F238E27FC236}">
                  <a16:creationId xmlns:a16="http://schemas.microsoft.com/office/drawing/2014/main" id="{C9244995-1D03-B935-ED2F-5186144A271B}"/>
                </a:ext>
              </a:extLst>
            </p:cNvPr>
            <p:cNvCxnSpPr/>
            <p:nvPr/>
          </p:nvCxnSpPr>
          <p:spPr>
            <a:xfrm>
              <a:off x="4286661" y="2744746"/>
              <a:ext cx="9026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8702" name="그룹 98">
            <a:extLst>
              <a:ext uri="{FF2B5EF4-FFF2-40B4-BE49-F238E27FC236}">
                <a16:creationId xmlns:a16="http://schemas.microsoft.com/office/drawing/2014/main" id="{74806A1F-AA21-9B76-E9CF-7B2760AED3C8}"/>
              </a:ext>
            </a:extLst>
          </p:cNvPr>
          <p:cNvGrpSpPr>
            <a:grpSpLocks/>
          </p:cNvGrpSpPr>
          <p:nvPr/>
        </p:nvGrpSpPr>
        <p:grpSpPr bwMode="auto">
          <a:xfrm>
            <a:off x="6224588" y="2903538"/>
            <a:ext cx="131762" cy="576262"/>
            <a:chOff x="4067944" y="2180822"/>
            <a:chExt cx="308981" cy="1166297"/>
          </a:xfrm>
        </p:grpSpPr>
        <p:sp>
          <p:nvSpPr>
            <p:cNvPr id="100" name="왼쪽 대괄호 99">
              <a:extLst>
                <a:ext uri="{FF2B5EF4-FFF2-40B4-BE49-F238E27FC236}">
                  <a16:creationId xmlns:a16="http://schemas.microsoft.com/office/drawing/2014/main" id="{E6D674FE-D97F-C36F-B93D-AD6152B0EC8A}"/>
                </a:ext>
              </a:extLst>
            </p:cNvPr>
            <p:cNvSpPr/>
            <p:nvPr/>
          </p:nvSpPr>
          <p:spPr>
            <a:xfrm flipH="1">
              <a:off x="4067944" y="2180822"/>
              <a:ext cx="215915" cy="1166297"/>
            </a:xfrm>
            <a:prstGeom prst="leftBracket">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101" name="직선 연결선 100">
              <a:extLst>
                <a:ext uri="{FF2B5EF4-FFF2-40B4-BE49-F238E27FC236}">
                  <a16:creationId xmlns:a16="http://schemas.microsoft.com/office/drawing/2014/main" id="{61C25EFA-EB50-430F-1D08-F19AC143EDD8}"/>
                </a:ext>
              </a:extLst>
            </p:cNvPr>
            <p:cNvCxnSpPr/>
            <p:nvPr/>
          </p:nvCxnSpPr>
          <p:spPr>
            <a:xfrm>
              <a:off x="4287581" y="2746300"/>
              <a:ext cx="8934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8703" name="그룹 101">
            <a:extLst>
              <a:ext uri="{FF2B5EF4-FFF2-40B4-BE49-F238E27FC236}">
                <a16:creationId xmlns:a16="http://schemas.microsoft.com/office/drawing/2014/main" id="{5C65F1DA-C9F4-A4CE-5CA5-2EE619A78030}"/>
              </a:ext>
            </a:extLst>
          </p:cNvPr>
          <p:cNvGrpSpPr>
            <a:grpSpLocks/>
          </p:cNvGrpSpPr>
          <p:nvPr/>
        </p:nvGrpSpPr>
        <p:grpSpPr bwMode="auto">
          <a:xfrm>
            <a:off x="6256338" y="3975100"/>
            <a:ext cx="142875" cy="577850"/>
            <a:chOff x="4067944" y="2180822"/>
            <a:chExt cx="308981" cy="1166297"/>
          </a:xfrm>
        </p:grpSpPr>
        <p:sp>
          <p:nvSpPr>
            <p:cNvPr id="103" name="왼쪽 대괄호 102">
              <a:extLst>
                <a:ext uri="{FF2B5EF4-FFF2-40B4-BE49-F238E27FC236}">
                  <a16:creationId xmlns:a16="http://schemas.microsoft.com/office/drawing/2014/main" id="{A6C54B0D-2C1C-C67A-735F-B06A684D0759}"/>
                </a:ext>
              </a:extLst>
            </p:cNvPr>
            <p:cNvSpPr/>
            <p:nvPr/>
          </p:nvSpPr>
          <p:spPr>
            <a:xfrm flipH="1">
              <a:off x="4067944" y="2180822"/>
              <a:ext cx="216286" cy="1166297"/>
            </a:xfrm>
            <a:prstGeom prst="leftBracket">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104" name="직선 연결선 103">
              <a:extLst>
                <a:ext uri="{FF2B5EF4-FFF2-40B4-BE49-F238E27FC236}">
                  <a16:creationId xmlns:a16="http://schemas.microsoft.com/office/drawing/2014/main" id="{36013477-526E-11A6-2635-2B05BEBF5AAC}"/>
                </a:ext>
              </a:extLst>
            </p:cNvPr>
            <p:cNvCxnSpPr/>
            <p:nvPr/>
          </p:nvCxnSpPr>
          <p:spPr>
            <a:xfrm>
              <a:off x="4287664" y="2744746"/>
              <a:ext cx="89261"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8704" name="TextBox 107">
            <a:extLst>
              <a:ext uri="{FF2B5EF4-FFF2-40B4-BE49-F238E27FC236}">
                <a16:creationId xmlns:a16="http://schemas.microsoft.com/office/drawing/2014/main" id="{22864A67-FDB3-D316-ECBE-4B06585B2E8C}"/>
              </a:ext>
            </a:extLst>
          </p:cNvPr>
          <p:cNvSpPr txBox="1">
            <a:spLocks noChangeArrowheads="1"/>
          </p:cNvSpPr>
          <p:nvPr/>
        </p:nvSpPr>
        <p:spPr bwMode="auto">
          <a:xfrm>
            <a:off x="6216650" y="1268413"/>
            <a:ext cx="301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[virtual address: 16KB]</a:t>
            </a:r>
            <a:endParaRPr lang="ko-KR" altLang="en-US" sz="1400">
              <a:latin typeface="Malgun Gothic" panose="020B0503020000020004" pitchFamily="34" charset="-127"/>
            </a:endParaRPr>
          </a:p>
        </p:txBody>
      </p:sp>
      <p:sp>
        <p:nvSpPr>
          <p:cNvPr id="28705" name="TextBox 108">
            <a:extLst>
              <a:ext uri="{FF2B5EF4-FFF2-40B4-BE49-F238E27FC236}">
                <a16:creationId xmlns:a16="http://schemas.microsoft.com/office/drawing/2014/main" id="{0751C493-D2CF-F969-3D68-DCFC73B82A74}"/>
              </a:ext>
            </a:extLst>
          </p:cNvPr>
          <p:cNvSpPr txBox="1">
            <a:spLocks noChangeArrowheads="1"/>
          </p:cNvSpPr>
          <p:nvPr/>
        </p:nvSpPr>
        <p:spPr bwMode="auto">
          <a:xfrm>
            <a:off x="6424613" y="1947863"/>
            <a:ext cx="2808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100 bytes still allocated</a:t>
            </a:r>
            <a:endParaRPr lang="ko-KR" altLang="en-US" sz="1400">
              <a:latin typeface="Malgun Gothic" panose="020B0503020000020004" pitchFamily="34" charset="-127"/>
            </a:endParaRPr>
          </a:p>
        </p:txBody>
      </p:sp>
      <p:sp>
        <p:nvSpPr>
          <p:cNvPr id="28706" name="TextBox 109">
            <a:extLst>
              <a:ext uri="{FF2B5EF4-FFF2-40B4-BE49-F238E27FC236}">
                <a16:creationId xmlns:a16="http://schemas.microsoft.com/office/drawing/2014/main" id="{C02042DF-4613-AB38-D1B8-37C82CCB08DE}"/>
              </a:ext>
            </a:extLst>
          </p:cNvPr>
          <p:cNvSpPr txBox="1">
            <a:spLocks noChangeArrowheads="1"/>
          </p:cNvSpPr>
          <p:nvPr/>
        </p:nvSpPr>
        <p:spPr bwMode="auto">
          <a:xfrm>
            <a:off x="6426200" y="2957513"/>
            <a:ext cx="28082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100 bytes still allocated</a:t>
            </a:r>
          </a:p>
          <a:p>
            <a:pPr algn="ctr">
              <a:lnSpc>
                <a:spcPct val="100000"/>
              </a:lnSpc>
              <a:spcBef>
                <a:spcPct val="0"/>
              </a:spcBef>
              <a:buFontTx/>
              <a:buNone/>
            </a:pPr>
            <a:r>
              <a:rPr lang="en-US" altLang="ko-KR" sz="1400" b="1">
                <a:latin typeface="Malgun Gothic" panose="020B0503020000020004" pitchFamily="34" charset="-127"/>
              </a:rPr>
              <a:t>(but about to be freed)</a:t>
            </a:r>
            <a:endParaRPr lang="ko-KR" altLang="en-US" sz="1400" b="1">
              <a:latin typeface="Malgun Gothic" panose="020B0503020000020004" pitchFamily="34" charset="-127"/>
            </a:endParaRPr>
          </a:p>
        </p:txBody>
      </p:sp>
      <p:sp>
        <p:nvSpPr>
          <p:cNvPr id="28707" name="TextBox 110">
            <a:extLst>
              <a:ext uri="{FF2B5EF4-FFF2-40B4-BE49-F238E27FC236}">
                <a16:creationId xmlns:a16="http://schemas.microsoft.com/office/drawing/2014/main" id="{6429EE8A-FA65-0E54-F5DA-ADD436AB57D4}"/>
              </a:ext>
            </a:extLst>
          </p:cNvPr>
          <p:cNvSpPr txBox="1">
            <a:spLocks noChangeArrowheads="1"/>
          </p:cNvSpPr>
          <p:nvPr/>
        </p:nvSpPr>
        <p:spPr bwMode="auto">
          <a:xfrm>
            <a:off x="6632575" y="4084638"/>
            <a:ext cx="28082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100 bytes still allocated</a:t>
            </a:r>
          </a:p>
        </p:txBody>
      </p:sp>
      <p:sp>
        <p:nvSpPr>
          <p:cNvPr id="28708" name="TextBox 111">
            <a:extLst>
              <a:ext uri="{FF2B5EF4-FFF2-40B4-BE49-F238E27FC236}">
                <a16:creationId xmlns:a16="http://schemas.microsoft.com/office/drawing/2014/main" id="{9B2DFAB6-80FD-2C85-2B3C-EC8DB1012BA3}"/>
              </a:ext>
            </a:extLst>
          </p:cNvPr>
          <p:cNvSpPr txBox="1">
            <a:spLocks noChangeArrowheads="1"/>
          </p:cNvSpPr>
          <p:nvPr/>
        </p:nvSpPr>
        <p:spPr bwMode="auto">
          <a:xfrm>
            <a:off x="6259513" y="5127625"/>
            <a:ext cx="30813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The free 3764-byte chunk</a:t>
            </a:r>
          </a:p>
        </p:txBody>
      </p:sp>
      <p:sp>
        <p:nvSpPr>
          <p:cNvPr id="28709" name="TextBox 46">
            <a:extLst>
              <a:ext uri="{FF2B5EF4-FFF2-40B4-BE49-F238E27FC236}">
                <a16:creationId xmlns:a16="http://schemas.microsoft.com/office/drawing/2014/main" id="{AC47C2C8-2B94-9241-10B0-2D68679D24A8}"/>
              </a:ext>
            </a:extLst>
          </p:cNvPr>
          <p:cNvSpPr txBox="1">
            <a:spLocks noChangeArrowheads="1"/>
          </p:cNvSpPr>
          <p:nvPr/>
        </p:nvSpPr>
        <p:spPr bwMode="auto">
          <a:xfrm>
            <a:off x="2927350" y="5661025"/>
            <a:ext cx="47275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dirty="0">
                <a:latin typeface="Malgun Gothic" panose="020B0503020000020004" pitchFamily="34" charset="-127"/>
              </a:rPr>
              <a:t>Free Space With Three Chunks Allocated</a:t>
            </a:r>
          </a:p>
        </p:txBody>
      </p:sp>
      <p:grpSp>
        <p:nvGrpSpPr>
          <p:cNvPr id="28710" name="그룹 48">
            <a:extLst>
              <a:ext uri="{FF2B5EF4-FFF2-40B4-BE49-F238E27FC236}">
                <a16:creationId xmlns:a16="http://schemas.microsoft.com/office/drawing/2014/main" id="{297B2CBF-2CA0-A992-110D-32DC9C8357ED}"/>
              </a:ext>
            </a:extLst>
          </p:cNvPr>
          <p:cNvGrpSpPr>
            <a:grpSpLocks/>
          </p:cNvGrpSpPr>
          <p:nvPr/>
        </p:nvGrpSpPr>
        <p:grpSpPr bwMode="auto">
          <a:xfrm flipH="1">
            <a:off x="4114800" y="1355725"/>
            <a:ext cx="203200" cy="446088"/>
            <a:chOff x="4067944" y="2180822"/>
            <a:chExt cx="308981" cy="1166297"/>
          </a:xfrm>
        </p:grpSpPr>
        <p:sp>
          <p:nvSpPr>
            <p:cNvPr id="50" name="왼쪽 대괄호 49">
              <a:extLst>
                <a:ext uri="{FF2B5EF4-FFF2-40B4-BE49-F238E27FC236}">
                  <a16:creationId xmlns:a16="http://schemas.microsoft.com/office/drawing/2014/main" id="{7FFC4855-43BE-508C-E3CE-5019FBD3257C}"/>
                </a:ext>
              </a:extLst>
            </p:cNvPr>
            <p:cNvSpPr/>
            <p:nvPr/>
          </p:nvSpPr>
          <p:spPr>
            <a:xfrm flipH="1">
              <a:off x="4067944" y="2180822"/>
              <a:ext cx="214838" cy="1166297"/>
            </a:xfrm>
            <a:prstGeom prst="leftBracket">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51" name="직선 연결선 50">
              <a:extLst>
                <a:ext uri="{FF2B5EF4-FFF2-40B4-BE49-F238E27FC236}">
                  <a16:creationId xmlns:a16="http://schemas.microsoft.com/office/drawing/2014/main" id="{D5688ECC-4486-76BF-9539-F02E535F2B2A}"/>
                </a:ext>
              </a:extLst>
            </p:cNvPr>
            <p:cNvCxnSpPr/>
            <p:nvPr/>
          </p:nvCxnSpPr>
          <p:spPr>
            <a:xfrm>
              <a:off x="4287609" y="2745293"/>
              <a:ext cx="8931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8711" name="TextBox 52">
            <a:extLst>
              <a:ext uri="{FF2B5EF4-FFF2-40B4-BE49-F238E27FC236}">
                <a16:creationId xmlns:a16="http://schemas.microsoft.com/office/drawing/2014/main" id="{699722C3-B18E-08EB-C47D-F1EC9BED900D}"/>
              </a:ext>
            </a:extLst>
          </p:cNvPr>
          <p:cNvSpPr txBox="1">
            <a:spLocks noChangeArrowheads="1"/>
          </p:cNvSpPr>
          <p:nvPr/>
        </p:nvSpPr>
        <p:spPr bwMode="auto">
          <a:xfrm>
            <a:off x="2136775" y="1425575"/>
            <a:ext cx="1916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8 bytes header</a:t>
            </a:r>
            <a:endParaRPr lang="ko-KR" altLang="en-US" sz="1400">
              <a:latin typeface="Malgun Gothic" panose="020B0503020000020004" pitchFamily="34" charset="-127"/>
            </a:endParaRPr>
          </a:p>
        </p:txBody>
      </p:sp>
      <p:sp>
        <p:nvSpPr>
          <p:cNvPr id="2" name="Footer Placeholder 1">
            <a:extLst>
              <a:ext uri="{FF2B5EF4-FFF2-40B4-BE49-F238E27FC236}">
                <a16:creationId xmlns:a16="http://schemas.microsoft.com/office/drawing/2014/main" id="{688D449E-081C-AD53-8C4E-4C0E17E20200}"/>
              </a:ext>
            </a:extLst>
          </p:cNvPr>
          <p:cNvSpPr>
            <a:spLocks noGrp="1"/>
          </p:cNvSpPr>
          <p:nvPr>
            <p:ph type="ftr" sz="quarter" idx="10"/>
          </p:nvPr>
        </p:nvSpPr>
        <p:spPr/>
        <p:txBody>
          <a:bodyPr/>
          <a:lstStyle/>
          <a:p>
            <a:pPr>
              <a:defRPr/>
            </a:pPr>
            <a:r>
              <a:rPr lang="en-US"/>
              <a:t>© 2022 KL University – The contents of this presentation are an intellectual and copyrighted property of KL University. ALL RIGHTS RESERVED</a:t>
            </a:r>
            <a:endParaRPr lang="en-AU"/>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제목 1">
            <a:extLst>
              <a:ext uri="{FF2B5EF4-FFF2-40B4-BE49-F238E27FC236}">
                <a16:creationId xmlns:a16="http://schemas.microsoft.com/office/drawing/2014/main" id="{94A3072C-CC48-F9E8-960E-D6D998BA47CB}"/>
              </a:ext>
            </a:extLst>
          </p:cNvPr>
          <p:cNvSpPr>
            <a:spLocks noGrp="1"/>
          </p:cNvSpPr>
          <p:nvPr>
            <p:ph type="title"/>
          </p:nvPr>
        </p:nvSpPr>
        <p:spPr/>
        <p:txBody>
          <a:bodyPr/>
          <a:lstStyle/>
          <a:p>
            <a:r>
              <a:rPr lang="en-US" altLang="ko-KR"/>
              <a:t>Free Space With </a:t>
            </a:r>
            <a:r>
              <a:rPr lang="en-US" altLang="ko-KR">
                <a:latin typeface="Courier New" panose="02070309020205020404" pitchFamily="49" charset="0"/>
                <a:cs typeface="Courier New" panose="02070309020205020404" pitchFamily="49" charset="0"/>
              </a:rPr>
              <a:t>free()</a:t>
            </a:r>
            <a:endParaRPr lang="ko-KR" altLang="en-US">
              <a:latin typeface="Courier New" panose="02070309020205020404" pitchFamily="49" charset="0"/>
              <a:cs typeface="Courier New" panose="02070309020205020404" pitchFamily="49" charset="0"/>
            </a:endParaRPr>
          </a:p>
        </p:txBody>
      </p:sp>
      <p:sp>
        <p:nvSpPr>
          <p:cNvPr id="29699" name="내용 개체 틀 2">
            <a:extLst>
              <a:ext uri="{FF2B5EF4-FFF2-40B4-BE49-F238E27FC236}">
                <a16:creationId xmlns:a16="http://schemas.microsoft.com/office/drawing/2014/main" id="{299AEBA7-64DB-018C-1DF2-85A128BDD030}"/>
              </a:ext>
            </a:extLst>
          </p:cNvPr>
          <p:cNvSpPr>
            <a:spLocks noGrp="1"/>
          </p:cNvSpPr>
          <p:nvPr>
            <p:ph idx="1"/>
          </p:nvPr>
        </p:nvSpPr>
        <p:spPr>
          <a:xfrm>
            <a:off x="452436" y="2220912"/>
            <a:ext cx="5305426" cy="4046537"/>
          </a:xfrm>
        </p:spPr>
        <p:txBody>
          <a:bodyPr>
            <a:normAutofit lnSpcReduction="10000"/>
          </a:bodyPr>
          <a:lstStyle/>
          <a:p>
            <a:pPr lvl="1"/>
            <a:r>
              <a:rPr lang="en-US" altLang="ko-KR" dirty="0"/>
              <a:t>The 100 bytes chunks is </a:t>
            </a:r>
            <a:r>
              <a:rPr lang="en-US" altLang="ko-KR" b="1" dirty="0"/>
              <a:t>back into</a:t>
            </a:r>
            <a:r>
              <a:rPr lang="en-US" altLang="ko-KR" dirty="0"/>
              <a:t> the free list.</a:t>
            </a:r>
          </a:p>
          <a:p>
            <a:pPr lvl="1"/>
            <a:r>
              <a:rPr lang="en-US" altLang="ko-KR" dirty="0"/>
              <a:t>The free list will </a:t>
            </a:r>
            <a:r>
              <a:rPr lang="en-US" altLang="ko-KR" b="1" dirty="0"/>
              <a:t>start</a:t>
            </a:r>
            <a:r>
              <a:rPr lang="en-US" altLang="ko-KR" dirty="0"/>
              <a:t> with </a:t>
            </a:r>
            <a:r>
              <a:rPr lang="en-US" altLang="ko-KR" b="1" dirty="0"/>
              <a:t>a small chunk</a:t>
            </a:r>
            <a:r>
              <a:rPr lang="en-US" altLang="ko-KR" dirty="0"/>
              <a:t>.</a:t>
            </a:r>
          </a:p>
          <a:p>
            <a:pPr lvl="2"/>
            <a:r>
              <a:rPr lang="en-US" altLang="ko-KR" dirty="0"/>
              <a:t>The list header will point the small chunk</a:t>
            </a:r>
          </a:p>
          <a:p>
            <a:pPr lvl="1"/>
            <a:r>
              <a:rPr lang="en-US" b="0" i="0" dirty="0">
                <a:solidFill>
                  <a:srgbClr val="000000"/>
                </a:solidFill>
                <a:effectLst/>
                <a:latin typeface="Nunito" panose="020B0604020202020204" pitchFamily="2" charset="0"/>
              </a:rPr>
              <a:t>The free() function is used to deallocate memory while it is allocated using malloc(), </a:t>
            </a:r>
            <a:r>
              <a:rPr lang="en-US" b="0" i="0" dirty="0" err="1">
                <a:solidFill>
                  <a:srgbClr val="000000"/>
                </a:solidFill>
                <a:effectLst/>
                <a:latin typeface="Nunito" panose="020B0604020202020204" pitchFamily="2" charset="0"/>
              </a:rPr>
              <a:t>calloc</a:t>
            </a:r>
            <a:r>
              <a:rPr lang="en-US" b="0" i="0" dirty="0">
                <a:solidFill>
                  <a:srgbClr val="000000"/>
                </a:solidFill>
                <a:effectLst/>
                <a:latin typeface="Nunito" panose="020B0604020202020204" pitchFamily="2" charset="0"/>
              </a:rPr>
              <a:t>() and </a:t>
            </a:r>
            <a:r>
              <a:rPr lang="en-US" b="0" i="0" dirty="0" err="1">
                <a:solidFill>
                  <a:srgbClr val="000000"/>
                </a:solidFill>
                <a:effectLst/>
                <a:latin typeface="Nunito" panose="020B0604020202020204" pitchFamily="2" charset="0"/>
              </a:rPr>
              <a:t>realloc</a:t>
            </a:r>
            <a:r>
              <a:rPr lang="en-US" b="0" i="0" dirty="0">
                <a:solidFill>
                  <a:srgbClr val="000000"/>
                </a:solidFill>
                <a:effectLst/>
                <a:latin typeface="Nunito" panose="020B0604020202020204" pitchFamily="2" charset="0"/>
              </a:rPr>
              <a:t>(). The syntax of the free is simple. We simply use free with the pointer. Then it can clean up the memory.</a:t>
            </a:r>
            <a:endParaRPr lang="ko-KR" altLang="en-US" dirty="0"/>
          </a:p>
        </p:txBody>
      </p:sp>
      <p:sp>
        <p:nvSpPr>
          <p:cNvPr id="29700" name="슬라이드 번호 개체 틀 3">
            <a:extLst>
              <a:ext uri="{FF2B5EF4-FFF2-40B4-BE49-F238E27FC236}">
                <a16:creationId xmlns:a16="http://schemas.microsoft.com/office/drawing/2014/main" id="{3E5C78BC-5634-0572-9AA6-9A53CB5E477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9C508A31-F320-44EF-A679-6FD193311947}" type="slidenum">
              <a:rPr lang="en-US" altLang="ko-KR" sz="1200">
                <a:solidFill>
                  <a:srgbClr val="10253F"/>
                </a:solidFill>
              </a:rPr>
              <a:pPr>
                <a:lnSpc>
                  <a:spcPct val="100000"/>
                </a:lnSpc>
                <a:spcBef>
                  <a:spcPct val="0"/>
                </a:spcBef>
                <a:buFontTx/>
                <a:buNone/>
              </a:pPr>
              <a:t>27</a:t>
            </a:fld>
            <a:r>
              <a:rPr lang="en-US" altLang="ko-KR" sz="1200">
                <a:solidFill>
                  <a:srgbClr val="10253F"/>
                </a:solidFill>
              </a:rPr>
              <a:t> </a:t>
            </a:r>
          </a:p>
        </p:txBody>
      </p:sp>
      <p:sp>
        <p:nvSpPr>
          <p:cNvPr id="6" name="직사각형 5">
            <a:extLst>
              <a:ext uri="{FF2B5EF4-FFF2-40B4-BE49-F238E27FC236}">
                <a16:creationId xmlns:a16="http://schemas.microsoft.com/office/drawing/2014/main" id="{2DDCAB3F-ED5A-B43E-DFE9-6BDBD68710DA}"/>
              </a:ext>
            </a:extLst>
          </p:cNvPr>
          <p:cNvSpPr/>
          <p:nvPr/>
        </p:nvSpPr>
        <p:spPr>
          <a:xfrm>
            <a:off x="6980238" y="1674813"/>
            <a:ext cx="1727200" cy="217487"/>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size:        100</a:t>
            </a:r>
            <a:endParaRPr lang="ko-KR" altLang="en-US" sz="1400" dirty="0">
              <a:solidFill>
                <a:prstClr val="black"/>
              </a:solidFill>
              <a:latin typeface="맑은 고딕" panose="020B0503020000020004" pitchFamily="50" charset="-127"/>
              <a:cs typeface="Courier New" pitchFamily="49" charset="0"/>
            </a:endParaRPr>
          </a:p>
        </p:txBody>
      </p:sp>
      <p:sp>
        <p:nvSpPr>
          <p:cNvPr id="58" name="직사각형 57">
            <a:extLst>
              <a:ext uri="{FF2B5EF4-FFF2-40B4-BE49-F238E27FC236}">
                <a16:creationId xmlns:a16="http://schemas.microsoft.com/office/drawing/2014/main" id="{DE16AF8D-AFFA-0480-4631-905A3C0B93DC}"/>
              </a:ext>
            </a:extLst>
          </p:cNvPr>
          <p:cNvSpPr/>
          <p:nvPr/>
        </p:nvSpPr>
        <p:spPr>
          <a:xfrm>
            <a:off x="6980238" y="1892300"/>
            <a:ext cx="1727200" cy="21907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200" dirty="0">
                <a:solidFill>
                  <a:prstClr val="black"/>
                </a:solidFill>
                <a:latin typeface="맑은 고딕" panose="020B0503020000020004" pitchFamily="50" charset="-127"/>
                <a:cs typeface="Courier New" pitchFamily="49" charset="0"/>
              </a:rPr>
              <a:t>magic:  1234567</a:t>
            </a:r>
            <a:endParaRPr lang="ko-KR" altLang="en-US" sz="1200" dirty="0">
              <a:solidFill>
                <a:prstClr val="black"/>
              </a:solidFill>
              <a:latin typeface="맑은 고딕" panose="020B0503020000020004" pitchFamily="50" charset="-127"/>
              <a:cs typeface="Courier New" pitchFamily="49" charset="0"/>
            </a:endParaRPr>
          </a:p>
        </p:txBody>
      </p:sp>
      <p:sp>
        <p:nvSpPr>
          <p:cNvPr id="59" name="직사각형 58">
            <a:extLst>
              <a:ext uri="{FF2B5EF4-FFF2-40B4-BE49-F238E27FC236}">
                <a16:creationId xmlns:a16="http://schemas.microsoft.com/office/drawing/2014/main" id="{2F6773DE-70CB-473D-3376-1952BDCA7DA4}"/>
              </a:ext>
            </a:extLst>
          </p:cNvPr>
          <p:cNvSpPr/>
          <p:nvPr/>
        </p:nvSpPr>
        <p:spPr>
          <a:xfrm>
            <a:off x="6980238" y="2111375"/>
            <a:ext cx="1727200"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61" name="직사각형 60">
            <a:extLst>
              <a:ext uri="{FF2B5EF4-FFF2-40B4-BE49-F238E27FC236}">
                <a16:creationId xmlns:a16="http://schemas.microsoft.com/office/drawing/2014/main" id="{47B2740D-CAA5-BE8B-C9F2-BFF27E5C9917}"/>
              </a:ext>
            </a:extLst>
          </p:cNvPr>
          <p:cNvSpPr/>
          <p:nvPr/>
        </p:nvSpPr>
        <p:spPr>
          <a:xfrm>
            <a:off x="6980238" y="2527300"/>
            <a:ext cx="1727200"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60" name="직사각형 59">
            <a:extLst>
              <a:ext uri="{FF2B5EF4-FFF2-40B4-BE49-F238E27FC236}">
                <a16:creationId xmlns:a16="http://schemas.microsoft.com/office/drawing/2014/main" id="{BE789EFC-3E78-5104-5377-AAF4C4A7FCF9}"/>
              </a:ext>
            </a:extLst>
          </p:cNvPr>
          <p:cNvSpPr/>
          <p:nvPr/>
        </p:nvSpPr>
        <p:spPr>
          <a:xfrm>
            <a:off x="6980238" y="2322513"/>
            <a:ext cx="1727200" cy="219075"/>
          </a:xfrm>
          <a:prstGeom prst="rect">
            <a:avLst/>
          </a:prstGeom>
          <a:solidFill>
            <a:schemeClr val="bg1"/>
          </a:solidFill>
          <a:ln w="12700">
            <a:no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ko-KR" altLang="en-US" sz="400" dirty="0">
                <a:solidFill>
                  <a:prstClr val="black"/>
                </a:solidFill>
                <a:latin typeface="맑은 고딕" panose="020B0503020000020004" pitchFamily="50" charset="-127"/>
                <a:cs typeface="Courier New" pitchFamily="49" charset="0"/>
              </a:rPr>
              <a:t>■  ■  ■</a:t>
            </a:r>
          </a:p>
        </p:txBody>
      </p:sp>
      <p:sp>
        <p:nvSpPr>
          <p:cNvPr id="77" name="직사각형 76">
            <a:extLst>
              <a:ext uri="{FF2B5EF4-FFF2-40B4-BE49-F238E27FC236}">
                <a16:creationId xmlns:a16="http://schemas.microsoft.com/office/drawing/2014/main" id="{94FF55FA-F9E3-8385-3E23-DC854FEE741E}"/>
              </a:ext>
            </a:extLst>
          </p:cNvPr>
          <p:cNvSpPr/>
          <p:nvPr/>
        </p:nvSpPr>
        <p:spPr>
          <a:xfrm>
            <a:off x="6980238" y="2746375"/>
            <a:ext cx="1727200" cy="21907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size:        100</a:t>
            </a:r>
            <a:endParaRPr lang="ko-KR" altLang="en-US" sz="1400" dirty="0">
              <a:solidFill>
                <a:prstClr val="black"/>
              </a:solidFill>
              <a:latin typeface="맑은 고딕" panose="020B0503020000020004" pitchFamily="50" charset="-127"/>
              <a:cs typeface="Courier New" pitchFamily="49" charset="0"/>
            </a:endParaRPr>
          </a:p>
        </p:txBody>
      </p:sp>
      <p:sp>
        <p:nvSpPr>
          <p:cNvPr id="78" name="직사각형 77">
            <a:extLst>
              <a:ext uri="{FF2B5EF4-FFF2-40B4-BE49-F238E27FC236}">
                <a16:creationId xmlns:a16="http://schemas.microsoft.com/office/drawing/2014/main" id="{07DB9610-AEC1-0D67-A968-D8DCEE63026E}"/>
              </a:ext>
            </a:extLst>
          </p:cNvPr>
          <p:cNvSpPr/>
          <p:nvPr/>
        </p:nvSpPr>
        <p:spPr>
          <a:xfrm>
            <a:off x="6980238" y="2965450"/>
            <a:ext cx="1727200" cy="217488"/>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next:    16708</a:t>
            </a:r>
            <a:endParaRPr lang="ko-KR" altLang="en-US" sz="1400" dirty="0">
              <a:solidFill>
                <a:prstClr val="black"/>
              </a:solidFill>
              <a:latin typeface="맑은 고딕" panose="020B0503020000020004" pitchFamily="50" charset="-127"/>
              <a:cs typeface="Courier New" pitchFamily="49" charset="0"/>
            </a:endParaRPr>
          </a:p>
        </p:txBody>
      </p:sp>
      <p:sp>
        <p:nvSpPr>
          <p:cNvPr id="79" name="직사각형 78">
            <a:extLst>
              <a:ext uri="{FF2B5EF4-FFF2-40B4-BE49-F238E27FC236}">
                <a16:creationId xmlns:a16="http://schemas.microsoft.com/office/drawing/2014/main" id="{9F53E953-4457-69CB-A998-55B08E82E24A}"/>
              </a:ext>
            </a:extLst>
          </p:cNvPr>
          <p:cNvSpPr/>
          <p:nvPr/>
        </p:nvSpPr>
        <p:spPr>
          <a:xfrm>
            <a:off x="6980238" y="3182938"/>
            <a:ext cx="1727200"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80" name="직사각형 79">
            <a:extLst>
              <a:ext uri="{FF2B5EF4-FFF2-40B4-BE49-F238E27FC236}">
                <a16:creationId xmlns:a16="http://schemas.microsoft.com/office/drawing/2014/main" id="{2AF56E14-DBF9-CC3F-272C-0BBE70BEF9A4}"/>
              </a:ext>
            </a:extLst>
          </p:cNvPr>
          <p:cNvSpPr/>
          <p:nvPr/>
        </p:nvSpPr>
        <p:spPr>
          <a:xfrm>
            <a:off x="6988175" y="3600450"/>
            <a:ext cx="1727200" cy="217488"/>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81" name="직사각형 80">
            <a:extLst>
              <a:ext uri="{FF2B5EF4-FFF2-40B4-BE49-F238E27FC236}">
                <a16:creationId xmlns:a16="http://schemas.microsoft.com/office/drawing/2014/main" id="{28901979-033E-CFB5-1009-6F0A2E3EC13E}"/>
              </a:ext>
            </a:extLst>
          </p:cNvPr>
          <p:cNvSpPr/>
          <p:nvPr/>
        </p:nvSpPr>
        <p:spPr>
          <a:xfrm>
            <a:off x="6980238" y="3394075"/>
            <a:ext cx="1727200" cy="219075"/>
          </a:xfrm>
          <a:prstGeom prst="rect">
            <a:avLst/>
          </a:prstGeom>
          <a:solidFill>
            <a:schemeClr val="bg1"/>
          </a:solidFill>
          <a:ln w="12700">
            <a:no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ko-KR" altLang="en-US" sz="400" dirty="0">
                <a:solidFill>
                  <a:prstClr val="black"/>
                </a:solidFill>
                <a:latin typeface="맑은 고딕" panose="020B0503020000020004" pitchFamily="50" charset="-127"/>
                <a:cs typeface="Courier New" pitchFamily="49" charset="0"/>
              </a:rPr>
              <a:t>■  ■  ■</a:t>
            </a:r>
          </a:p>
        </p:txBody>
      </p:sp>
      <p:sp>
        <p:nvSpPr>
          <p:cNvPr id="82" name="직사각형 81">
            <a:extLst>
              <a:ext uri="{FF2B5EF4-FFF2-40B4-BE49-F238E27FC236}">
                <a16:creationId xmlns:a16="http://schemas.microsoft.com/office/drawing/2014/main" id="{C9091DD7-C747-18B5-8A23-0F4B14C1D004}"/>
              </a:ext>
            </a:extLst>
          </p:cNvPr>
          <p:cNvSpPr/>
          <p:nvPr/>
        </p:nvSpPr>
        <p:spPr>
          <a:xfrm>
            <a:off x="6988175" y="3817938"/>
            <a:ext cx="1728788" cy="21907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size:        100</a:t>
            </a:r>
            <a:endParaRPr lang="ko-KR" altLang="en-US" sz="1400" dirty="0">
              <a:solidFill>
                <a:prstClr val="black"/>
              </a:solidFill>
              <a:latin typeface="맑은 고딕" panose="020B0503020000020004" pitchFamily="50" charset="-127"/>
              <a:cs typeface="Courier New" pitchFamily="49" charset="0"/>
            </a:endParaRPr>
          </a:p>
        </p:txBody>
      </p:sp>
      <p:sp>
        <p:nvSpPr>
          <p:cNvPr id="83" name="직사각형 82">
            <a:extLst>
              <a:ext uri="{FF2B5EF4-FFF2-40B4-BE49-F238E27FC236}">
                <a16:creationId xmlns:a16="http://schemas.microsoft.com/office/drawing/2014/main" id="{42F6E8E9-2911-DE64-0451-B9817709AF4C}"/>
              </a:ext>
            </a:extLst>
          </p:cNvPr>
          <p:cNvSpPr/>
          <p:nvPr/>
        </p:nvSpPr>
        <p:spPr>
          <a:xfrm>
            <a:off x="6988175" y="4037013"/>
            <a:ext cx="1728788" cy="21907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200" dirty="0">
                <a:solidFill>
                  <a:prstClr val="black"/>
                </a:solidFill>
                <a:latin typeface="맑은 고딕" panose="020B0503020000020004" pitchFamily="50" charset="-127"/>
                <a:cs typeface="Courier New" pitchFamily="49" charset="0"/>
              </a:rPr>
              <a:t>magic:  1234567</a:t>
            </a:r>
            <a:endParaRPr lang="ko-KR" altLang="en-US" sz="1200" dirty="0">
              <a:solidFill>
                <a:prstClr val="black"/>
              </a:solidFill>
              <a:latin typeface="맑은 고딕" panose="020B0503020000020004" pitchFamily="50" charset="-127"/>
              <a:cs typeface="Courier New" pitchFamily="49" charset="0"/>
            </a:endParaRPr>
          </a:p>
        </p:txBody>
      </p:sp>
      <p:sp>
        <p:nvSpPr>
          <p:cNvPr id="84" name="직사각형 83">
            <a:extLst>
              <a:ext uri="{FF2B5EF4-FFF2-40B4-BE49-F238E27FC236}">
                <a16:creationId xmlns:a16="http://schemas.microsoft.com/office/drawing/2014/main" id="{9B920449-724A-E1BF-4402-96CF70FC6EB0}"/>
              </a:ext>
            </a:extLst>
          </p:cNvPr>
          <p:cNvSpPr/>
          <p:nvPr/>
        </p:nvSpPr>
        <p:spPr>
          <a:xfrm>
            <a:off x="6988175" y="4256088"/>
            <a:ext cx="1733550" cy="217487"/>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85" name="직사각형 84">
            <a:extLst>
              <a:ext uri="{FF2B5EF4-FFF2-40B4-BE49-F238E27FC236}">
                <a16:creationId xmlns:a16="http://schemas.microsoft.com/office/drawing/2014/main" id="{A518186F-2324-3344-BC7A-47548C384BB8}"/>
              </a:ext>
            </a:extLst>
          </p:cNvPr>
          <p:cNvSpPr/>
          <p:nvPr/>
        </p:nvSpPr>
        <p:spPr>
          <a:xfrm>
            <a:off x="6988175" y="4672013"/>
            <a:ext cx="1728788"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86" name="직사각형 85">
            <a:extLst>
              <a:ext uri="{FF2B5EF4-FFF2-40B4-BE49-F238E27FC236}">
                <a16:creationId xmlns:a16="http://schemas.microsoft.com/office/drawing/2014/main" id="{60EF6237-64B7-0A3D-CECC-5B576D9DCC6D}"/>
              </a:ext>
            </a:extLst>
          </p:cNvPr>
          <p:cNvSpPr/>
          <p:nvPr/>
        </p:nvSpPr>
        <p:spPr>
          <a:xfrm>
            <a:off x="6972300" y="4448175"/>
            <a:ext cx="1736725" cy="230188"/>
          </a:xfrm>
          <a:prstGeom prst="rect">
            <a:avLst/>
          </a:prstGeom>
          <a:solidFill>
            <a:schemeClr val="bg1"/>
          </a:solidFill>
          <a:ln w="12700">
            <a:no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ko-KR" altLang="en-US" sz="400" dirty="0">
                <a:solidFill>
                  <a:prstClr val="black"/>
                </a:solidFill>
                <a:latin typeface="맑은 고딕" panose="020B0503020000020004" pitchFamily="50" charset="-127"/>
                <a:cs typeface="Courier New" pitchFamily="49" charset="0"/>
              </a:rPr>
              <a:t>■  ■  ■</a:t>
            </a:r>
          </a:p>
        </p:txBody>
      </p:sp>
      <p:sp>
        <p:nvSpPr>
          <p:cNvPr id="87" name="직사각형 86">
            <a:extLst>
              <a:ext uri="{FF2B5EF4-FFF2-40B4-BE49-F238E27FC236}">
                <a16:creationId xmlns:a16="http://schemas.microsoft.com/office/drawing/2014/main" id="{B30E5F27-80ED-4C1B-FB01-3F70C6C6AFFC}"/>
              </a:ext>
            </a:extLst>
          </p:cNvPr>
          <p:cNvSpPr/>
          <p:nvPr/>
        </p:nvSpPr>
        <p:spPr>
          <a:xfrm>
            <a:off x="6988175" y="4891088"/>
            <a:ext cx="1733550" cy="217487"/>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size:      3764</a:t>
            </a:r>
            <a:endParaRPr lang="ko-KR" altLang="en-US" sz="1400" dirty="0">
              <a:solidFill>
                <a:prstClr val="black"/>
              </a:solidFill>
              <a:latin typeface="맑은 고딕" panose="020B0503020000020004" pitchFamily="50" charset="-127"/>
              <a:cs typeface="Courier New" pitchFamily="49" charset="0"/>
            </a:endParaRPr>
          </a:p>
        </p:txBody>
      </p:sp>
      <p:sp>
        <p:nvSpPr>
          <p:cNvPr id="88" name="직사각형 87">
            <a:extLst>
              <a:ext uri="{FF2B5EF4-FFF2-40B4-BE49-F238E27FC236}">
                <a16:creationId xmlns:a16="http://schemas.microsoft.com/office/drawing/2014/main" id="{0439E004-B8B6-29A2-2499-BC3102599821}"/>
              </a:ext>
            </a:extLst>
          </p:cNvPr>
          <p:cNvSpPr/>
          <p:nvPr/>
        </p:nvSpPr>
        <p:spPr>
          <a:xfrm>
            <a:off x="6988175" y="5108575"/>
            <a:ext cx="1733550" cy="219075"/>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defRPr/>
            </a:pPr>
            <a:r>
              <a:rPr lang="en-US" altLang="ko-KR" sz="1400" dirty="0">
                <a:solidFill>
                  <a:prstClr val="black"/>
                </a:solidFill>
                <a:latin typeface="맑은 고딕" panose="020B0503020000020004" pitchFamily="50" charset="-127"/>
                <a:cs typeface="Courier New" pitchFamily="49" charset="0"/>
              </a:rPr>
              <a:t>next:          0</a:t>
            </a:r>
            <a:endParaRPr lang="ko-KR" altLang="en-US" sz="1400" dirty="0">
              <a:solidFill>
                <a:prstClr val="black"/>
              </a:solidFill>
              <a:latin typeface="맑은 고딕" panose="020B0503020000020004" pitchFamily="50" charset="-127"/>
              <a:cs typeface="Courier New" pitchFamily="49" charset="0"/>
            </a:endParaRPr>
          </a:p>
        </p:txBody>
      </p:sp>
      <p:sp>
        <p:nvSpPr>
          <p:cNvPr id="89" name="직사각형 88">
            <a:extLst>
              <a:ext uri="{FF2B5EF4-FFF2-40B4-BE49-F238E27FC236}">
                <a16:creationId xmlns:a16="http://schemas.microsoft.com/office/drawing/2014/main" id="{2E659385-82ED-2DF4-D75F-62FD38518EE0}"/>
              </a:ext>
            </a:extLst>
          </p:cNvPr>
          <p:cNvSpPr/>
          <p:nvPr/>
        </p:nvSpPr>
        <p:spPr>
          <a:xfrm>
            <a:off x="6988175" y="5327650"/>
            <a:ext cx="1733550"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90" name="직사각형 89">
            <a:extLst>
              <a:ext uri="{FF2B5EF4-FFF2-40B4-BE49-F238E27FC236}">
                <a16:creationId xmlns:a16="http://schemas.microsoft.com/office/drawing/2014/main" id="{3A2E6D6A-E5A1-9906-180E-7BD3B6A29300}"/>
              </a:ext>
            </a:extLst>
          </p:cNvPr>
          <p:cNvSpPr/>
          <p:nvPr/>
        </p:nvSpPr>
        <p:spPr>
          <a:xfrm>
            <a:off x="6988175" y="5743575"/>
            <a:ext cx="1733550" cy="21907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endParaRPr lang="ko-KR" altLang="en-US" sz="1600" dirty="0">
              <a:solidFill>
                <a:prstClr val="black"/>
              </a:solidFill>
              <a:latin typeface="맑은 고딕" panose="020B0503020000020004" pitchFamily="50" charset="-127"/>
              <a:cs typeface="Courier New" pitchFamily="49" charset="0"/>
            </a:endParaRPr>
          </a:p>
        </p:txBody>
      </p:sp>
      <p:sp>
        <p:nvSpPr>
          <p:cNvPr id="91" name="직사각형 90">
            <a:extLst>
              <a:ext uri="{FF2B5EF4-FFF2-40B4-BE49-F238E27FC236}">
                <a16:creationId xmlns:a16="http://schemas.microsoft.com/office/drawing/2014/main" id="{C34C347C-FBDE-175A-A12A-15D0D58F2A65}"/>
              </a:ext>
            </a:extLst>
          </p:cNvPr>
          <p:cNvSpPr/>
          <p:nvPr/>
        </p:nvSpPr>
        <p:spPr>
          <a:xfrm>
            <a:off x="6988175" y="5538788"/>
            <a:ext cx="1733550" cy="219075"/>
          </a:xfrm>
          <a:prstGeom prst="rect">
            <a:avLst/>
          </a:prstGeom>
          <a:solidFill>
            <a:schemeClr val="bg1"/>
          </a:solidFill>
          <a:ln w="12700">
            <a:no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lIns="72000" rIns="72000" anchor="ctr"/>
          <a:lstStyle/>
          <a:p>
            <a:pPr algn="ctr">
              <a:defRPr/>
            </a:pPr>
            <a:r>
              <a:rPr lang="ko-KR" altLang="en-US" sz="400" dirty="0">
                <a:solidFill>
                  <a:prstClr val="black"/>
                </a:solidFill>
                <a:latin typeface="맑은 고딕" panose="020B0503020000020004" pitchFamily="50" charset="-127"/>
                <a:cs typeface="Courier New" pitchFamily="49" charset="0"/>
              </a:rPr>
              <a:t>■  ■  ■</a:t>
            </a:r>
          </a:p>
        </p:txBody>
      </p:sp>
      <p:sp>
        <p:nvSpPr>
          <p:cNvPr id="29721" name="TextBox 91">
            <a:extLst>
              <a:ext uri="{FF2B5EF4-FFF2-40B4-BE49-F238E27FC236}">
                <a16:creationId xmlns:a16="http://schemas.microsoft.com/office/drawing/2014/main" id="{21CC3494-61A9-80B6-C737-EDDFA32AFBC7}"/>
              </a:ext>
            </a:extLst>
          </p:cNvPr>
          <p:cNvSpPr txBox="1">
            <a:spLocks noChangeArrowheads="1"/>
          </p:cNvSpPr>
          <p:nvPr/>
        </p:nvSpPr>
        <p:spPr bwMode="auto">
          <a:xfrm>
            <a:off x="5778500" y="3025775"/>
            <a:ext cx="7191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sptr</a:t>
            </a:r>
            <a:endParaRPr lang="ko-KR" altLang="en-US" sz="1600">
              <a:latin typeface="Malgun Gothic" panose="020B0503020000020004" pitchFamily="34" charset="-127"/>
            </a:endParaRPr>
          </a:p>
        </p:txBody>
      </p:sp>
      <p:cxnSp>
        <p:nvCxnSpPr>
          <p:cNvPr id="93" name="직선 화살표 연결선 92">
            <a:extLst>
              <a:ext uri="{FF2B5EF4-FFF2-40B4-BE49-F238E27FC236}">
                <a16:creationId xmlns:a16="http://schemas.microsoft.com/office/drawing/2014/main" id="{B76F5615-DC6B-0F68-6D2F-4DA18955DDCF}"/>
              </a:ext>
            </a:extLst>
          </p:cNvPr>
          <p:cNvCxnSpPr/>
          <p:nvPr/>
        </p:nvCxnSpPr>
        <p:spPr>
          <a:xfrm>
            <a:off x="6497638" y="3182938"/>
            <a:ext cx="461962"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59A6B499-8862-60C5-337D-D5CC0F565AB2}"/>
              </a:ext>
            </a:extLst>
          </p:cNvPr>
          <p:cNvCxnSpPr/>
          <p:nvPr/>
        </p:nvCxnSpPr>
        <p:spPr>
          <a:xfrm>
            <a:off x="6497638" y="2746375"/>
            <a:ext cx="461962" cy="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9724" name="그룹 95">
            <a:extLst>
              <a:ext uri="{FF2B5EF4-FFF2-40B4-BE49-F238E27FC236}">
                <a16:creationId xmlns:a16="http://schemas.microsoft.com/office/drawing/2014/main" id="{3F4BC9F3-6A7A-88B9-777B-6A2B8FF692D4}"/>
              </a:ext>
            </a:extLst>
          </p:cNvPr>
          <p:cNvGrpSpPr>
            <a:grpSpLocks/>
          </p:cNvGrpSpPr>
          <p:nvPr/>
        </p:nvGrpSpPr>
        <p:grpSpPr bwMode="auto">
          <a:xfrm>
            <a:off x="8809038" y="2111375"/>
            <a:ext cx="134937" cy="635000"/>
            <a:chOff x="4067944" y="2180822"/>
            <a:chExt cx="308981" cy="1166297"/>
          </a:xfrm>
        </p:grpSpPr>
        <p:sp>
          <p:nvSpPr>
            <p:cNvPr id="97" name="왼쪽 대괄호 96">
              <a:extLst>
                <a:ext uri="{FF2B5EF4-FFF2-40B4-BE49-F238E27FC236}">
                  <a16:creationId xmlns:a16="http://schemas.microsoft.com/office/drawing/2014/main" id="{7BA9E581-DEE5-6CDF-50A3-0BC4358FE40B}"/>
                </a:ext>
              </a:extLst>
            </p:cNvPr>
            <p:cNvSpPr/>
            <p:nvPr/>
          </p:nvSpPr>
          <p:spPr>
            <a:xfrm flipH="1">
              <a:off x="4067944" y="2180822"/>
              <a:ext cx="214469" cy="1166297"/>
            </a:xfrm>
            <a:prstGeom prst="leftBracket">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98" name="직선 연결선 97">
              <a:extLst>
                <a:ext uri="{FF2B5EF4-FFF2-40B4-BE49-F238E27FC236}">
                  <a16:creationId xmlns:a16="http://schemas.microsoft.com/office/drawing/2014/main" id="{7A3344AF-EFC1-B135-717E-0A9FD5D500A7}"/>
                </a:ext>
              </a:extLst>
            </p:cNvPr>
            <p:cNvCxnSpPr/>
            <p:nvPr/>
          </p:nvCxnSpPr>
          <p:spPr>
            <a:xfrm>
              <a:off x="4289683" y="2746476"/>
              <a:ext cx="8724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9725" name="그룹 101">
            <a:extLst>
              <a:ext uri="{FF2B5EF4-FFF2-40B4-BE49-F238E27FC236}">
                <a16:creationId xmlns:a16="http://schemas.microsoft.com/office/drawing/2014/main" id="{3C79A99D-9B05-53A1-9D3E-C8827F6F6120}"/>
              </a:ext>
            </a:extLst>
          </p:cNvPr>
          <p:cNvGrpSpPr>
            <a:grpSpLocks/>
          </p:cNvGrpSpPr>
          <p:nvPr/>
        </p:nvGrpSpPr>
        <p:grpSpPr bwMode="auto">
          <a:xfrm>
            <a:off x="8804275" y="4256088"/>
            <a:ext cx="139700" cy="635000"/>
            <a:chOff x="4067944" y="2180822"/>
            <a:chExt cx="308981" cy="1166297"/>
          </a:xfrm>
        </p:grpSpPr>
        <p:sp>
          <p:nvSpPr>
            <p:cNvPr id="103" name="왼쪽 대괄호 102">
              <a:extLst>
                <a:ext uri="{FF2B5EF4-FFF2-40B4-BE49-F238E27FC236}">
                  <a16:creationId xmlns:a16="http://schemas.microsoft.com/office/drawing/2014/main" id="{003A4BAE-DCC1-068A-4353-E47602617B3F}"/>
                </a:ext>
              </a:extLst>
            </p:cNvPr>
            <p:cNvSpPr/>
            <p:nvPr/>
          </p:nvSpPr>
          <p:spPr>
            <a:xfrm flipH="1">
              <a:off x="4067944" y="2180822"/>
              <a:ext cx="217691" cy="1166297"/>
            </a:xfrm>
            <a:prstGeom prst="leftBracket">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104" name="직선 연결선 103">
              <a:extLst>
                <a:ext uri="{FF2B5EF4-FFF2-40B4-BE49-F238E27FC236}">
                  <a16:creationId xmlns:a16="http://schemas.microsoft.com/office/drawing/2014/main" id="{CFFA6A3E-9A53-0E4A-26FC-BA1944E73ED6}"/>
                </a:ext>
              </a:extLst>
            </p:cNvPr>
            <p:cNvCxnSpPr/>
            <p:nvPr/>
          </p:nvCxnSpPr>
          <p:spPr>
            <a:xfrm>
              <a:off x="4289147" y="2746476"/>
              <a:ext cx="87778"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9726" name="TextBox 107">
            <a:extLst>
              <a:ext uri="{FF2B5EF4-FFF2-40B4-BE49-F238E27FC236}">
                <a16:creationId xmlns:a16="http://schemas.microsoft.com/office/drawing/2014/main" id="{52819F54-1DF5-6553-B6F1-BB5E7D75D9D3}"/>
              </a:ext>
            </a:extLst>
          </p:cNvPr>
          <p:cNvSpPr txBox="1">
            <a:spLocks noChangeArrowheads="1"/>
          </p:cNvSpPr>
          <p:nvPr/>
        </p:nvSpPr>
        <p:spPr bwMode="auto">
          <a:xfrm>
            <a:off x="8802688" y="1484313"/>
            <a:ext cx="2730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[virtual address: 16KB]</a:t>
            </a:r>
            <a:endParaRPr lang="ko-KR" altLang="en-US" sz="1400">
              <a:latin typeface="Malgun Gothic" panose="020B0503020000020004" pitchFamily="34" charset="-127"/>
            </a:endParaRPr>
          </a:p>
        </p:txBody>
      </p:sp>
      <p:sp>
        <p:nvSpPr>
          <p:cNvPr id="29727" name="TextBox 108">
            <a:extLst>
              <a:ext uri="{FF2B5EF4-FFF2-40B4-BE49-F238E27FC236}">
                <a16:creationId xmlns:a16="http://schemas.microsoft.com/office/drawing/2014/main" id="{44BA4E79-CBF9-05F2-04E6-0B79CDA80735}"/>
              </a:ext>
            </a:extLst>
          </p:cNvPr>
          <p:cNvSpPr txBox="1">
            <a:spLocks noChangeArrowheads="1"/>
          </p:cNvSpPr>
          <p:nvPr/>
        </p:nvSpPr>
        <p:spPr bwMode="auto">
          <a:xfrm>
            <a:off x="8963025" y="2274888"/>
            <a:ext cx="2808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100 bytes still allocated</a:t>
            </a:r>
            <a:endParaRPr lang="ko-KR" altLang="en-US" sz="1400">
              <a:latin typeface="Malgun Gothic" panose="020B0503020000020004" pitchFamily="34" charset="-127"/>
            </a:endParaRPr>
          </a:p>
        </p:txBody>
      </p:sp>
      <p:sp>
        <p:nvSpPr>
          <p:cNvPr id="29728" name="TextBox 109">
            <a:extLst>
              <a:ext uri="{FF2B5EF4-FFF2-40B4-BE49-F238E27FC236}">
                <a16:creationId xmlns:a16="http://schemas.microsoft.com/office/drawing/2014/main" id="{86FF889F-08E3-C154-8324-88D5CDB050E7}"/>
              </a:ext>
            </a:extLst>
          </p:cNvPr>
          <p:cNvSpPr txBox="1">
            <a:spLocks noChangeArrowheads="1"/>
          </p:cNvSpPr>
          <p:nvPr/>
        </p:nvSpPr>
        <p:spPr bwMode="auto">
          <a:xfrm>
            <a:off x="8809038" y="3240088"/>
            <a:ext cx="25431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(now a free chunk of </a:t>
            </a:r>
          </a:p>
          <a:p>
            <a:pPr algn="ctr">
              <a:lnSpc>
                <a:spcPct val="100000"/>
              </a:lnSpc>
              <a:spcBef>
                <a:spcPct val="0"/>
              </a:spcBef>
              <a:buFontTx/>
              <a:buNone/>
            </a:pPr>
            <a:r>
              <a:rPr lang="en-US" altLang="ko-KR" sz="1400">
                <a:latin typeface="Malgun Gothic" panose="020B0503020000020004" pitchFamily="34" charset="-127"/>
              </a:rPr>
              <a:t>memory)</a:t>
            </a:r>
          </a:p>
        </p:txBody>
      </p:sp>
      <p:sp>
        <p:nvSpPr>
          <p:cNvPr id="29729" name="TextBox 110">
            <a:extLst>
              <a:ext uri="{FF2B5EF4-FFF2-40B4-BE49-F238E27FC236}">
                <a16:creationId xmlns:a16="http://schemas.microsoft.com/office/drawing/2014/main" id="{CA0EAC9B-91B9-D603-77F2-9D85D77437A9}"/>
              </a:ext>
            </a:extLst>
          </p:cNvPr>
          <p:cNvSpPr txBox="1">
            <a:spLocks noChangeArrowheads="1"/>
          </p:cNvSpPr>
          <p:nvPr/>
        </p:nvSpPr>
        <p:spPr bwMode="auto">
          <a:xfrm>
            <a:off x="8975725" y="4421188"/>
            <a:ext cx="280828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100 bytes still allocated</a:t>
            </a:r>
          </a:p>
        </p:txBody>
      </p:sp>
      <p:sp>
        <p:nvSpPr>
          <p:cNvPr id="29730" name="TextBox 111">
            <a:extLst>
              <a:ext uri="{FF2B5EF4-FFF2-40B4-BE49-F238E27FC236}">
                <a16:creationId xmlns:a16="http://schemas.microsoft.com/office/drawing/2014/main" id="{DBAD1DB2-C93F-C553-BACA-713D594C67F9}"/>
              </a:ext>
            </a:extLst>
          </p:cNvPr>
          <p:cNvSpPr txBox="1">
            <a:spLocks noChangeArrowheads="1"/>
          </p:cNvSpPr>
          <p:nvPr/>
        </p:nvSpPr>
        <p:spPr bwMode="auto">
          <a:xfrm>
            <a:off x="8804275" y="5441950"/>
            <a:ext cx="30813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The free 3764-byte chunk</a:t>
            </a:r>
          </a:p>
        </p:txBody>
      </p:sp>
      <p:cxnSp>
        <p:nvCxnSpPr>
          <p:cNvPr id="8" name="꺾인 연결선 7">
            <a:extLst>
              <a:ext uri="{FF2B5EF4-FFF2-40B4-BE49-F238E27FC236}">
                <a16:creationId xmlns:a16="http://schemas.microsoft.com/office/drawing/2014/main" id="{0A9671C3-1629-BD34-5CAE-1BABC9D52065}"/>
              </a:ext>
            </a:extLst>
          </p:cNvPr>
          <p:cNvCxnSpPr/>
          <p:nvPr/>
        </p:nvCxnSpPr>
        <p:spPr>
          <a:xfrm>
            <a:off x="8804275" y="3074988"/>
            <a:ext cx="4763" cy="1924050"/>
          </a:xfrm>
          <a:prstGeom prst="bentConnector3">
            <a:avLst>
              <a:gd name="adj1" fmla="val 54031268"/>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732" name="내용 개체 틀 2">
            <a:extLst>
              <a:ext uri="{FF2B5EF4-FFF2-40B4-BE49-F238E27FC236}">
                <a16:creationId xmlns:a16="http://schemas.microsoft.com/office/drawing/2014/main" id="{DB7848BC-1210-F6B7-86D2-04C9E3DF92E2}"/>
              </a:ext>
            </a:extLst>
          </p:cNvPr>
          <p:cNvSpPr txBox="1">
            <a:spLocks/>
          </p:cNvSpPr>
          <p:nvPr/>
        </p:nvSpPr>
        <p:spPr bwMode="auto">
          <a:xfrm>
            <a:off x="452436" y="1418431"/>
            <a:ext cx="81613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atinLnBrk="1">
              <a:lnSpc>
                <a:spcPct val="150000"/>
              </a:lnSpc>
              <a:spcBef>
                <a:spcPct val="20000"/>
              </a:spcBef>
              <a:buClr>
                <a:srgbClr val="002060"/>
              </a:buClr>
              <a:buSzPct val="65000"/>
              <a:buFont typeface="Wingdings" panose="05000000000000000000" pitchFamily="2" charset="2"/>
              <a:buChar char=""/>
            </a:pPr>
            <a:r>
              <a:rPr kumimoji="1" lang="en-US" altLang="ko-KR" sz="2000" dirty="0">
                <a:latin typeface="Malgun Gothic" panose="020B0503020000020004" pitchFamily="34" charset="-127"/>
              </a:rPr>
              <a:t>Example: </a:t>
            </a:r>
            <a:r>
              <a:rPr kumimoji="1" lang="en-US" altLang="ko-KR" sz="2000" dirty="0">
                <a:latin typeface="Courier New" panose="02070309020205020404" pitchFamily="49" charset="0"/>
                <a:cs typeface="Courier New" panose="02070309020205020404" pitchFamily="49" charset="0"/>
              </a:rPr>
              <a:t>free(</a:t>
            </a:r>
            <a:r>
              <a:rPr kumimoji="1" lang="en-US" altLang="ko-KR" sz="2000" dirty="0" err="1">
                <a:latin typeface="Courier New" panose="02070309020205020404" pitchFamily="49" charset="0"/>
                <a:cs typeface="Courier New" panose="02070309020205020404" pitchFamily="49" charset="0"/>
              </a:rPr>
              <a:t>sptr</a:t>
            </a:r>
            <a:r>
              <a:rPr kumimoji="1" lang="en-US" altLang="ko-KR" sz="2000" dirty="0">
                <a:latin typeface="Courier New" panose="02070309020205020404" pitchFamily="49" charset="0"/>
                <a:cs typeface="Courier New" panose="02070309020205020404" pitchFamily="49" charset="0"/>
              </a:rPr>
              <a:t>)</a:t>
            </a:r>
            <a:endParaRPr kumimoji="1" lang="en-US" altLang="ko-KR" sz="2000" dirty="0">
              <a:latin typeface="Malgun Gothic" panose="020B0503020000020004" pitchFamily="34" charset="-127"/>
            </a:endParaRPr>
          </a:p>
          <a:p>
            <a:pPr lvl="2" latinLnBrk="1">
              <a:lnSpc>
                <a:spcPct val="150000"/>
              </a:lnSpc>
              <a:spcBef>
                <a:spcPct val="20000"/>
              </a:spcBef>
              <a:buClr>
                <a:srgbClr val="002060"/>
              </a:buClr>
              <a:buSzPct val="65000"/>
              <a:buFont typeface="Wingdings" panose="05000000000000000000" pitchFamily="2" charset="2"/>
              <a:buChar char=""/>
            </a:pPr>
            <a:endParaRPr kumimoji="1" lang="en-US" altLang="ko-KR" sz="1600" dirty="0">
              <a:latin typeface="Malgun Gothic" panose="020B0503020000020004" pitchFamily="34" charset="-127"/>
            </a:endParaRPr>
          </a:p>
          <a:p>
            <a:pPr lvl="1" latinLnBrk="1">
              <a:lnSpc>
                <a:spcPct val="150000"/>
              </a:lnSpc>
              <a:spcBef>
                <a:spcPct val="20000"/>
              </a:spcBef>
              <a:buClr>
                <a:srgbClr val="002060"/>
              </a:buClr>
              <a:buFont typeface="Wingdings" panose="05000000000000000000" pitchFamily="2" charset="2"/>
              <a:buChar char=""/>
            </a:pPr>
            <a:endParaRPr kumimoji="1" lang="ko-KR" altLang="en-US" sz="1800" dirty="0">
              <a:latin typeface="Malgun Gothic" panose="020B0503020000020004" pitchFamily="34" charset="-127"/>
            </a:endParaRPr>
          </a:p>
        </p:txBody>
      </p:sp>
      <p:sp>
        <p:nvSpPr>
          <p:cNvPr id="29733" name="TextBox 43">
            <a:extLst>
              <a:ext uri="{FF2B5EF4-FFF2-40B4-BE49-F238E27FC236}">
                <a16:creationId xmlns:a16="http://schemas.microsoft.com/office/drawing/2014/main" id="{DD4F8B7E-F5F8-2AF3-0478-007763ABA170}"/>
              </a:ext>
            </a:extLst>
          </p:cNvPr>
          <p:cNvSpPr txBox="1">
            <a:spLocks noChangeArrowheads="1"/>
          </p:cNvSpPr>
          <p:nvPr/>
        </p:nvSpPr>
        <p:spPr bwMode="auto">
          <a:xfrm>
            <a:off x="5711825" y="2611438"/>
            <a:ext cx="7858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ko-KR" sz="1400">
                <a:latin typeface="Malgun Gothic" panose="020B0503020000020004" pitchFamily="34" charset="-127"/>
              </a:rPr>
              <a:t>head</a:t>
            </a:r>
            <a:endParaRPr lang="ko-KR" altLang="en-US" sz="1600">
              <a:latin typeface="Malgun Gothic" panose="020B0503020000020004" pitchFamily="34" charset="-127"/>
            </a:endParaRPr>
          </a:p>
        </p:txBody>
      </p:sp>
      <p:sp>
        <p:nvSpPr>
          <p:cNvPr id="2" name="Footer Placeholder 1">
            <a:extLst>
              <a:ext uri="{FF2B5EF4-FFF2-40B4-BE49-F238E27FC236}">
                <a16:creationId xmlns:a16="http://schemas.microsoft.com/office/drawing/2014/main" id="{ED59479F-BA3A-3D86-740E-040E411855E2}"/>
              </a:ext>
            </a:extLst>
          </p:cNvPr>
          <p:cNvSpPr>
            <a:spLocks noGrp="1"/>
          </p:cNvSpPr>
          <p:nvPr>
            <p:ph type="ftr" sz="quarter" idx="10"/>
          </p:nvPr>
        </p:nvSpPr>
        <p:spPr/>
        <p:txBody>
          <a:bodyPr/>
          <a:lstStyle/>
          <a:p>
            <a:pPr>
              <a:defRPr/>
            </a:pPr>
            <a:r>
              <a:rPr lang="en-US"/>
              <a:t>© 2022 KL University – The contents of this presentation are an intellectual and copyrighted property of KL University. ALL RIGHTS RESERVED</a:t>
            </a:r>
            <a:endParaRPr lang="en-AU"/>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F5C9-993F-119C-DE6F-DB5976B21E85}"/>
              </a:ext>
            </a:extLst>
          </p:cNvPr>
          <p:cNvSpPr>
            <a:spLocks noGrp="1"/>
          </p:cNvSpPr>
          <p:nvPr>
            <p:ph type="title"/>
          </p:nvPr>
        </p:nvSpPr>
        <p:spPr>
          <a:xfrm>
            <a:off x="0" y="113493"/>
            <a:ext cx="9445053" cy="770927"/>
          </a:xfrm>
        </p:spPr>
        <p:txBody>
          <a:bodyPr/>
          <a:lstStyle/>
          <a:p>
            <a:r>
              <a:rPr lang="en-US" b="1" dirty="0">
                <a:solidFill>
                  <a:srgbClr val="FF0000"/>
                </a:solidFill>
              </a:rPr>
              <a:t>Thrashing</a:t>
            </a:r>
            <a:r>
              <a:rPr lang="en-US" b="1" dirty="0"/>
              <a:t> </a:t>
            </a:r>
            <a:endParaRPr lang="en-IN" b="1" dirty="0"/>
          </a:p>
        </p:txBody>
      </p:sp>
      <p:sp>
        <p:nvSpPr>
          <p:cNvPr id="3" name="Content Placeholder 2">
            <a:extLst>
              <a:ext uri="{FF2B5EF4-FFF2-40B4-BE49-F238E27FC236}">
                <a16:creationId xmlns:a16="http://schemas.microsoft.com/office/drawing/2014/main" id="{A90E0678-E830-46B2-03E4-B54E877C72D0}"/>
              </a:ext>
            </a:extLst>
          </p:cNvPr>
          <p:cNvSpPr>
            <a:spLocks noGrp="1"/>
          </p:cNvSpPr>
          <p:nvPr>
            <p:ph idx="1"/>
          </p:nvPr>
        </p:nvSpPr>
        <p:spPr>
          <a:xfrm>
            <a:off x="838200" y="1079292"/>
            <a:ext cx="10515600" cy="5097671"/>
          </a:xfrm>
        </p:spPr>
        <p:txBody>
          <a:bodyPr>
            <a:normAutofit fontScale="92500" lnSpcReduction="20000"/>
          </a:bodyPr>
          <a:lstStyle/>
          <a:p>
            <a:r>
              <a:rPr lang="en-US" dirty="0"/>
              <a:t>If the number of frames allocated to a low-priority process falls below the minimum number then we must suspend that process execution. </a:t>
            </a:r>
          </a:p>
          <a:p>
            <a:r>
              <a:rPr lang="en-US" dirty="0"/>
              <a:t>We should then page out its remaining pages, freeing all its allocated frames. </a:t>
            </a:r>
          </a:p>
          <a:p>
            <a:r>
              <a:rPr lang="en-US" dirty="0"/>
              <a:t>So, now swapping is required. We can find some process in a system that does not have “enough” frames.</a:t>
            </a:r>
          </a:p>
          <a:p>
            <a:r>
              <a:rPr lang="en-US" dirty="0"/>
              <a:t>It is technically possible to reduce the number of allocated frames to the minimum, there is some(larger) number of pages in active use. </a:t>
            </a:r>
          </a:p>
          <a:p>
            <a:r>
              <a:rPr lang="en-US" dirty="0"/>
              <a:t>If the Process does not have this number of frames then it will quickly page fault again and again. </a:t>
            </a:r>
          </a:p>
          <a:p>
            <a:r>
              <a:rPr lang="en-US" dirty="0"/>
              <a:t>The process continues to fault, replacing pages for which It then faults and brings back in right away. Such a process spend more time in paging than executing.</a:t>
            </a:r>
          </a:p>
          <a:p>
            <a:r>
              <a:rPr lang="en-US" dirty="0">
                <a:solidFill>
                  <a:srgbClr val="FF0000"/>
                </a:solidFill>
              </a:rPr>
              <a:t>This high paging activity is called as Trashing. A process is said to be trashing if it is spending more time in paging then in execution. </a:t>
            </a:r>
            <a:endParaRPr lang="en-IN" dirty="0">
              <a:solidFill>
                <a:srgbClr val="FF0000"/>
              </a:solidFill>
            </a:endParaRPr>
          </a:p>
        </p:txBody>
      </p:sp>
    </p:spTree>
    <p:extLst>
      <p:ext uri="{BB962C8B-B14F-4D97-AF65-F5344CB8AC3E}">
        <p14:creationId xmlns:p14="http://schemas.microsoft.com/office/powerpoint/2010/main" val="1228199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254424-4AC8-0FBD-3150-AF70B245A299}"/>
              </a:ext>
            </a:extLst>
          </p:cNvPr>
          <p:cNvPicPr>
            <a:picLocks noChangeAspect="1"/>
          </p:cNvPicPr>
          <p:nvPr/>
        </p:nvPicPr>
        <p:blipFill>
          <a:blip r:embed="rId2"/>
          <a:stretch>
            <a:fillRect/>
          </a:stretch>
        </p:blipFill>
        <p:spPr>
          <a:xfrm>
            <a:off x="160128" y="414325"/>
            <a:ext cx="11871743" cy="6029349"/>
          </a:xfrm>
          <a:prstGeom prst="rect">
            <a:avLst/>
          </a:prstGeom>
        </p:spPr>
      </p:pic>
    </p:spTree>
    <p:extLst>
      <p:ext uri="{BB962C8B-B14F-4D97-AF65-F5344CB8AC3E}">
        <p14:creationId xmlns:p14="http://schemas.microsoft.com/office/powerpoint/2010/main" val="300657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A1E1-7016-C22D-64DE-5772C4AF95AC}"/>
              </a:ext>
            </a:extLst>
          </p:cNvPr>
          <p:cNvSpPr>
            <a:spLocks noGrp="1"/>
          </p:cNvSpPr>
          <p:nvPr>
            <p:ph type="title"/>
          </p:nvPr>
        </p:nvSpPr>
        <p:spPr>
          <a:xfrm>
            <a:off x="838200" y="209862"/>
            <a:ext cx="2519597" cy="471176"/>
          </a:xfrm>
        </p:spPr>
        <p:txBody>
          <a:bodyPr>
            <a:normAutofit fontScale="90000"/>
          </a:bodyPr>
          <a:lstStyle/>
          <a:p>
            <a:r>
              <a:rPr lang="en-US" b="1" dirty="0">
                <a:solidFill>
                  <a:srgbClr val="C00000"/>
                </a:solidFill>
              </a:rPr>
              <a:t>SWAPPING</a:t>
            </a:r>
            <a:endParaRPr lang="en-IN" b="1" dirty="0">
              <a:solidFill>
                <a:srgbClr val="C00000"/>
              </a:solidFill>
            </a:endParaRPr>
          </a:p>
        </p:txBody>
      </p:sp>
      <p:sp>
        <p:nvSpPr>
          <p:cNvPr id="3" name="Content Placeholder 2">
            <a:extLst>
              <a:ext uri="{FF2B5EF4-FFF2-40B4-BE49-F238E27FC236}">
                <a16:creationId xmlns:a16="http://schemas.microsoft.com/office/drawing/2014/main" id="{770F7EA3-DCA1-3823-412D-8A4A5D8D6528}"/>
              </a:ext>
            </a:extLst>
          </p:cNvPr>
          <p:cNvSpPr>
            <a:spLocks noGrp="1"/>
          </p:cNvSpPr>
          <p:nvPr>
            <p:ph idx="1"/>
          </p:nvPr>
        </p:nvSpPr>
        <p:spPr>
          <a:xfrm>
            <a:off x="298554" y="881243"/>
            <a:ext cx="4453328" cy="6119163"/>
          </a:xfrm>
        </p:spPr>
        <p:txBody>
          <a:bodyPr>
            <a:normAutofit lnSpcReduction="10000"/>
          </a:bodyPr>
          <a:lstStyle/>
          <a:p>
            <a:r>
              <a:rPr lang="en-US" b="1" dirty="0"/>
              <a:t>SWAPPING is the Process of temporarily removing inactive programs from the main memory of a computer system.  </a:t>
            </a:r>
          </a:p>
          <a:p>
            <a:r>
              <a:rPr lang="en-US" b="1" dirty="0">
                <a:solidFill>
                  <a:srgbClr val="C00000"/>
                </a:solidFill>
              </a:rPr>
              <a:t>Swapping</a:t>
            </a:r>
            <a:r>
              <a:rPr lang="en-US" b="1" dirty="0"/>
              <a:t> is a mechanism in which a process can be swapped temporarily out of </a:t>
            </a:r>
            <a:r>
              <a:rPr lang="en-US" b="1" dirty="0">
                <a:solidFill>
                  <a:srgbClr val="C00000"/>
                </a:solidFill>
              </a:rPr>
              <a:t>main memory </a:t>
            </a:r>
            <a:r>
              <a:rPr lang="en-US" b="1" dirty="0"/>
              <a:t>(or move) to secondary storage</a:t>
            </a:r>
            <a:r>
              <a:rPr lang="en-US" b="1" dirty="0">
                <a:solidFill>
                  <a:srgbClr val="C00000"/>
                </a:solidFill>
              </a:rPr>
              <a:t>( Disk) </a:t>
            </a:r>
            <a:r>
              <a:rPr lang="en-US" b="1" dirty="0"/>
              <a:t>and make that memory available to other processes. At some later time, the system swaps back the process from the secondary storage to main memory. </a:t>
            </a:r>
            <a:endParaRPr lang="en-IN" b="1" dirty="0"/>
          </a:p>
        </p:txBody>
      </p:sp>
      <p:pic>
        <p:nvPicPr>
          <p:cNvPr id="5" name="Picture 4">
            <a:extLst>
              <a:ext uri="{FF2B5EF4-FFF2-40B4-BE49-F238E27FC236}">
                <a16:creationId xmlns:a16="http://schemas.microsoft.com/office/drawing/2014/main" id="{FE16AE39-E7FE-CFE6-45AA-2CBA03738424}"/>
              </a:ext>
            </a:extLst>
          </p:cNvPr>
          <p:cNvPicPr>
            <a:picLocks noChangeAspect="1"/>
          </p:cNvPicPr>
          <p:nvPr/>
        </p:nvPicPr>
        <p:blipFill>
          <a:blip r:embed="rId2"/>
          <a:stretch>
            <a:fillRect/>
          </a:stretch>
        </p:blipFill>
        <p:spPr>
          <a:xfrm>
            <a:off x="5092596" y="14288"/>
            <a:ext cx="6800850" cy="1333500"/>
          </a:xfrm>
          <a:prstGeom prst="rect">
            <a:avLst/>
          </a:prstGeom>
        </p:spPr>
      </p:pic>
      <p:pic>
        <p:nvPicPr>
          <p:cNvPr id="6" name="Picture 5">
            <a:extLst>
              <a:ext uri="{FF2B5EF4-FFF2-40B4-BE49-F238E27FC236}">
                <a16:creationId xmlns:a16="http://schemas.microsoft.com/office/drawing/2014/main" id="{257032CB-618C-0488-DC19-A06407B3C052}"/>
              </a:ext>
            </a:extLst>
          </p:cNvPr>
          <p:cNvPicPr>
            <a:picLocks noChangeAspect="1"/>
          </p:cNvPicPr>
          <p:nvPr/>
        </p:nvPicPr>
        <p:blipFill>
          <a:blip r:embed="rId3"/>
          <a:stretch>
            <a:fillRect/>
          </a:stretch>
        </p:blipFill>
        <p:spPr>
          <a:xfrm>
            <a:off x="5803692" y="1347788"/>
            <a:ext cx="5715000" cy="5382796"/>
          </a:xfrm>
          <a:prstGeom prst="rect">
            <a:avLst/>
          </a:prstGeom>
        </p:spPr>
      </p:pic>
    </p:spTree>
    <p:extLst>
      <p:ext uri="{BB962C8B-B14F-4D97-AF65-F5344CB8AC3E}">
        <p14:creationId xmlns:p14="http://schemas.microsoft.com/office/powerpoint/2010/main" val="429084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974D5A-5E67-FCB7-A911-386C456AF05A}"/>
              </a:ext>
            </a:extLst>
          </p:cNvPr>
          <p:cNvPicPr>
            <a:picLocks noChangeAspect="1"/>
          </p:cNvPicPr>
          <p:nvPr/>
        </p:nvPicPr>
        <p:blipFill>
          <a:blip r:embed="rId2"/>
          <a:stretch>
            <a:fillRect/>
          </a:stretch>
        </p:blipFill>
        <p:spPr>
          <a:xfrm>
            <a:off x="314793" y="112426"/>
            <a:ext cx="9728618" cy="6745574"/>
          </a:xfrm>
          <a:prstGeom prst="rect">
            <a:avLst/>
          </a:prstGeom>
        </p:spPr>
      </p:pic>
      <p:pic>
        <p:nvPicPr>
          <p:cNvPr id="7" name="Picture 6">
            <a:extLst>
              <a:ext uri="{FF2B5EF4-FFF2-40B4-BE49-F238E27FC236}">
                <a16:creationId xmlns:a16="http://schemas.microsoft.com/office/drawing/2014/main" id="{89D7A614-10C0-2584-4DEC-1AC528614712}"/>
              </a:ext>
            </a:extLst>
          </p:cNvPr>
          <p:cNvPicPr>
            <a:picLocks noChangeAspect="1"/>
          </p:cNvPicPr>
          <p:nvPr/>
        </p:nvPicPr>
        <p:blipFill>
          <a:blip r:embed="rId3"/>
          <a:stretch>
            <a:fillRect/>
          </a:stretch>
        </p:blipFill>
        <p:spPr>
          <a:xfrm>
            <a:off x="9418494" y="37475"/>
            <a:ext cx="2773506" cy="2368387"/>
          </a:xfrm>
          <a:prstGeom prst="rect">
            <a:avLst/>
          </a:prstGeom>
        </p:spPr>
      </p:pic>
    </p:spTree>
    <p:extLst>
      <p:ext uri="{BB962C8B-B14F-4D97-AF65-F5344CB8AC3E}">
        <p14:creationId xmlns:p14="http://schemas.microsoft.com/office/powerpoint/2010/main" val="2314601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0E8E-6FBE-49D9-17F8-5B71C03A8AFC}"/>
              </a:ext>
            </a:extLst>
          </p:cNvPr>
          <p:cNvSpPr>
            <a:spLocks noGrp="1"/>
          </p:cNvSpPr>
          <p:nvPr>
            <p:ph type="title"/>
          </p:nvPr>
        </p:nvSpPr>
        <p:spPr>
          <a:xfrm>
            <a:off x="838200" y="365125"/>
            <a:ext cx="10515600" cy="744147"/>
          </a:xfrm>
        </p:spPr>
        <p:txBody>
          <a:bodyPr>
            <a:normAutofit/>
          </a:bodyPr>
          <a:lstStyle/>
          <a:p>
            <a:r>
              <a:rPr lang="en-US" b="1" dirty="0">
                <a:solidFill>
                  <a:srgbClr val="FF0000"/>
                </a:solidFill>
              </a:rPr>
              <a:t>Page Replacement Algorithms – FIFO</a:t>
            </a:r>
            <a:endParaRPr lang="en-IN" b="1" dirty="0">
              <a:solidFill>
                <a:srgbClr val="FF0000"/>
              </a:solidFill>
            </a:endParaRPr>
          </a:p>
        </p:txBody>
      </p:sp>
      <p:pic>
        <p:nvPicPr>
          <p:cNvPr id="4" name="Picture 3">
            <a:extLst>
              <a:ext uri="{FF2B5EF4-FFF2-40B4-BE49-F238E27FC236}">
                <a16:creationId xmlns:a16="http://schemas.microsoft.com/office/drawing/2014/main" id="{53F0C741-EDCB-EE72-B30C-971F56C3DB1F}"/>
              </a:ext>
            </a:extLst>
          </p:cNvPr>
          <p:cNvPicPr>
            <a:picLocks noChangeAspect="1"/>
          </p:cNvPicPr>
          <p:nvPr/>
        </p:nvPicPr>
        <p:blipFill>
          <a:blip r:embed="rId2"/>
          <a:stretch>
            <a:fillRect/>
          </a:stretch>
        </p:blipFill>
        <p:spPr>
          <a:xfrm>
            <a:off x="1159004" y="4471519"/>
            <a:ext cx="10194796" cy="942975"/>
          </a:xfrm>
          <a:prstGeom prst="rect">
            <a:avLst/>
          </a:prstGeom>
        </p:spPr>
      </p:pic>
      <p:sp>
        <p:nvSpPr>
          <p:cNvPr id="6" name="TextBox 5">
            <a:extLst>
              <a:ext uri="{FF2B5EF4-FFF2-40B4-BE49-F238E27FC236}">
                <a16:creationId xmlns:a16="http://schemas.microsoft.com/office/drawing/2014/main" id="{B662E22B-BE3B-C18E-FE26-50203018F820}"/>
              </a:ext>
            </a:extLst>
          </p:cNvPr>
          <p:cNvSpPr txBox="1"/>
          <p:nvPr/>
        </p:nvSpPr>
        <p:spPr>
          <a:xfrm>
            <a:off x="848818" y="3941537"/>
            <a:ext cx="10494364" cy="646331"/>
          </a:xfrm>
          <a:prstGeom prst="rect">
            <a:avLst/>
          </a:prstGeom>
          <a:noFill/>
        </p:spPr>
        <p:txBody>
          <a:bodyPr wrap="square">
            <a:spAutoFit/>
          </a:bodyPr>
          <a:lstStyle/>
          <a:p>
            <a:r>
              <a:rPr lang="en-US" b="1" dirty="0"/>
              <a:t>Consider the following reference string: 0, 2, 1, 6, 4, 0, 1, 0, 3, 1, 2, 1. Using FIFO page replacement algorithm </a:t>
            </a:r>
            <a:r>
              <a:rPr lang="en-US" dirty="0"/>
              <a:t>– </a:t>
            </a:r>
            <a:endParaRPr lang="en-IN" dirty="0"/>
          </a:p>
        </p:txBody>
      </p:sp>
      <p:sp>
        <p:nvSpPr>
          <p:cNvPr id="8" name="TextBox 7">
            <a:extLst>
              <a:ext uri="{FF2B5EF4-FFF2-40B4-BE49-F238E27FC236}">
                <a16:creationId xmlns:a16="http://schemas.microsoft.com/office/drawing/2014/main" id="{9E044055-ABA7-D29D-8A1D-1898EC72B4CD}"/>
              </a:ext>
            </a:extLst>
          </p:cNvPr>
          <p:cNvSpPr txBox="1"/>
          <p:nvPr/>
        </p:nvSpPr>
        <p:spPr>
          <a:xfrm>
            <a:off x="1038068" y="5569544"/>
            <a:ext cx="10315731" cy="646331"/>
          </a:xfrm>
          <a:prstGeom prst="rect">
            <a:avLst/>
          </a:prstGeom>
          <a:noFill/>
        </p:spPr>
        <p:txBody>
          <a:bodyPr wrap="square">
            <a:spAutoFit/>
          </a:bodyPr>
          <a:lstStyle/>
          <a:p>
            <a:r>
              <a:rPr lang="en-US" b="0" i="0" dirty="0">
                <a:solidFill>
                  <a:srgbClr val="273239"/>
                </a:solidFill>
                <a:effectLst/>
                <a:latin typeface="urw-din"/>
              </a:rPr>
              <a:t>So, total number of page faults = 9. Given memory capacity (as number of pages it can hold) and a string representing pages to be referred, write a function to find number of page faults. </a:t>
            </a:r>
            <a:endParaRPr lang="en-IN" dirty="0"/>
          </a:p>
        </p:txBody>
      </p:sp>
      <p:sp>
        <p:nvSpPr>
          <p:cNvPr id="10" name="TextBox 9">
            <a:extLst>
              <a:ext uri="{FF2B5EF4-FFF2-40B4-BE49-F238E27FC236}">
                <a16:creationId xmlns:a16="http://schemas.microsoft.com/office/drawing/2014/main" id="{9E6277D8-CE80-461A-9025-5E1AEAF35C4C}"/>
              </a:ext>
            </a:extLst>
          </p:cNvPr>
          <p:cNvSpPr txBox="1"/>
          <p:nvPr/>
        </p:nvSpPr>
        <p:spPr>
          <a:xfrm>
            <a:off x="848818" y="1234706"/>
            <a:ext cx="10494364" cy="2554545"/>
          </a:xfrm>
          <a:prstGeom prst="rect">
            <a:avLst/>
          </a:prstGeom>
          <a:noFill/>
        </p:spPr>
        <p:txBody>
          <a:bodyPr wrap="square">
            <a:spAutoFit/>
          </a:bodyPr>
          <a:lstStyle/>
          <a:p>
            <a:r>
              <a:rPr lang="en-US" sz="3200" dirty="0"/>
              <a:t>FIFO is one of the simplest page replacement algorithms. A FIFO page replacement algorithm associates with each page the time when that page was brought into memory. At the point when a page must be replaced, the most experienced or oldest page is selected</a:t>
            </a:r>
            <a:r>
              <a:rPr lang="en-US" dirty="0"/>
              <a:t>.</a:t>
            </a:r>
            <a:endParaRPr lang="en-IN" dirty="0"/>
          </a:p>
        </p:txBody>
      </p:sp>
    </p:spTree>
    <p:extLst>
      <p:ext uri="{BB962C8B-B14F-4D97-AF65-F5344CB8AC3E}">
        <p14:creationId xmlns:p14="http://schemas.microsoft.com/office/powerpoint/2010/main" val="1751271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0E8E-6FBE-49D9-17F8-5B71C03A8AFC}"/>
              </a:ext>
            </a:extLst>
          </p:cNvPr>
          <p:cNvSpPr>
            <a:spLocks noGrp="1"/>
          </p:cNvSpPr>
          <p:nvPr>
            <p:ph type="title"/>
          </p:nvPr>
        </p:nvSpPr>
        <p:spPr>
          <a:xfrm>
            <a:off x="838200" y="365125"/>
            <a:ext cx="10515600" cy="744147"/>
          </a:xfrm>
        </p:spPr>
        <p:txBody>
          <a:bodyPr>
            <a:normAutofit/>
          </a:bodyPr>
          <a:lstStyle/>
          <a:p>
            <a:r>
              <a:rPr lang="en-US" b="1" dirty="0">
                <a:solidFill>
                  <a:srgbClr val="FF0000"/>
                </a:solidFill>
              </a:rPr>
              <a:t>Optimal Page Replacement Algorithm </a:t>
            </a:r>
            <a:endParaRPr lang="en-IN" b="1" dirty="0">
              <a:solidFill>
                <a:srgbClr val="FF0000"/>
              </a:solidFill>
            </a:endParaRPr>
          </a:p>
        </p:txBody>
      </p:sp>
      <p:pic>
        <p:nvPicPr>
          <p:cNvPr id="5" name="Picture 4">
            <a:extLst>
              <a:ext uri="{FF2B5EF4-FFF2-40B4-BE49-F238E27FC236}">
                <a16:creationId xmlns:a16="http://schemas.microsoft.com/office/drawing/2014/main" id="{88D1A207-DC0E-3949-C5B2-A9ADF8F39AF7}"/>
              </a:ext>
            </a:extLst>
          </p:cNvPr>
          <p:cNvPicPr>
            <a:picLocks noChangeAspect="1"/>
          </p:cNvPicPr>
          <p:nvPr/>
        </p:nvPicPr>
        <p:blipFill>
          <a:blip r:embed="rId2"/>
          <a:stretch>
            <a:fillRect/>
          </a:stretch>
        </p:blipFill>
        <p:spPr>
          <a:xfrm>
            <a:off x="2050524" y="3650249"/>
            <a:ext cx="6801799" cy="3067478"/>
          </a:xfrm>
          <a:prstGeom prst="rect">
            <a:avLst/>
          </a:prstGeom>
        </p:spPr>
      </p:pic>
      <p:sp>
        <p:nvSpPr>
          <p:cNvPr id="7" name="TextBox 6">
            <a:extLst>
              <a:ext uri="{FF2B5EF4-FFF2-40B4-BE49-F238E27FC236}">
                <a16:creationId xmlns:a16="http://schemas.microsoft.com/office/drawing/2014/main" id="{E156DAB2-5D7D-F4EC-B22A-3F83C150FB52}"/>
              </a:ext>
            </a:extLst>
          </p:cNvPr>
          <p:cNvSpPr txBox="1"/>
          <p:nvPr/>
        </p:nvSpPr>
        <p:spPr>
          <a:xfrm>
            <a:off x="1484026" y="1469036"/>
            <a:ext cx="9869774" cy="1815882"/>
          </a:xfrm>
          <a:prstGeom prst="rect">
            <a:avLst/>
          </a:prstGeom>
          <a:noFill/>
        </p:spPr>
        <p:txBody>
          <a:bodyPr wrap="square" rtlCol="0">
            <a:spAutoFit/>
          </a:bodyPr>
          <a:lstStyle/>
          <a:p>
            <a:r>
              <a:rPr lang="en-US" sz="2800" dirty="0"/>
              <a:t>The Optimal Page Replacement algorithm has the lowest page fault rate of all algorithms. The criteria of this algorithm is “ </a:t>
            </a:r>
            <a:r>
              <a:rPr lang="en-US" sz="2800" b="1" dirty="0"/>
              <a:t>Replace a page that will not be used for the longest period of time” </a:t>
            </a:r>
          </a:p>
          <a:p>
            <a:r>
              <a:rPr lang="en-US" sz="2800" b="1" dirty="0"/>
              <a:t>(The Longest Time in Feature)</a:t>
            </a:r>
            <a:endParaRPr lang="en-IN" sz="2800" dirty="0"/>
          </a:p>
        </p:txBody>
      </p:sp>
    </p:spTree>
    <p:extLst>
      <p:ext uri="{BB962C8B-B14F-4D97-AF65-F5344CB8AC3E}">
        <p14:creationId xmlns:p14="http://schemas.microsoft.com/office/powerpoint/2010/main" val="2821455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0E8E-6FBE-49D9-17F8-5B71C03A8AFC}"/>
              </a:ext>
            </a:extLst>
          </p:cNvPr>
          <p:cNvSpPr>
            <a:spLocks noGrp="1"/>
          </p:cNvSpPr>
          <p:nvPr>
            <p:ph type="title"/>
          </p:nvPr>
        </p:nvSpPr>
        <p:spPr>
          <a:xfrm>
            <a:off x="838200" y="365125"/>
            <a:ext cx="10515600" cy="744147"/>
          </a:xfrm>
        </p:spPr>
        <p:txBody>
          <a:bodyPr>
            <a:normAutofit/>
          </a:bodyPr>
          <a:lstStyle/>
          <a:p>
            <a:r>
              <a:rPr lang="en-US" b="1" dirty="0">
                <a:solidFill>
                  <a:srgbClr val="FF0000"/>
                </a:solidFill>
              </a:rPr>
              <a:t>LRU Page Replacement Algorithms</a:t>
            </a:r>
            <a:endParaRPr lang="en-IN" b="1" dirty="0">
              <a:solidFill>
                <a:srgbClr val="FF0000"/>
              </a:solidFill>
            </a:endParaRPr>
          </a:p>
        </p:txBody>
      </p:sp>
      <p:pic>
        <p:nvPicPr>
          <p:cNvPr id="1026" name="Picture 2" descr="LRU">
            <a:extLst>
              <a:ext uri="{FF2B5EF4-FFF2-40B4-BE49-F238E27FC236}">
                <a16:creationId xmlns:a16="http://schemas.microsoft.com/office/drawing/2014/main" id="{AFD24633-253F-BD4F-D159-D31BA6FC3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572" y="4130883"/>
            <a:ext cx="6019800" cy="1924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D3C95C-716C-6388-E548-9DA5B6639102}"/>
              </a:ext>
            </a:extLst>
          </p:cNvPr>
          <p:cNvSpPr txBox="1"/>
          <p:nvPr/>
        </p:nvSpPr>
        <p:spPr>
          <a:xfrm>
            <a:off x="1202961" y="3429000"/>
            <a:ext cx="9455045" cy="523220"/>
          </a:xfrm>
          <a:prstGeom prst="rect">
            <a:avLst/>
          </a:prstGeom>
          <a:noFill/>
        </p:spPr>
        <p:txBody>
          <a:bodyPr wrap="square">
            <a:spAutoFit/>
          </a:bodyPr>
          <a:lstStyle/>
          <a:p>
            <a:r>
              <a:rPr lang="en-IN" sz="2800" b="0" i="0" dirty="0">
                <a:solidFill>
                  <a:srgbClr val="273239"/>
                </a:solidFill>
                <a:effectLst/>
                <a:latin typeface="urw-din"/>
              </a:rPr>
              <a:t>page reference string 7 0 1 2 0 3 0 4 2 3 0 3 2 and Frame set is 4 </a:t>
            </a:r>
            <a:endParaRPr lang="en-IN" sz="2800" dirty="0"/>
          </a:p>
        </p:txBody>
      </p:sp>
      <p:pic>
        <p:nvPicPr>
          <p:cNvPr id="9" name="Picture 8">
            <a:extLst>
              <a:ext uri="{FF2B5EF4-FFF2-40B4-BE49-F238E27FC236}">
                <a16:creationId xmlns:a16="http://schemas.microsoft.com/office/drawing/2014/main" id="{AD893190-AF05-396F-E161-333174F0772A}"/>
              </a:ext>
            </a:extLst>
          </p:cNvPr>
          <p:cNvPicPr>
            <a:picLocks noChangeAspect="1"/>
          </p:cNvPicPr>
          <p:nvPr/>
        </p:nvPicPr>
        <p:blipFill>
          <a:blip r:embed="rId3"/>
          <a:stretch>
            <a:fillRect/>
          </a:stretch>
        </p:blipFill>
        <p:spPr>
          <a:xfrm>
            <a:off x="1202961" y="1109271"/>
            <a:ext cx="10610170" cy="2141065"/>
          </a:xfrm>
          <a:prstGeom prst="rect">
            <a:avLst/>
          </a:prstGeom>
        </p:spPr>
      </p:pic>
    </p:spTree>
    <p:extLst>
      <p:ext uri="{BB962C8B-B14F-4D97-AF65-F5344CB8AC3E}">
        <p14:creationId xmlns:p14="http://schemas.microsoft.com/office/powerpoint/2010/main" val="2571223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0E8E-6FBE-49D9-17F8-5B71C03A8AFC}"/>
              </a:ext>
            </a:extLst>
          </p:cNvPr>
          <p:cNvSpPr>
            <a:spLocks noGrp="1"/>
          </p:cNvSpPr>
          <p:nvPr>
            <p:ph type="title"/>
          </p:nvPr>
        </p:nvSpPr>
        <p:spPr>
          <a:xfrm>
            <a:off x="838200" y="365125"/>
            <a:ext cx="10515600" cy="744147"/>
          </a:xfrm>
        </p:spPr>
        <p:txBody>
          <a:bodyPr>
            <a:normAutofit fontScale="90000"/>
          </a:bodyPr>
          <a:lstStyle/>
          <a:p>
            <a:r>
              <a:rPr lang="en-US" b="1" dirty="0">
                <a:solidFill>
                  <a:srgbClr val="FF0000"/>
                </a:solidFill>
              </a:rPr>
              <a:t>Least Frequently Used Page Replacement Algorithms – LFU</a:t>
            </a:r>
            <a:endParaRPr lang="en-IN" b="1" dirty="0">
              <a:solidFill>
                <a:srgbClr val="FF0000"/>
              </a:solidFill>
            </a:endParaRPr>
          </a:p>
        </p:txBody>
      </p:sp>
      <p:sp>
        <p:nvSpPr>
          <p:cNvPr id="10" name="TextBox 9">
            <a:extLst>
              <a:ext uri="{FF2B5EF4-FFF2-40B4-BE49-F238E27FC236}">
                <a16:creationId xmlns:a16="http://schemas.microsoft.com/office/drawing/2014/main" id="{9E6277D8-CE80-461A-9025-5E1AEAF35C4C}"/>
              </a:ext>
            </a:extLst>
          </p:cNvPr>
          <p:cNvSpPr txBox="1"/>
          <p:nvPr/>
        </p:nvSpPr>
        <p:spPr>
          <a:xfrm>
            <a:off x="848818" y="1234706"/>
            <a:ext cx="10494364" cy="1569660"/>
          </a:xfrm>
          <a:prstGeom prst="rect">
            <a:avLst/>
          </a:prstGeom>
          <a:noFill/>
        </p:spPr>
        <p:txBody>
          <a:bodyPr wrap="square">
            <a:spAutoFit/>
          </a:bodyPr>
          <a:lstStyle/>
          <a:p>
            <a:r>
              <a:rPr lang="en-US" sz="3200" dirty="0"/>
              <a:t>The Least Frequently used algorithm “Selects a page for replacement, if the page has not been used often in the past” or “</a:t>
            </a:r>
            <a:r>
              <a:rPr lang="en-US" sz="3200" dirty="0">
                <a:solidFill>
                  <a:srgbClr val="FF0000"/>
                </a:solidFill>
              </a:rPr>
              <a:t>Replace page that page has smallest count</a:t>
            </a:r>
            <a:r>
              <a:rPr lang="en-US" sz="3200" dirty="0"/>
              <a:t>”</a:t>
            </a:r>
            <a:endParaRPr lang="en-IN" dirty="0"/>
          </a:p>
        </p:txBody>
      </p:sp>
      <p:pic>
        <p:nvPicPr>
          <p:cNvPr id="3" name="Picture 2">
            <a:extLst>
              <a:ext uri="{FF2B5EF4-FFF2-40B4-BE49-F238E27FC236}">
                <a16:creationId xmlns:a16="http://schemas.microsoft.com/office/drawing/2014/main" id="{9885BA17-0E97-8C91-FFFE-BBE7201BE2A6}"/>
              </a:ext>
            </a:extLst>
          </p:cNvPr>
          <p:cNvPicPr>
            <a:picLocks noChangeAspect="1"/>
          </p:cNvPicPr>
          <p:nvPr/>
        </p:nvPicPr>
        <p:blipFill>
          <a:blip r:embed="rId2"/>
          <a:stretch>
            <a:fillRect/>
          </a:stretch>
        </p:blipFill>
        <p:spPr>
          <a:xfrm>
            <a:off x="1184223" y="2929801"/>
            <a:ext cx="9638675" cy="3573108"/>
          </a:xfrm>
          <a:prstGeom prst="rect">
            <a:avLst/>
          </a:prstGeom>
        </p:spPr>
      </p:pic>
    </p:spTree>
    <p:extLst>
      <p:ext uri="{BB962C8B-B14F-4D97-AF65-F5344CB8AC3E}">
        <p14:creationId xmlns:p14="http://schemas.microsoft.com/office/powerpoint/2010/main" val="1375442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0E8E-6FBE-49D9-17F8-5B71C03A8AFC}"/>
              </a:ext>
            </a:extLst>
          </p:cNvPr>
          <p:cNvSpPr>
            <a:spLocks noGrp="1"/>
          </p:cNvSpPr>
          <p:nvPr>
            <p:ph type="title"/>
          </p:nvPr>
        </p:nvSpPr>
        <p:spPr>
          <a:xfrm>
            <a:off x="838200" y="365125"/>
            <a:ext cx="10515600" cy="744147"/>
          </a:xfrm>
        </p:spPr>
        <p:txBody>
          <a:bodyPr>
            <a:normAutofit fontScale="90000"/>
          </a:bodyPr>
          <a:lstStyle/>
          <a:p>
            <a:r>
              <a:rPr lang="en-US" b="1" dirty="0">
                <a:solidFill>
                  <a:srgbClr val="FF0000"/>
                </a:solidFill>
              </a:rPr>
              <a:t>Most Frequently Used Page Replacement Algorithms – MFU</a:t>
            </a:r>
            <a:endParaRPr lang="en-IN" b="1" dirty="0">
              <a:solidFill>
                <a:srgbClr val="FF0000"/>
              </a:solidFill>
            </a:endParaRPr>
          </a:p>
        </p:txBody>
      </p:sp>
      <p:sp>
        <p:nvSpPr>
          <p:cNvPr id="10" name="TextBox 9">
            <a:extLst>
              <a:ext uri="{FF2B5EF4-FFF2-40B4-BE49-F238E27FC236}">
                <a16:creationId xmlns:a16="http://schemas.microsoft.com/office/drawing/2014/main" id="{9E6277D8-CE80-461A-9025-5E1AEAF35C4C}"/>
              </a:ext>
            </a:extLst>
          </p:cNvPr>
          <p:cNvSpPr txBox="1"/>
          <p:nvPr/>
        </p:nvSpPr>
        <p:spPr>
          <a:xfrm>
            <a:off x="848818" y="1234706"/>
            <a:ext cx="10494364" cy="1569660"/>
          </a:xfrm>
          <a:prstGeom prst="rect">
            <a:avLst/>
          </a:prstGeom>
          <a:noFill/>
        </p:spPr>
        <p:txBody>
          <a:bodyPr wrap="square">
            <a:spAutoFit/>
          </a:bodyPr>
          <a:lstStyle/>
          <a:p>
            <a:r>
              <a:rPr lang="en-US" sz="3200" dirty="0"/>
              <a:t>The Most Frequently used algorithm “Selects a page for replacement, if the page has been used often in the past” or “</a:t>
            </a:r>
            <a:r>
              <a:rPr lang="en-US" sz="3200" dirty="0">
                <a:solidFill>
                  <a:srgbClr val="FF0000"/>
                </a:solidFill>
              </a:rPr>
              <a:t>Replace page that page has highest count</a:t>
            </a:r>
            <a:r>
              <a:rPr lang="en-US" sz="3200" dirty="0"/>
              <a:t>”</a:t>
            </a:r>
            <a:endParaRPr lang="en-IN" dirty="0"/>
          </a:p>
        </p:txBody>
      </p:sp>
      <p:pic>
        <p:nvPicPr>
          <p:cNvPr id="5" name="Picture 4">
            <a:extLst>
              <a:ext uri="{FF2B5EF4-FFF2-40B4-BE49-F238E27FC236}">
                <a16:creationId xmlns:a16="http://schemas.microsoft.com/office/drawing/2014/main" id="{FB7A045E-7858-0344-97E5-CD259CAF4F3B}"/>
              </a:ext>
            </a:extLst>
          </p:cNvPr>
          <p:cNvPicPr>
            <a:picLocks noChangeAspect="1"/>
          </p:cNvPicPr>
          <p:nvPr/>
        </p:nvPicPr>
        <p:blipFill>
          <a:blip r:embed="rId2"/>
          <a:stretch>
            <a:fillRect/>
          </a:stretch>
        </p:blipFill>
        <p:spPr>
          <a:xfrm>
            <a:off x="586966" y="2804366"/>
            <a:ext cx="11018067" cy="4237022"/>
          </a:xfrm>
          <a:prstGeom prst="rect">
            <a:avLst/>
          </a:prstGeom>
        </p:spPr>
      </p:pic>
    </p:spTree>
    <p:extLst>
      <p:ext uri="{BB962C8B-B14F-4D97-AF65-F5344CB8AC3E}">
        <p14:creationId xmlns:p14="http://schemas.microsoft.com/office/powerpoint/2010/main" val="4024178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0E8E-6FBE-49D9-17F8-5B71C03A8AFC}"/>
              </a:ext>
            </a:extLst>
          </p:cNvPr>
          <p:cNvSpPr>
            <a:spLocks noGrp="1"/>
          </p:cNvSpPr>
          <p:nvPr>
            <p:ph type="title"/>
          </p:nvPr>
        </p:nvSpPr>
        <p:spPr>
          <a:xfrm>
            <a:off x="838200" y="365125"/>
            <a:ext cx="10515600" cy="744147"/>
          </a:xfrm>
        </p:spPr>
        <p:txBody>
          <a:bodyPr>
            <a:normAutofit/>
          </a:bodyPr>
          <a:lstStyle/>
          <a:p>
            <a:r>
              <a:rPr lang="en-US" b="1" dirty="0">
                <a:solidFill>
                  <a:srgbClr val="FF0000"/>
                </a:solidFill>
              </a:rPr>
              <a:t>Belady’s Anomaly</a:t>
            </a:r>
            <a:endParaRPr lang="en-IN" b="1" dirty="0">
              <a:solidFill>
                <a:srgbClr val="FF0000"/>
              </a:solidFill>
            </a:endParaRPr>
          </a:p>
        </p:txBody>
      </p:sp>
      <p:sp>
        <p:nvSpPr>
          <p:cNvPr id="3" name="TextBox 2">
            <a:extLst>
              <a:ext uri="{FF2B5EF4-FFF2-40B4-BE49-F238E27FC236}">
                <a16:creationId xmlns:a16="http://schemas.microsoft.com/office/drawing/2014/main" id="{FD8C9D8C-2BDD-E595-14CC-EC8EA70AAF16}"/>
              </a:ext>
            </a:extLst>
          </p:cNvPr>
          <p:cNvSpPr txBox="1"/>
          <p:nvPr/>
        </p:nvSpPr>
        <p:spPr>
          <a:xfrm>
            <a:off x="1202961" y="1109272"/>
            <a:ext cx="9455045" cy="2308324"/>
          </a:xfrm>
          <a:prstGeom prst="rect">
            <a:avLst/>
          </a:prstGeom>
          <a:noFill/>
        </p:spPr>
        <p:txBody>
          <a:bodyPr wrap="square" rtlCol="0">
            <a:spAutoFit/>
          </a:bodyPr>
          <a:lstStyle/>
          <a:p>
            <a:r>
              <a:rPr lang="en-US" sz="2400" b="0" i="0" dirty="0">
                <a:solidFill>
                  <a:srgbClr val="111111"/>
                </a:solidFill>
                <a:effectLst/>
                <a:latin typeface="Roboto" panose="02000000000000000000" pitchFamily="2" charset="0"/>
              </a:rPr>
              <a:t>Belady’s Anomaly is the phenomenon of</a:t>
            </a:r>
            <a:r>
              <a:rPr lang="en-US" sz="2400" b="1" i="0" dirty="0">
                <a:solidFill>
                  <a:srgbClr val="111111"/>
                </a:solidFill>
                <a:effectLst/>
                <a:latin typeface="Roboto" panose="02000000000000000000" pitchFamily="2" charset="0"/>
              </a:rPr>
              <a:t> increasing the number of page faults on increasing the number of frames in main memory</a:t>
            </a:r>
            <a:r>
              <a:rPr lang="en-US" sz="2400" b="0" i="0" dirty="0">
                <a:solidFill>
                  <a:srgbClr val="111111"/>
                </a:solidFill>
                <a:effectLst/>
                <a:latin typeface="Roboto" panose="02000000000000000000" pitchFamily="2" charset="0"/>
              </a:rPr>
              <a:t>. “Algorithms suffer from Belady’s Anomaly” does not mean that always the number of page faults will increase on increasing the number of frames in main memory. This unusual behavior is observed only sometimes</a:t>
            </a:r>
            <a:r>
              <a:rPr lang="en-US" b="0" i="0" dirty="0">
                <a:solidFill>
                  <a:srgbClr val="111111"/>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104632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E69C-E606-402A-252F-B4117E96E637}"/>
              </a:ext>
            </a:extLst>
          </p:cNvPr>
          <p:cNvSpPr>
            <a:spLocks noGrp="1"/>
          </p:cNvSpPr>
          <p:nvPr>
            <p:ph type="title"/>
          </p:nvPr>
        </p:nvSpPr>
        <p:spPr>
          <a:xfrm>
            <a:off x="838200" y="365126"/>
            <a:ext cx="10359452" cy="804108"/>
          </a:xfrm>
        </p:spPr>
        <p:txBody>
          <a:bodyPr/>
          <a:lstStyle/>
          <a:p>
            <a:r>
              <a:rPr lang="en-US" b="1" dirty="0">
                <a:solidFill>
                  <a:srgbClr val="C00000"/>
                </a:solidFill>
              </a:rPr>
              <a:t>Segmentation</a:t>
            </a:r>
            <a:r>
              <a:rPr lang="en-US" dirty="0">
                <a:solidFill>
                  <a:srgbClr val="C00000"/>
                </a:solidFill>
              </a:rPr>
              <a:t> </a:t>
            </a:r>
            <a:endParaRPr lang="en-IN" dirty="0">
              <a:solidFill>
                <a:srgbClr val="C00000"/>
              </a:solidFill>
            </a:endParaRPr>
          </a:p>
        </p:txBody>
      </p:sp>
      <p:sp>
        <p:nvSpPr>
          <p:cNvPr id="3" name="Content Placeholder 2">
            <a:extLst>
              <a:ext uri="{FF2B5EF4-FFF2-40B4-BE49-F238E27FC236}">
                <a16:creationId xmlns:a16="http://schemas.microsoft.com/office/drawing/2014/main" id="{0488A79F-223F-774C-3374-DF5927000685}"/>
              </a:ext>
            </a:extLst>
          </p:cNvPr>
          <p:cNvSpPr>
            <a:spLocks noGrp="1"/>
          </p:cNvSpPr>
          <p:nvPr>
            <p:ph idx="1"/>
          </p:nvPr>
        </p:nvSpPr>
        <p:spPr>
          <a:xfrm>
            <a:off x="434715" y="1169234"/>
            <a:ext cx="11362544" cy="5323640"/>
          </a:xfrm>
        </p:spPr>
        <p:txBody>
          <a:bodyPr/>
          <a:lstStyle/>
          <a:p>
            <a:r>
              <a:rPr lang="en-US" dirty="0"/>
              <a:t>A Segment can be defined as a logical grouping of Instructions such as a subroutine, array or a data area. </a:t>
            </a:r>
          </a:p>
          <a:p>
            <a:r>
              <a:rPr lang="en-US" dirty="0"/>
              <a:t>Every Program (job) is a collection of these segments. </a:t>
            </a:r>
          </a:p>
          <a:p>
            <a:r>
              <a:rPr lang="en-US" dirty="0"/>
              <a:t>Each job is divided into several segments of different sizes, one for each module that contains pieces that perform related functions</a:t>
            </a:r>
          </a:p>
          <a:p>
            <a:r>
              <a:rPr lang="en-IN" dirty="0"/>
              <a:t>Each Segment is actually a different logical address space of the Program</a:t>
            </a:r>
          </a:p>
          <a:p>
            <a:r>
              <a:rPr lang="en-IN" dirty="0"/>
              <a:t>Segmentation is a memory management scheme which supports the programmer’s view of memory. Programmers never think of their programs as a linear array of words. Rather, they think of their programs as a collection of logically related entities such as subroutines or procedures, functions, global or local data areas, stacks etc., </a:t>
            </a:r>
            <a:endParaRPr lang="en-US" dirty="0"/>
          </a:p>
        </p:txBody>
      </p:sp>
    </p:spTree>
    <p:extLst>
      <p:ext uri="{BB962C8B-B14F-4D97-AF65-F5344CB8AC3E}">
        <p14:creationId xmlns:p14="http://schemas.microsoft.com/office/powerpoint/2010/main" val="49344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Lightbox">
            <a:extLst>
              <a:ext uri="{FF2B5EF4-FFF2-40B4-BE49-F238E27FC236}">
                <a16:creationId xmlns:a16="http://schemas.microsoft.com/office/drawing/2014/main" id="{83B673F5-3EDB-D18C-1B3E-DA622D48A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469" y="416483"/>
            <a:ext cx="6810531" cy="5686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E5AEA7-452F-945F-4788-3F5A4EAF8D32}"/>
              </a:ext>
            </a:extLst>
          </p:cNvPr>
          <p:cNvSpPr txBox="1"/>
          <p:nvPr/>
        </p:nvSpPr>
        <p:spPr>
          <a:xfrm>
            <a:off x="149901" y="1482114"/>
            <a:ext cx="5381469" cy="5632311"/>
          </a:xfrm>
          <a:prstGeom prst="rect">
            <a:avLst/>
          </a:prstGeom>
          <a:noFill/>
        </p:spPr>
        <p:txBody>
          <a:bodyPr wrap="square">
            <a:spAutoFit/>
          </a:bodyPr>
          <a:lstStyle/>
          <a:p>
            <a:pPr algn="l" fontAlgn="base"/>
            <a:r>
              <a:rPr lang="en-US" b="0" i="0" dirty="0">
                <a:solidFill>
                  <a:srgbClr val="273239"/>
                </a:solidFill>
                <a:effectLst/>
                <a:latin typeface="urw-din"/>
              </a:rPr>
              <a:t>There are types of segmentation:</a:t>
            </a:r>
          </a:p>
          <a:p>
            <a:pPr algn="l" fontAlgn="base">
              <a:buFont typeface="+mj-lt"/>
              <a:buAutoNum type="arabicPeriod"/>
            </a:pPr>
            <a:r>
              <a:rPr lang="en-US" b="1" i="0" dirty="0">
                <a:solidFill>
                  <a:srgbClr val="273239"/>
                </a:solidFill>
                <a:effectLst/>
                <a:latin typeface="urw-din"/>
              </a:rPr>
              <a:t>Virtual memory segmentation –</a:t>
            </a:r>
            <a:br>
              <a:rPr lang="en-US" b="0" i="0" dirty="0">
                <a:solidFill>
                  <a:srgbClr val="273239"/>
                </a:solidFill>
                <a:effectLst/>
                <a:latin typeface="urw-din"/>
              </a:rPr>
            </a:br>
            <a:r>
              <a:rPr lang="en-US" b="0" i="0" dirty="0">
                <a:solidFill>
                  <a:srgbClr val="273239"/>
                </a:solidFill>
                <a:effectLst/>
                <a:latin typeface="urw-din"/>
              </a:rPr>
              <a:t>Each process is divided into a number of segments, not all of which are resident at any one point in time.</a:t>
            </a:r>
          </a:p>
          <a:p>
            <a:pPr algn="l" fontAlgn="base">
              <a:buFont typeface="+mj-lt"/>
              <a:buAutoNum type="arabicPeriod"/>
            </a:pPr>
            <a:r>
              <a:rPr lang="en-US" b="1" i="0" dirty="0">
                <a:solidFill>
                  <a:srgbClr val="273239"/>
                </a:solidFill>
                <a:effectLst/>
                <a:latin typeface="urw-din"/>
              </a:rPr>
              <a:t>Simple segmentation –</a:t>
            </a:r>
            <a:br>
              <a:rPr lang="en-US" b="0" i="0" dirty="0">
                <a:solidFill>
                  <a:srgbClr val="273239"/>
                </a:solidFill>
                <a:effectLst/>
                <a:latin typeface="urw-din"/>
              </a:rPr>
            </a:br>
            <a:r>
              <a:rPr lang="en-US" b="0" i="0" dirty="0">
                <a:solidFill>
                  <a:srgbClr val="273239"/>
                </a:solidFill>
                <a:effectLst/>
                <a:latin typeface="urw-din"/>
              </a:rPr>
              <a:t>Each process is divided into a number of segments, all of which are loaded into memory at run time, though not necessarily contiguously.</a:t>
            </a:r>
          </a:p>
          <a:p>
            <a:pPr algn="l" fontAlgn="base"/>
            <a:r>
              <a:rPr lang="en-US" b="0" i="0" dirty="0">
                <a:solidFill>
                  <a:srgbClr val="273239"/>
                </a:solidFill>
                <a:effectLst/>
                <a:latin typeface="urw-din"/>
              </a:rPr>
              <a:t>There is no simple relationship between logical addresses and physical addresses in segmentation. A table stores the information about all such segments and is called Segment Table.</a:t>
            </a:r>
          </a:p>
          <a:p>
            <a:pPr algn="l" fontAlgn="base"/>
            <a:r>
              <a:rPr lang="en-US" b="1" i="0" dirty="0">
                <a:solidFill>
                  <a:srgbClr val="273239"/>
                </a:solidFill>
                <a:effectLst/>
                <a:latin typeface="urw-din"/>
              </a:rPr>
              <a:t>Segment Table –</a:t>
            </a:r>
            <a:r>
              <a:rPr lang="en-US" b="0" i="0" dirty="0">
                <a:solidFill>
                  <a:srgbClr val="273239"/>
                </a:solidFill>
                <a:effectLst/>
                <a:latin typeface="urw-din"/>
              </a:rPr>
              <a:t> It maps two-dimensional Logical address into one-dimensional Physical address. It’s each table entry has:</a:t>
            </a:r>
          </a:p>
          <a:p>
            <a:pPr algn="l" fontAlgn="base">
              <a:buFont typeface="Arial" panose="020B0604020202020204" pitchFamily="34" charset="0"/>
              <a:buChar char="•"/>
            </a:pPr>
            <a:r>
              <a:rPr lang="en-US" b="1" i="0" dirty="0">
                <a:solidFill>
                  <a:srgbClr val="273239"/>
                </a:solidFill>
                <a:effectLst/>
                <a:latin typeface="urw-din"/>
              </a:rPr>
              <a:t>Base Address: </a:t>
            </a:r>
            <a:r>
              <a:rPr lang="en-US" b="0" i="0" dirty="0">
                <a:solidFill>
                  <a:srgbClr val="273239"/>
                </a:solidFill>
                <a:effectLst/>
                <a:latin typeface="urw-din"/>
              </a:rPr>
              <a:t>It</a:t>
            </a:r>
            <a:r>
              <a:rPr lang="en-US" b="1" i="0" dirty="0">
                <a:solidFill>
                  <a:srgbClr val="273239"/>
                </a:solidFill>
                <a:effectLst/>
                <a:latin typeface="urw-din"/>
              </a:rPr>
              <a:t> </a:t>
            </a:r>
            <a:r>
              <a:rPr lang="en-US" b="0" i="0" dirty="0">
                <a:solidFill>
                  <a:srgbClr val="273239"/>
                </a:solidFill>
                <a:effectLst/>
                <a:latin typeface="urw-din"/>
              </a:rPr>
              <a:t>contains the starting physical address where the segments reside in memory.</a:t>
            </a:r>
          </a:p>
          <a:p>
            <a:pPr algn="l" fontAlgn="base">
              <a:buFont typeface="Arial" panose="020B0604020202020204" pitchFamily="34" charset="0"/>
              <a:buChar char="•"/>
            </a:pPr>
            <a:r>
              <a:rPr lang="en-US" b="1" i="0" dirty="0">
                <a:solidFill>
                  <a:srgbClr val="273239"/>
                </a:solidFill>
                <a:effectLst/>
                <a:latin typeface="urw-din"/>
              </a:rPr>
              <a:t>Limit:</a:t>
            </a:r>
            <a:r>
              <a:rPr lang="en-US" b="0" i="0" dirty="0">
                <a:solidFill>
                  <a:srgbClr val="273239"/>
                </a:solidFill>
                <a:effectLst/>
                <a:latin typeface="urw-din"/>
              </a:rPr>
              <a:t> It specifies the length of the segment.</a:t>
            </a:r>
          </a:p>
          <a:p>
            <a:br>
              <a:rPr lang="en-US" dirty="0"/>
            </a:br>
            <a:endParaRPr lang="en-IN" dirty="0"/>
          </a:p>
        </p:txBody>
      </p:sp>
      <p:sp>
        <p:nvSpPr>
          <p:cNvPr id="9" name="TextBox 8">
            <a:extLst>
              <a:ext uri="{FF2B5EF4-FFF2-40B4-BE49-F238E27FC236}">
                <a16:creationId xmlns:a16="http://schemas.microsoft.com/office/drawing/2014/main" id="{C6C44B91-D66E-840C-0DE1-823CE94D17D8}"/>
              </a:ext>
            </a:extLst>
          </p:cNvPr>
          <p:cNvSpPr txBox="1"/>
          <p:nvPr/>
        </p:nvSpPr>
        <p:spPr>
          <a:xfrm>
            <a:off x="149901" y="16428"/>
            <a:ext cx="6093500" cy="1477328"/>
          </a:xfrm>
          <a:prstGeom prst="rect">
            <a:avLst/>
          </a:prstGeom>
          <a:noFill/>
        </p:spPr>
        <p:txBody>
          <a:bodyPr wrap="square">
            <a:spAutoFit/>
          </a:bodyPr>
          <a:lstStyle/>
          <a:p>
            <a:r>
              <a:rPr lang="en-US" dirty="0"/>
              <a:t>A process is divided into Segments. The chunks that a program is divided into which are not necessarily all the same sizes are called segments. Segmentation gives user’s view of the process which paging does not give. Here the user’s view is mapped to physical memory.</a:t>
            </a:r>
            <a:endParaRPr lang="en-IN" dirty="0"/>
          </a:p>
        </p:txBody>
      </p:sp>
    </p:spTree>
    <p:extLst>
      <p:ext uri="{BB962C8B-B14F-4D97-AF65-F5344CB8AC3E}">
        <p14:creationId xmlns:p14="http://schemas.microsoft.com/office/powerpoint/2010/main" val="143153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22E40E-373C-2C9B-4E22-C3AABD5F301E}"/>
              </a:ext>
            </a:extLst>
          </p:cNvPr>
          <p:cNvSpPr txBox="1"/>
          <p:nvPr/>
        </p:nvSpPr>
        <p:spPr>
          <a:xfrm>
            <a:off x="678304" y="936010"/>
            <a:ext cx="11073983" cy="4985980"/>
          </a:xfrm>
          <a:prstGeom prst="rect">
            <a:avLst/>
          </a:prstGeom>
          <a:noFill/>
        </p:spPr>
        <p:txBody>
          <a:bodyPr wrap="square">
            <a:spAutoFit/>
          </a:bodyPr>
          <a:lstStyle/>
          <a:p>
            <a:pPr algn="l" fontAlgn="base"/>
            <a:r>
              <a:rPr lang="en-US" sz="3600" b="1" i="0" dirty="0">
                <a:solidFill>
                  <a:srgbClr val="FF0000"/>
                </a:solidFill>
                <a:effectLst/>
                <a:latin typeface="urw-din"/>
              </a:rPr>
              <a:t>Advantages of Segmentation </a:t>
            </a:r>
            <a:r>
              <a:rPr lang="en-US" sz="3600" b="1" i="0" dirty="0">
                <a:solidFill>
                  <a:srgbClr val="273239"/>
                </a:solidFill>
                <a:effectLst/>
                <a:latin typeface="urw-din"/>
              </a:rPr>
              <a:t>–</a:t>
            </a:r>
            <a:endParaRPr lang="en-US" sz="3600" b="0" i="0" dirty="0">
              <a:solidFill>
                <a:srgbClr val="273239"/>
              </a:solidFill>
              <a:effectLst/>
              <a:latin typeface="urw-din"/>
            </a:endParaRPr>
          </a:p>
          <a:p>
            <a:pPr algn="l" fontAlgn="base">
              <a:buFont typeface="Arial" panose="020B0604020202020204" pitchFamily="34" charset="0"/>
              <a:buChar char="•"/>
            </a:pPr>
            <a:r>
              <a:rPr lang="en-US" sz="3600" b="0" i="0" dirty="0">
                <a:solidFill>
                  <a:srgbClr val="273239"/>
                </a:solidFill>
                <a:effectLst/>
                <a:latin typeface="urw-din"/>
              </a:rPr>
              <a:t>No Internal fragmentation.</a:t>
            </a:r>
          </a:p>
          <a:p>
            <a:pPr algn="l" fontAlgn="base">
              <a:buFont typeface="Arial" panose="020B0604020202020204" pitchFamily="34" charset="0"/>
              <a:buChar char="•"/>
            </a:pPr>
            <a:r>
              <a:rPr lang="en-US" sz="3600" b="0" i="0" dirty="0">
                <a:solidFill>
                  <a:srgbClr val="273239"/>
                </a:solidFill>
                <a:effectLst/>
                <a:latin typeface="urw-din"/>
              </a:rPr>
              <a:t>Segment Table consumes less space in comparison to Page table in paging.</a:t>
            </a:r>
          </a:p>
          <a:p>
            <a:pPr algn="l" fontAlgn="base"/>
            <a:r>
              <a:rPr lang="en-US" sz="3600" b="1" i="0" dirty="0">
                <a:solidFill>
                  <a:srgbClr val="FF0000"/>
                </a:solidFill>
                <a:effectLst/>
                <a:latin typeface="urw-din"/>
              </a:rPr>
              <a:t>Disadvantage of Segmentation</a:t>
            </a:r>
            <a:r>
              <a:rPr lang="en-US" sz="3600" b="1" i="0" dirty="0">
                <a:solidFill>
                  <a:srgbClr val="273239"/>
                </a:solidFill>
                <a:effectLst/>
                <a:latin typeface="urw-din"/>
              </a:rPr>
              <a:t> –</a:t>
            </a:r>
            <a:endParaRPr lang="en-US" sz="3600" b="0" i="0" dirty="0">
              <a:solidFill>
                <a:srgbClr val="273239"/>
              </a:solidFill>
              <a:effectLst/>
              <a:latin typeface="urw-din"/>
            </a:endParaRPr>
          </a:p>
          <a:p>
            <a:pPr algn="l" fontAlgn="base">
              <a:buFont typeface="Arial" panose="020B0604020202020204" pitchFamily="34" charset="0"/>
              <a:buChar char="•"/>
            </a:pPr>
            <a:r>
              <a:rPr lang="en-US" sz="3600" b="0" i="0" dirty="0">
                <a:solidFill>
                  <a:srgbClr val="273239"/>
                </a:solidFill>
                <a:effectLst/>
                <a:latin typeface="urw-din"/>
              </a:rPr>
              <a:t>As processes are loaded and removed from the memory, the free memory space is broken into little pieces, causing External fragmentation.</a:t>
            </a:r>
          </a:p>
          <a:p>
            <a:br>
              <a:rPr lang="en-US" sz="1200" b="0" i="0" dirty="0">
                <a:solidFill>
                  <a:srgbClr val="273239"/>
                </a:solidFill>
                <a:effectLst/>
                <a:latin typeface="urw-din"/>
              </a:rPr>
            </a:br>
            <a:endParaRPr lang="en-IN" dirty="0"/>
          </a:p>
        </p:txBody>
      </p:sp>
    </p:spTree>
    <p:extLst>
      <p:ext uri="{BB962C8B-B14F-4D97-AF65-F5344CB8AC3E}">
        <p14:creationId xmlns:p14="http://schemas.microsoft.com/office/powerpoint/2010/main" val="407550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FCC8-10B2-F28C-3657-C4B9E795E341}"/>
              </a:ext>
            </a:extLst>
          </p:cNvPr>
          <p:cNvSpPr>
            <a:spLocks noGrp="1"/>
          </p:cNvSpPr>
          <p:nvPr>
            <p:ph type="title"/>
          </p:nvPr>
        </p:nvSpPr>
        <p:spPr>
          <a:xfrm>
            <a:off x="223603" y="245204"/>
            <a:ext cx="10515600" cy="819098"/>
          </a:xfrm>
        </p:spPr>
        <p:txBody>
          <a:bodyPr/>
          <a:lstStyle/>
          <a:p>
            <a:r>
              <a:rPr lang="en-US" altLang="ko-KR" b="1" dirty="0">
                <a:solidFill>
                  <a:srgbClr val="C00000"/>
                </a:solidFill>
              </a:rPr>
              <a:t>Paging</a:t>
            </a:r>
            <a:endParaRPr lang="en-IN" dirty="0"/>
          </a:p>
        </p:txBody>
      </p:sp>
      <p:sp>
        <p:nvSpPr>
          <p:cNvPr id="3" name="Content Placeholder 2">
            <a:extLst>
              <a:ext uri="{FF2B5EF4-FFF2-40B4-BE49-F238E27FC236}">
                <a16:creationId xmlns:a16="http://schemas.microsoft.com/office/drawing/2014/main" id="{76494CA6-3CC8-1C63-B8A9-411E288CC83D}"/>
              </a:ext>
            </a:extLst>
          </p:cNvPr>
          <p:cNvSpPr>
            <a:spLocks noGrp="1"/>
          </p:cNvSpPr>
          <p:nvPr>
            <p:ph idx="1"/>
          </p:nvPr>
        </p:nvSpPr>
        <p:spPr>
          <a:xfrm>
            <a:off x="838200" y="1064302"/>
            <a:ext cx="4903033" cy="5112661"/>
          </a:xfrm>
        </p:spPr>
        <p:txBody>
          <a:bodyPr>
            <a:normAutofit/>
          </a:bodyPr>
          <a:lstStyle/>
          <a:p>
            <a:pPr algn="just"/>
            <a:r>
              <a:rPr lang="en-US" altLang="ko-KR" dirty="0"/>
              <a:t>Paging </a:t>
            </a:r>
            <a:r>
              <a:rPr lang="en-US" altLang="ko-KR" b="1" dirty="0"/>
              <a:t>splits up</a:t>
            </a:r>
            <a:r>
              <a:rPr lang="en-US" altLang="ko-KR" dirty="0"/>
              <a:t> address space into </a:t>
            </a:r>
            <a:r>
              <a:rPr lang="en-US" altLang="ko-KR" b="1" dirty="0"/>
              <a:t>fixed-sized</a:t>
            </a:r>
            <a:r>
              <a:rPr lang="en-US" altLang="ko-KR" dirty="0"/>
              <a:t> unit called a </a:t>
            </a:r>
            <a:r>
              <a:rPr lang="en-US" altLang="ko-KR" b="1" dirty="0"/>
              <a:t>page</a:t>
            </a:r>
            <a:r>
              <a:rPr lang="en-US" altLang="ko-KR" dirty="0"/>
              <a:t>.</a:t>
            </a:r>
          </a:p>
          <a:p>
            <a:pPr algn="just"/>
            <a:r>
              <a:rPr lang="en-US" altLang="ko-KR" dirty="0"/>
              <a:t>With paging, </a:t>
            </a:r>
            <a:r>
              <a:rPr lang="en-US" altLang="ko-KR" b="1" dirty="0"/>
              <a:t>physical memory</a:t>
            </a:r>
            <a:r>
              <a:rPr lang="en-US" altLang="ko-KR" dirty="0"/>
              <a:t> is also </a:t>
            </a:r>
            <a:r>
              <a:rPr lang="en-US" altLang="ko-KR" b="1" dirty="0"/>
              <a:t>split</a:t>
            </a:r>
            <a:r>
              <a:rPr lang="en-US" altLang="ko-KR" dirty="0"/>
              <a:t> into some number of pages called a </a:t>
            </a:r>
            <a:r>
              <a:rPr lang="en-US" altLang="ko-KR" b="1" dirty="0"/>
              <a:t>page frame</a:t>
            </a:r>
            <a:r>
              <a:rPr lang="en-US" altLang="ko-KR" dirty="0"/>
              <a:t>.</a:t>
            </a:r>
          </a:p>
          <a:p>
            <a:pPr algn="just"/>
            <a:r>
              <a:rPr lang="en-US" altLang="ko-KR" b="1" dirty="0"/>
              <a:t>Page table</a:t>
            </a:r>
            <a:r>
              <a:rPr lang="en-US" altLang="ko-KR" dirty="0"/>
              <a:t> per process is needed </a:t>
            </a:r>
            <a:r>
              <a:rPr lang="en-US" altLang="ko-KR" b="1" dirty="0"/>
              <a:t>to translate</a:t>
            </a:r>
            <a:r>
              <a:rPr lang="en-US" altLang="ko-KR" dirty="0"/>
              <a:t> the virtual address to physical address.</a:t>
            </a:r>
          </a:p>
          <a:p>
            <a:endParaRPr lang="en-IN" dirty="0"/>
          </a:p>
        </p:txBody>
      </p:sp>
      <p:pic>
        <p:nvPicPr>
          <p:cNvPr id="5" name="Picture 4">
            <a:extLst>
              <a:ext uri="{FF2B5EF4-FFF2-40B4-BE49-F238E27FC236}">
                <a16:creationId xmlns:a16="http://schemas.microsoft.com/office/drawing/2014/main" id="{79CA40FF-5470-ABB2-17F9-A924E7B6534D}"/>
              </a:ext>
            </a:extLst>
          </p:cNvPr>
          <p:cNvPicPr>
            <a:picLocks noChangeAspect="1"/>
          </p:cNvPicPr>
          <p:nvPr/>
        </p:nvPicPr>
        <p:blipFill>
          <a:blip r:embed="rId2"/>
          <a:stretch>
            <a:fillRect/>
          </a:stretch>
        </p:blipFill>
        <p:spPr>
          <a:xfrm>
            <a:off x="5741232" y="690562"/>
            <a:ext cx="6450767" cy="5591331"/>
          </a:xfrm>
          <a:prstGeom prst="rect">
            <a:avLst/>
          </a:prstGeom>
        </p:spPr>
      </p:pic>
    </p:spTree>
    <p:extLst>
      <p:ext uri="{BB962C8B-B14F-4D97-AF65-F5344CB8AC3E}">
        <p14:creationId xmlns:p14="http://schemas.microsoft.com/office/powerpoint/2010/main" val="343567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FCC8-10B2-F28C-3657-C4B9E795E341}"/>
              </a:ext>
            </a:extLst>
          </p:cNvPr>
          <p:cNvSpPr>
            <a:spLocks noGrp="1"/>
          </p:cNvSpPr>
          <p:nvPr>
            <p:ph type="title"/>
          </p:nvPr>
        </p:nvSpPr>
        <p:spPr>
          <a:xfrm>
            <a:off x="223603" y="245204"/>
            <a:ext cx="10515600" cy="819098"/>
          </a:xfrm>
        </p:spPr>
        <p:txBody>
          <a:bodyPr/>
          <a:lstStyle/>
          <a:p>
            <a:r>
              <a:rPr lang="en-US" altLang="ko-KR" b="1" dirty="0">
                <a:solidFill>
                  <a:srgbClr val="C00000"/>
                </a:solidFill>
              </a:rPr>
              <a:t>Paging</a:t>
            </a:r>
            <a:endParaRPr lang="en-IN" dirty="0"/>
          </a:p>
        </p:txBody>
      </p:sp>
      <p:sp>
        <p:nvSpPr>
          <p:cNvPr id="3" name="Content Placeholder 2">
            <a:extLst>
              <a:ext uri="{FF2B5EF4-FFF2-40B4-BE49-F238E27FC236}">
                <a16:creationId xmlns:a16="http://schemas.microsoft.com/office/drawing/2014/main" id="{76494CA6-3CC8-1C63-B8A9-411E288CC83D}"/>
              </a:ext>
            </a:extLst>
          </p:cNvPr>
          <p:cNvSpPr>
            <a:spLocks noGrp="1"/>
          </p:cNvSpPr>
          <p:nvPr>
            <p:ph idx="1"/>
          </p:nvPr>
        </p:nvSpPr>
        <p:spPr>
          <a:xfrm>
            <a:off x="838200" y="1064302"/>
            <a:ext cx="4903033" cy="5112661"/>
          </a:xfrm>
        </p:spPr>
        <p:txBody>
          <a:bodyPr>
            <a:normAutofit/>
          </a:bodyPr>
          <a:lstStyle/>
          <a:p>
            <a:pPr algn="just"/>
            <a:r>
              <a:rPr lang="en-US" b="1" dirty="0"/>
              <a:t>Paging</a:t>
            </a:r>
            <a:r>
              <a:rPr lang="en-US" dirty="0"/>
              <a:t> is a storage mechanism used to </a:t>
            </a:r>
            <a:r>
              <a:rPr lang="en-US" b="1" dirty="0"/>
              <a:t>retrieve processes </a:t>
            </a:r>
            <a:r>
              <a:rPr lang="en-US" dirty="0"/>
              <a:t>from the </a:t>
            </a:r>
            <a:r>
              <a:rPr lang="en-US" b="1" dirty="0"/>
              <a:t>secondary storage </a:t>
            </a:r>
            <a:r>
              <a:rPr lang="en-US" dirty="0"/>
              <a:t>into the </a:t>
            </a:r>
            <a:r>
              <a:rPr lang="en-US" b="1" dirty="0"/>
              <a:t>main memory </a:t>
            </a:r>
            <a:r>
              <a:rPr lang="en-US" dirty="0"/>
              <a:t>in the form of pages.</a:t>
            </a:r>
            <a:endParaRPr lang="en-US" altLang="ko-KR" dirty="0"/>
          </a:p>
          <a:p>
            <a:pPr algn="just"/>
            <a:r>
              <a:rPr lang="en-US" dirty="0"/>
              <a:t>The main idea behind the paging is to divide </a:t>
            </a:r>
            <a:r>
              <a:rPr lang="en-US" b="1" dirty="0"/>
              <a:t>each process </a:t>
            </a:r>
            <a:r>
              <a:rPr lang="en-US" dirty="0"/>
              <a:t>in the form of </a:t>
            </a:r>
            <a:r>
              <a:rPr lang="en-US" b="1" dirty="0"/>
              <a:t>pages</a:t>
            </a:r>
            <a:r>
              <a:rPr lang="en-US" dirty="0"/>
              <a:t>. The </a:t>
            </a:r>
            <a:r>
              <a:rPr lang="en-US" b="1" dirty="0"/>
              <a:t>main memory </a:t>
            </a:r>
            <a:r>
              <a:rPr lang="en-US" dirty="0"/>
              <a:t>will also be divided in the form of </a:t>
            </a:r>
            <a:r>
              <a:rPr lang="en-US" b="1" dirty="0"/>
              <a:t>frames</a:t>
            </a:r>
            <a:r>
              <a:rPr lang="en-US" dirty="0"/>
              <a:t>.      </a:t>
            </a:r>
            <a:endParaRPr lang="en-IN" dirty="0"/>
          </a:p>
        </p:txBody>
      </p:sp>
      <p:pic>
        <p:nvPicPr>
          <p:cNvPr id="1026" name="Picture 2" descr="Difference Between Paging and Segmentation - GeeksforGeeks">
            <a:extLst>
              <a:ext uri="{FF2B5EF4-FFF2-40B4-BE49-F238E27FC236}">
                <a16:creationId xmlns:a16="http://schemas.microsoft.com/office/drawing/2014/main" id="{03B1C898-84B3-23CF-37BD-882DF461E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145" y="1064302"/>
            <a:ext cx="6450767" cy="449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10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ED8F-3A29-49A3-1474-7CCD3B64BB16}"/>
              </a:ext>
            </a:extLst>
          </p:cNvPr>
          <p:cNvSpPr>
            <a:spLocks noGrp="1"/>
          </p:cNvSpPr>
          <p:nvPr>
            <p:ph type="title"/>
          </p:nvPr>
        </p:nvSpPr>
        <p:spPr>
          <a:xfrm>
            <a:off x="838200" y="365126"/>
            <a:ext cx="10515600" cy="639216"/>
          </a:xfrm>
        </p:spPr>
        <p:txBody>
          <a:bodyPr>
            <a:noAutofit/>
          </a:bodyPr>
          <a:lstStyle/>
          <a:p>
            <a:r>
              <a:rPr lang="en-US" altLang="ko-KR" sz="4000" b="1" dirty="0">
                <a:solidFill>
                  <a:srgbClr val="C00000"/>
                </a:solidFill>
                <a:latin typeface="+mn-lt"/>
                <a:ea typeface="+mn-ea"/>
                <a:cs typeface="+mn-cs"/>
              </a:rPr>
              <a:t>Advantages Of Paging</a:t>
            </a:r>
            <a:endParaRPr lang="en-IN" sz="4000" b="1" dirty="0">
              <a:solidFill>
                <a:srgbClr val="C00000"/>
              </a:solidFill>
              <a:latin typeface="+mn-lt"/>
              <a:ea typeface="+mn-ea"/>
              <a:cs typeface="+mn-cs"/>
            </a:endParaRPr>
          </a:p>
        </p:txBody>
      </p:sp>
      <p:sp>
        <p:nvSpPr>
          <p:cNvPr id="3" name="Content Placeholder 2">
            <a:extLst>
              <a:ext uri="{FF2B5EF4-FFF2-40B4-BE49-F238E27FC236}">
                <a16:creationId xmlns:a16="http://schemas.microsoft.com/office/drawing/2014/main" id="{A89FC907-9183-409A-B94A-11B62CD03190}"/>
              </a:ext>
            </a:extLst>
          </p:cNvPr>
          <p:cNvSpPr>
            <a:spLocks noGrp="1"/>
          </p:cNvSpPr>
          <p:nvPr>
            <p:ph idx="1"/>
          </p:nvPr>
        </p:nvSpPr>
        <p:spPr>
          <a:xfrm>
            <a:off x="524655" y="1169233"/>
            <a:ext cx="11287593" cy="2098624"/>
          </a:xfrm>
        </p:spPr>
        <p:txBody>
          <a:bodyPr/>
          <a:lstStyle/>
          <a:p>
            <a:r>
              <a:rPr lang="en-US" b="1" dirty="0">
                <a:solidFill>
                  <a:srgbClr val="202124"/>
                </a:solidFill>
                <a:latin typeface="arial" panose="020B0604020202020204" pitchFamily="34" charset="0"/>
              </a:rPr>
              <a:t>Easy to use memory management algorithm</a:t>
            </a:r>
          </a:p>
          <a:p>
            <a:r>
              <a:rPr lang="en-US" b="1" dirty="0">
                <a:solidFill>
                  <a:srgbClr val="202124"/>
                </a:solidFill>
                <a:latin typeface="arial" panose="020B0604020202020204" pitchFamily="34" charset="0"/>
              </a:rPr>
              <a:t>No need for external Fragmentation</a:t>
            </a:r>
          </a:p>
          <a:p>
            <a:r>
              <a:rPr lang="en-US" b="1" dirty="0">
                <a:solidFill>
                  <a:srgbClr val="202124"/>
                </a:solidFill>
                <a:latin typeface="arial" panose="020B0604020202020204" pitchFamily="34" charset="0"/>
              </a:rPr>
              <a:t>Swapping is easy between equal-sized pages and page frames</a:t>
            </a:r>
          </a:p>
          <a:p>
            <a:r>
              <a:rPr lang="en-US" b="1" i="0" dirty="0">
                <a:solidFill>
                  <a:srgbClr val="202124"/>
                </a:solidFill>
                <a:effectLst/>
                <a:latin typeface="arial" panose="020B0604020202020204" pitchFamily="34" charset="0"/>
              </a:rPr>
              <a:t>Allocating memory is easy and cheap</a:t>
            </a:r>
            <a:endParaRPr lang="en-US" dirty="0"/>
          </a:p>
          <a:p>
            <a:pPr marL="0" indent="0">
              <a:buNone/>
            </a:pPr>
            <a:endParaRPr lang="en-IN" dirty="0"/>
          </a:p>
        </p:txBody>
      </p:sp>
      <p:sp>
        <p:nvSpPr>
          <p:cNvPr id="5" name="TextBox 4">
            <a:extLst>
              <a:ext uri="{FF2B5EF4-FFF2-40B4-BE49-F238E27FC236}">
                <a16:creationId xmlns:a16="http://schemas.microsoft.com/office/drawing/2014/main" id="{0FB39EF1-31AE-59C9-1FF9-0CDCE4DA7CC7}"/>
              </a:ext>
            </a:extLst>
          </p:cNvPr>
          <p:cNvSpPr txBox="1"/>
          <p:nvPr/>
        </p:nvSpPr>
        <p:spPr>
          <a:xfrm>
            <a:off x="838200" y="3236201"/>
            <a:ext cx="6093500" cy="707886"/>
          </a:xfrm>
          <a:prstGeom prst="rect">
            <a:avLst/>
          </a:prstGeom>
          <a:noFill/>
        </p:spPr>
        <p:txBody>
          <a:bodyPr wrap="square">
            <a:spAutoFit/>
          </a:bodyPr>
          <a:lstStyle/>
          <a:p>
            <a:r>
              <a:rPr lang="en-US" altLang="ko-KR" sz="4000" b="1" dirty="0">
                <a:solidFill>
                  <a:srgbClr val="C00000"/>
                </a:solidFill>
              </a:rPr>
              <a:t>Dis-Advantages Of Paging</a:t>
            </a:r>
            <a:endParaRPr lang="en-IN" sz="4000" dirty="0"/>
          </a:p>
        </p:txBody>
      </p:sp>
      <p:sp>
        <p:nvSpPr>
          <p:cNvPr id="6" name="Content Placeholder 2">
            <a:extLst>
              <a:ext uri="{FF2B5EF4-FFF2-40B4-BE49-F238E27FC236}">
                <a16:creationId xmlns:a16="http://schemas.microsoft.com/office/drawing/2014/main" id="{F83AA7C6-6295-59F3-067C-5EAD0F92B2CC}"/>
              </a:ext>
            </a:extLst>
          </p:cNvPr>
          <p:cNvSpPr txBox="1">
            <a:spLocks/>
          </p:cNvSpPr>
          <p:nvPr/>
        </p:nvSpPr>
        <p:spPr>
          <a:xfrm>
            <a:off x="524655" y="4109803"/>
            <a:ext cx="11287593" cy="2098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202124"/>
                </a:solidFill>
                <a:latin typeface="arial" panose="020B0604020202020204" pitchFamily="34" charset="0"/>
              </a:rPr>
              <a:t>May cause Internal fragmentation</a:t>
            </a:r>
          </a:p>
          <a:p>
            <a:r>
              <a:rPr lang="en-US" b="1" dirty="0">
                <a:solidFill>
                  <a:srgbClr val="202124"/>
                </a:solidFill>
                <a:latin typeface="arial" panose="020B0604020202020204" pitchFamily="34" charset="0"/>
              </a:rPr>
              <a:t>Page tables consume additional memory.</a:t>
            </a:r>
          </a:p>
          <a:p>
            <a:r>
              <a:rPr lang="en-US" b="1" dirty="0">
                <a:solidFill>
                  <a:srgbClr val="202124"/>
                </a:solidFill>
                <a:latin typeface="arial" panose="020B0604020202020204" pitchFamily="34" charset="0"/>
              </a:rPr>
              <a:t>Multi-level paging may lead to memory reference overhead.</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1738071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2692</Words>
  <Application>Microsoft Office PowerPoint</Application>
  <PresentationFormat>Widescreen</PresentationFormat>
  <Paragraphs>304</Paragraphs>
  <Slides>36</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맑은 고딕</vt:lpstr>
      <vt:lpstr>맑은 고딕</vt:lpstr>
      <vt:lpstr>Arial</vt:lpstr>
      <vt:lpstr>Arial</vt:lpstr>
      <vt:lpstr>Calibri</vt:lpstr>
      <vt:lpstr>Calibri Light</vt:lpstr>
      <vt:lpstr>Courier New</vt:lpstr>
      <vt:lpstr>erdana</vt:lpstr>
      <vt:lpstr>inter-regular</vt:lpstr>
      <vt:lpstr>Nunito</vt:lpstr>
      <vt:lpstr>Roboto</vt:lpstr>
      <vt:lpstr>urw-din</vt:lpstr>
      <vt:lpstr>Wingdings</vt:lpstr>
      <vt:lpstr>Office Theme</vt:lpstr>
      <vt:lpstr>Memory Management : Virtual Memory, Swapping, Paging, Segmentation, Free Space Management, Translation Look Aside Buffer, Demand Paging, Thrashing , Page Replacement Algorithms </vt:lpstr>
      <vt:lpstr>What is Memory Virtualization ?</vt:lpstr>
      <vt:lpstr>SWAPPING</vt:lpstr>
      <vt:lpstr>Segmentation </vt:lpstr>
      <vt:lpstr>PowerPoint Presentation</vt:lpstr>
      <vt:lpstr>PowerPoint Presentation</vt:lpstr>
      <vt:lpstr>Paging</vt:lpstr>
      <vt:lpstr>Paging</vt:lpstr>
      <vt:lpstr>Advantages Of Paging</vt:lpstr>
      <vt:lpstr>PowerPoint Presentation</vt:lpstr>
      <vt:lpstr>Example: A Simple Paging</vt:lpstr>
      <vt:lpstr>Address Translation</vt:lpstr>
      <vt:lpstr>Example: Address Translation</vt:lpstr>
      <vt:lpstr>PowerPoint Presentation</vt:lpstr>
      <vt:lpstr>PowerPoint Presentation</vt:lpstr>
      <vt:lpstr>Demand Paging  </vt:lpstr>
      <vt:lpstr>Pure Demand Paging  </vt:lpstr>
      <vt:lpstr>Performance of Demand Paging  </vt:lpstr>
      <vt:lpstr>Translation Look Aside Buffer</vt:lpstr>
      <vt:lpstr>TLB</vt:lpstr>
      <vt:lpstr>Translation Look Aside Buffer</vt:lpstr>
      <vt:lpstr>Translation Look Aside Buffer</vt:lpstr>
      <vt:lpstr>Free Space Management</vt:lpstr>
      <vt:lpstr>PowerPoint Presentation</vt:lpstr>
      <vt:lpstr>PowerPoint Presentation</vt:lpstr>
      <vt:lpstr>Free Space With Chunks Allocated</vt:lpstr>
      <vt:lpstr>Free Space With free()</vt:lpstr>
      <vt:lpstr>Thrashing </vt:lpstr>
      <vt:lpstr>PowerPoint Presentation</vt:lpstr>
      <vt:lpstr>PowerPoint Presentation</vt:lpstr>
      <vt:lpstr>Page Replacement Algorithms – FIFO</vt:lpstr>
      <vt:lpstr>Optimal Page Replacement Algorithm </vt:lpstr>
      <vt:lpstr>LRU Page Replacement Algorithms</vt:lpstr>
      <vt:lpstr>Least Frequently Used Page Replacement Algorithms – LFU</vt:lpstr>
      <vt:lpstr>Most Frequently Used Page Replacement Algorithms – MFU</vt:lpstr>
      <vt:lpstr>Belady’s Anomaly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Paging </dc:title>
  <dc:creator>vijayachandra</dc:creator>
  <cp:lastModifiedBy>vijayachandra</cp:lastModifiedBy>
  <cp:revision>38</cp:revision>
  <dcterms:created xsi:type="dcterms:W3CDTF">2022-05-31T03:30:18Z</dcterms:created>
  <dcterms:modified xsi:type="dcterms:W3CDTF">2022-08-22T18:03:22Z</dcterms:modified>
</cp:coreProperties>
</file>