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1" d="100"/>
          <a:sy n="81"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80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482501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646428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1809946" y="3717332"/>
            <a:ext cx="11010507" cy="1076490"/>
          </a:xfrm>
          <a:prstGeom prst="rect">
            <a:avLst/>
          </a:prstGeom>
          <a:noFill/>
          <a:ln/>
        </p:spPr>
        <p:txBody>
          <a:bodyPr wrap="square" rtlCol="0" anchor="t"/>
          <a:lstStyle/>
          <a:p>
            <a:pPr>
              <a:lnSpc>
                <a:spcPts val="6561"/>
              </a:lnSpc>
            </a:pPr>
            <a:r>
              <a:rPr lang="en-US" sz="4500" dirty="0" smtClean="0">
                <a:solidFill>
                  <a:srgbClr val="C6BFEE"/>
                </a:solidFill>
                <a:latin typeface="Prompt" pitchFamily="34" charset="0"/>
                <a:ea typeface="Prompt" pitchFamily="34" charset="-122"/>
                <a:cs typeface="Prompt" pitchFamily="34" charset="-120"/>
              </a:rPr>
              <a:t>Object </a:t>
            </a:r>
            <a:r>
              <a:rPr lang="en-US" sz="4500" dirty="0">
                <a:solidFill>
                  <a:srgbClr val="C6BFEE"/>
                </a:solidFill>
                <a:latin typeface="Prompt" pitchFamily="34" charset="0"/>
                <a:ea typeface="Prompt" pitchFamily="34" charset="-122"/>
                <a:cs typeface="Prompt" pitchFamily="34" charset="-120"/>
              </a:rPr>
              <a:t>detection using YOLO </a:t>
            </a:r>
            <a:r>
              <a:rPr lang="en-US" sz="4500" dirty="0" smtClean="0">
                <a:solidFill>
                  <a:srgbClr val="C6BFEE"/>
                </a:solidFill>
                <a:latin typeface="Prompt" pitchFamily="34" charset="0"/>
                <a:ea typeface="Prompt" pitchFamily="34" charset="-122"/>
                <a:cs typeface="Prompt" pitchFamily="34" charset="-120"/>
              </a:rPr>
              <a:t>in Real-time</a:t>
            </a:r>
          </a:p>
        </p:txBody>
      </p:sp>
      <p:sp>
        <p:nvSpPr>
          <p:cNvPr id="5" name="Text 2"/>
          <p:cNvSpPr/>
          <p:nvPr/>
        </p:nvSpPr>
        <p:spPr>
          <a:xfrm>
            <a:off x="9364542" y="6734591"/>
            <a:ext cx="5133883" cy="355402"/>
          </a:xfrm>
          <a:prstGeom prst="rect">
            <a:avLst/>
          </a:prstGeom>
          <a:noFill/>
          <a:ln/>
        </p:spPr>
        <p:txBody>
          <a:bodyPr wrap="none" rtlCol="0" anchor="t"/>
          <a:lstStyle/>
          <a:p>
            <a:pPr marL="0" indent="0">
              <a:lnSpc>
                <a:spcPts val="2799"/>
              </a:lnSpc>
              <a:buNone/>
            </a:pPr>
            <a:r>
              <a:rPr lang="en-US" sz="3500" dirty="0">
                <a:solidFill>
                  <a:srgbClr val="DAD8E9"/>
                </a:solidFill>
                <a:latin typeface="Mukta" pitchFamily="34" charset="0"/>
                <a:ea typeface="Mukta" pitchFamily="34" charset="-122"/>
                <a:cs typeface="Mukta" pitchFamily="34" charset="-120"/>
              </a:rPr>
              <a:t>Kambala Sree Harshitha</a:t>
            </a:r>
            <a:endParaRPr lang="en-US" sz="3500" dirty="0"/>
          </a:p>
        </p:txBody>
      </p:sp>
      <p:sp>
        <p:nvSpPr>
          <p:cNvPr id="6" name="Text 3"/>
          <p:cNvSpPr/>
          <p:nvPr/>
        </p:nvSpPr>
        <p:spPr>
          <a:xfrm>
            <a:off x="10717287" y="7393245"/>
            <a:ext cx="2428391" cy="355402"/>
          </a:xfrm>
          <a:prstGeom prst="rect">
            <a:avLst/>
          </a:prstGeom>
          <a:noFill/>
          <a:ln/>
        </p:spPr>
        <p:txBody>
          <a:bodyPr wrap="none" rtlCol="0" anchor="t"/>
          <a:lstStyle/>
          <a:p>
            <a:pPr marL="0" indent="0">
              <a:lnSpc>
                <a:spcPts val="2799"/>
              </a:lnSpc>
              <a:buNone/>
            </a:pPr>
            <a:r>
              <a:rPr lang="en-US" sz="3500" dirty="0">
                <a:solidFill>
                  <a:srgbClr val="DAD8E9"/>
                </a:solidFill>
                <a:latin typeface="Mukta" pitchFamily="34" charset="0"/>
                <a:ea typeface="Mukta" pitchFamily="34" charset="-122"/>
                <a:cs typeface="Mukta" pitchFamily="34" charset="-120"/>
              </a:rPr>
              <a:t>21BAI1029</a:t>
            </a:r>
            <a:endParaRPr lang="en-US" sz="3500" dirty="0"/>
          </a:p>
        </p:txBody>
      </p:sp>
      <p:sp>
        <p:nvSpPr>
          <p:cNvPr id="8" name="TextBox 7"/>
          <p:cNvSpPr txBox="1"/>
          <p:nvPr/>
        </p:nvSpPr>
        <p:spPr>
          <a:xfrm>
            <a:off x="4493732" y="2503877"/>
            <a:ext cx="5642933" cy="1061829"/>
          </a:xfrm>
          <a:prstGeom prst="rect">
            <a:avLst/>
          </a:prstGeom>
          <a:noFill/>
        </p:spPr>
        <p:txBody>
          <a:bodyPr wrap="square" rtlCol="0">
            <a:spAutoFit/>
          </a:bodyPr>
          <a:lstStyle/>
          <a:p>
            <a:r>
              <a:rPr lang="en-US" sz="4500" dirty="0">
                <a:solidFill>
                  <a:srgbClr val="C6BFEE"/>
                </a:solidFill>
                <a:latin typeface="Prompt" pitchFamily="34" charset="0"/>
                <a:ea typeface="Prompt" pitchFamily="34" charset="-122"/>
                <a:cs typeface="Prompt" pitchFamily="34" charset="-120"/>
              </a:rPr>
              <a:t>Digital Assignment -2 </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3689605" y="510576"/>
            <a:ext cx="6428542" cy="694373"/>
          </a:xfrm>
          <a:prstGeom prst="rect">
            <a:avLst/>
          </a:prstGeom>
          <a:noFill/>
          <a:ln/>
        </p:spPr>
        <p:txBody>
          <a:bodyPr wrap="none" rtlCol="0" anchor="t"/>
          <a:lstStyle/>
          <a:p>
            <a:pPr marL="0" indent="0" algn="ctr">
              <a:lnSpc>
                <a:spcPts val="5468"/>
              </a:lnSpc>
              <a:buNone/>
            </a:pPr>
            <a:r>
              <a:rPr lang="en-US" sz="4374" dirty="0" smtClean="0">
                <a:solidFill>
                  <a:srgbClr val="C6BFEE"/>
                </a:solidFill>
                <a:latin typeface="Prompt" pitchFamily="34" charset="0"/>
                <a:ea typeface="Prompt" pitchFamily="34" charset="-122"/>
                <a:cs typeface="Prompt" pitchFamily="34" charset="-120"/>
              </a:rPr>
              <a:t>Architecture</a:t>
            </a:r>
            <a:endParaRPr lang="en-US" sz="4374" dirty="0"/>
          </a:p>
        </p:txBody>
      </p:sp>
      <p:pic>
        <p:nvPicPr>
          <p:cNvPr id="8" name="Picture 7"/>
          <p:cNvPicPr>
            <a:picLocks noChangeAspect="1"/>
          </p:cNvPicPr>
          <p:nvPr/>
        </p:nvPicPr>
        <p:blipFill>
          <a:blip r:embed="rId4"/>
          <a:stretch>
            <a:fillRect/>
          </a:stretch>
        </p:blipFill>
        <p:spPr>
          <a:xfrm>
            <a:off x="2164434" y="2213461"/>
            <a:ext cx="10294787" cy="4102498"/>
          </a:xfrm>
          <a:prstGeom prst="rect">
            <a:avLst/>
          </a:prstGeom>
        </p:spPr>
      </p:pic>
    </p:spTree>
    <p:extLst>
      <p:ext uri="{BB962C8B-B14F-4D97-AF65-F5344CB8AC3E}">
        <p14:creationId xmlns:p14="http://schemas.microsoft.com/office/powerpoint/2010/main" val="2545378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943451"/>
            <a:ext cx="555498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Preliminary results</a:t>
            </a:r>
            <a:endParaRPr lang="en-US" sz="4374" dirty="0"/>
          </a:p>
        </p:txBody>
      </p:sp>
      <p:sp>
        <p:nvSpPr>
          <p:cNvPr id="5" name="Shape 2"/>
          <p:cNvSpPr/>
          <p:nvPr/>
        </p:nvSpPr>
        <p:spPr>
          <a:xfrm>
            <a:off x="2624376" y="2311360"/>
            <a:ext cx="388739" cy="388739"/>
          </a:xfrm>
          <a:prstGeom prst="roundRect">
            <a:avLst>
              <a:gd name="adj" fmla="val 25722"/>
            </a:avLst>
          </a:prstGeom>
          <a:solidFill>
            <a:srgbClr val="542C49"/>
          </a:solidFill>
          <a:ln w="7620">
            <a:solidFill>
              <a:srgbClr val="6D4562"/>
            </a:solidFill>
            <a:prstDash val="solid"/>
          </a:ln>
        </p:spPr>
      </p:sp>
      <p:sp>
        <p:nvSpPr>
          <p:cNvPr id="6" name="Text 3"/>
          <p:cNvSpPr/>
          <p:nvPr/>
        </p:nvSpPr>
        <p:spPr>
          <a:xfrm>
            <a:off x="3235285" y="2332077"/>
            <a:ext cx="3968829" cy="1041559"/>
          </a:xfrm>
          <a:prstGeom prst="rect">
            <a:avLst/>
          </a:prstGeom>
          <a:noFill/>
          <a:ln/>
        </p:spPr>
        <p:txBody>
          <a:bodyPr wrap="squar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The model can find a wide variety of objects (even without specific training)</a:t>
            </a:r>
            <a:endParaRPr lang="en-US" sz="2187" dirty="0"/>
          </a:p>
        </p:txBody>
      </p:sp>
      <p:sp>
        <p:nvSpPr>
          <p:cNvPr id="7" name="Text 4"/>
          <p:cNvSpPr/>
          <p:nvPr/>
        </p:nvSpPr>
        <p:spPr>
          <a:xfrm>
            <a:off x="3235285" y="3506867"/>
            <a:ext cx="3968829"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The model is capable of identifying a diverse range of objects, even without requiring specific training.</a:t>
            </a:r>
            <a:endParaRPr lang="en-US" sz="1750" dirty="0"/>
          </a:p>
        </p:txBody>
      </p:sp>
      <p:sp>
        <p:nvSpPr>
          <p:cNvPr id="8" name="Shape 5"/>
          <p:cNvSpPr/>
          <p:nvPr/>
        </p:nvSpPr>
        <p:spPr>
          <a:xfrm>
            <a:off x="7426285" y="2311360"/>
            <a:ext cx="388739" cy="388739"/>
          </a:xfrm>
          <a:prstGeom prst="roundRect">
            <a:avLst>
              <a:gd name="adj" fmla="val 25722"/>
            </a:avLst>
          </a:prstGeom>
          <a:solidFill>
            <a:srgbClr val="542C49"/>
          </a:solidFill>
          <a:ln w="7620">
            <a:solidFill>
              <a:srgbClr val="6D4562"/>
            </a:solidFill>
            <a:prstDash val="solid"/>
          </a:ln>
        </p:spPr>
      </p:sp>
      <p:sp>
        <p:nvSpPr>
          <p:cNvPr id="9" name="Text 6"/>
          <p:cNvSpPr/>
          <p:nvPr/>
        </p:nvSpPr>
        <p:spPr>
          <a:xfrm>
            <a:off x="8037195" y="2332077"/>
            <a:ext cx="3968829" cy="1041559"/>
          </a:xfrm>
          <a:prstGeom prst="rect">
            <a:avLst/>
          </a:prstGeom>
          <a:noFill/>
          <a:ln/>
        </p:spPr>
        <p:txBody>
          <a:bodyPr wrap="squar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Identify specific parts of objects based on your descriptions</a:t>
            </a:r>
            <a:endParaRPr lang="en-US" sz="2187" dirty="0"/>
          </a:p>
        </p:txBody>
      </p:sp>
      <p:sp>
        <p:nvSpPr>
          <p:cNvPr id="10" name="Text 7"/>
          <p:cNvSpPr/>
          <p:nvPr/>
        </p:nvSpPr>
        <p:spPr>
          <a:xfrm>
            <a:off x="8037195" y="3506867"/>
            <a:ext cx="3968829"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It can identify specific parts of objects based on provided descriptions, allowing for detailed object recognition.</a:t>
            </a:r>
            <a:endParaRPr lang="en-US" sz="1750" dirty="0"/>
          </a:p>
        </p:txBody>
      </p:sp>
      <p:sp>
        <p:nvSpPr>
          <p:cNvPr id="11" name="Shape 8"/>
          <p:cNvSpPr/>
          <p:nvPr/>
        </p:nvSpPr>
        <p:spPr>
          <a:xfrm>
            <a:off x="2624376" y="5024438"/>
            <a:ext cx="388739" cy="388739"/>
          </a:xfrm>
          <a:prstGeom prst="roundRect">
            <a:avLst>
              <a:gd name="adj" fmla="val 25722"/>
            </a:avLst>
          </a:prstGeom>
          <a:solidFill>
            <a:srgbClr val="542C49"/>
          </a:solidFill>
          <a:ln w="7620">
            <a:solidFill>
              <a:srgbClr val="6D4562"/>
            </a:solidFill>
            <a:prstDash val="solid"/>
          </a:ln>
        </p:spPr>
      </p:sp>
      <p:sp>
        <p:nvSpPr>
          <p:cNvPr id="12" name="Text 9"/>
          <p:cNvSpPr/>
          <p:nvPr/>
        </p:nvSpPr>
        <p:spPr>
          <a:xfrm>
            <a:off x="3235285" y="5045154"/>
            <a:ext cx="3968829" cy="1041559"/>
          </a:xfrm>
          <a:prstGeom prst="rect">
            <a:avLst/>
          </a:prstGeom>
          <a:noFill/>
          <a:ln/>
        </p:spPr>
        <p:txBody>
          <a:bodyPr wrap="squar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Understand phrases like "the standing person" to locate objects in an image</a:t>
            </a:r>
            <a:endParaRPr lang="en-US" sz="2187" dirty="0"/>
          </a:p>
        </p:txBody>
      </p:sp>
      <p:sp>
        <p:nvSpPr>
          <p:cNvPr id="13" name="Text 10"/>
          <p:cNvSpPr/>
          <p:nvPr/>
        </p:nvSpPr>
        <p:spPr>
          <a:xfrm>
            <a:off x="3235285" y="6219944"/>
            <a:ext cx="3968829"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It can understand phrases such as "the standing person" to accurately locate objects within an image.</a:t>
            </a:r>
            <a:endParaRPr lang="en-US" sz="1750" dirty="0"/>
          </a:p>
        </p:txBody>
      </p:sp>
      <p:sp>
        <p:nvSpPr>
          <p:cNvPr id="14" name="Shape 11"/>
          <p:cNvSpPr/>
          <p:nvPr/>
        </p:nvSpPr>
        <p:spPr>
          <a:xfrm>
            <a:off x="7426285" y="5024438"/>
            <a:ext cx="388739" cy="388739"/>
          </a:xfrm>
          <a:prstGeom prst="roundRect">
            <a:avLst>
              <a:gd name="adj" fmla="val 25722"/>
            </a:avLst>
          </a:prstGeom>
          <a:solidFill>
            <a:srgbClr val="542C49"/>
          </a:solidFill>
          <a:ln w="7620">
            <a:solidFill>
              <a:srgbClr val="6D4562"/>
            </a:solidFill>
            <a:prstDash val="solid"/>
          </a:ln>
        </p:spPr>
      </p:sp>
      <p:sp>
        <p:nvSpPr>
          <p:cNvPr id="15" name="Text 12"/>
          <p:cNvSpPr/>
          <p:nvPr/>
        </p:nvSpPr>
        <p:spPr>
          <a:xfrm>
            <a:off x="8037195" y="5045154"/>
            <a:ext cx="3968829" cy="1041559"/>
          </a:xfrm>
          <a:prstGeom prst="rect">
            <a:avLst/>
          </a:prstGeom>
          <a:noFill/>
          <a:ln/>
        </p:spPr>
        <p:txBody>
          <a:bodyPr wrap="squar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Initial results suggest this could be useful for many real-world applications</a:t>
            </a:r>
            <a:endParaRPr lang="en-US" sz="2187" dirty="0"/>
          </a:p>
        </p:txBody>
      </p:sp>
      <p:sp>
        <p:nvSpPr>
          <p:cNvPr id="16" name="Text 13"/>
          <p:cNvSpPr/>
          <p:nvPr/>
        </p:nvSpPr>
        <p:spPr>
          <a:xfrm>
            <a:off x="8037195" y="6219944"/>
            <a:ext cx="3968829"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These initial results indicate that the model could be highly beneficial for a wide range of real-world applications.</a:t>
            </a:r>
            <a:endParaRPr lang="en-US" sz="175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3689605" y="510576"/>
            <a:ext cx="6428542" cy="694373"/>
          </a:xfrm>
          <a:prstGeom prst="rect">
            <a:avLst/>
          </a:prstGeom>
          <a:noFill/>
          <a:ln/>
        </p:spPr>
        <p:txBody>
          <a:bodyPr wrap="none" rtlCol="0" anchor="t"/>
          <a:lstStyle/>
          <a:p>
            <a:pPr algn="ctr">
              <a:lnSpc>
                <a:spcPts val="5468"/>
              </a:lnSpc>
            </a:pPr>
            <a:r>
              <a:rPr lang="en-US" sz="4374" dirty="0">
                <a:solidFill>
                  <a:srgbClr val="C6BFEE"/>
                </a:solidFill>
                <a:latin typeface="Prompt" pitchFamily="34" charset="0"/>
                <a:ea typeface="Prompt" pitchFamily="34" charset="-122"/>
                <a:cs typeface="Prompt" pitchFamily="34" charset="-120"/>
              </a:rPr>
              <a:t>Preliminary results</a:t>
            </a:r>
            <a:endParaRPr lang="en-US" sz="4374" dirty="0"/>
          </a:p>
          <a:p>
            <a:pPr marL="0" indent="0" algn="ctr">
              <a:lnSpc>
                <a:spcPts val="5468"/>
              </a:lnSpc>
              <a:buNone/>
            </a:pPr>
            <a:endParaRPr lang="en-US" sz="4374" dirty="0"/>
          </a:p>
        </p:txBody>
      </p:sp>
      <p:pic>
        <p:nvPicPr>
          <p:cNvPr id="5" name="Picture 4"/>
          <p:cNvPicPr>
            <a:picLocks noChangeAspect="1"/>
          </p:cNvPicPr>
          <p:nvPr/>
        </p:nvPicPr>
        <p:blipFill>
          <a:blip r:embed="rId4"/>
          <a:stretch>
            <a:fillRect/>
          </a:stretch>
        </p:blipFill>
        <p:spPr>
          <a:xfrm>
            <a:off x="3706123" y="1812623"/>
            <a:ext cx="6412024" cy="4881883"/>
          </a:xfrm>
          <a:prstGeom prst="rect">
            <a:avLst/>
          </a:prstGeom>
        </p:spPr>
      </p:pic>
    </p:spTree>
    <p:extLst>
      <p:ext uri="{BB962C8B-B14F-4D97-AF65-F5344CB8AC3E}">
        <p14:creationId xmlns:p14="http://schemas.microsoft.com/office/powerpoint/2010/main" val="1050795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rotWithShape="1">
          <a:blip r:embed="rId4"/>
          <a:srcRect t="20848" b="14891"/>
          <a:stretch/>
        </p:blipFill>
        <p:spPr>
          <a:xfrm>
            <a:off x="8625526" y="1715678"/>
            <a:ext cx="6004874" cy="5288437"/>
          </a:xfrm>
          <a:prstGeom prst="rect">
            <a:avLst/>
          </a:prstGeom>
        </p:spPr>
      </p:pic>
      <p:sp>
        <p:nvSpPr>
          <p:cNvPr id="5" name="Text 1"/>
          <p:cNvSpPr/>
          <p:nvPr/>
        </p:nvSpPr>
        <p:spPr>
          <a:xfrm>
            <a:off x="833199" y="1686310"/>
            <a:ext cx="555498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Introduction</a:t>
            </a:r>
            <a:endParaRPr lang="en-US" sz="4374" dirty="0"/>
          </a:p>
        </p:txBody>
      </p:sp>
      <p:sp>
        <p:nvSpPr>
          <p:cNvPr id="6" name="Text 2"/>
          <p:cNvSpPr/>
          <p:nvPr/>
        </p:nvSpPr>
        <p:spPr>
          <a:xfrm>
            <a:off x="833199" y="3000788"/>
            <a:ext cx="7477601" cy="2132409"/>
          </a:xfrm>
          <a:prstGeom prst="rect">
            <a:avLst/>
          </a:prstGeom>
          <a:noFill/>
          <a:ln/>
        </p:spPr>
        <p:txBody>
          <a:bodyPr wrap="square" rtlCol="0" anchor="t"/>
          <a:lstStyle/>
          <a:p>
            <a:pPr marL="0" indent="0">
              <a:lnSpc>
                <a:spcPts val="2799"/>
              </a:lnSpc>
              <a:buNone/>
            </a:pPr>
            <a:r>
              <a:rPr lang="en-US" sz="2400" dirty="0">
                <a:solidFill>
                  <a:srgbClr val="DAD8E9"/>
                </a:solidFill>
                <a:latin typeface="Mukta" pitchFamily="34" charset="0"/>
                <a:ea typeface="Mukta" pitchFamily="34" charset="-122"/>
                <a:cs typeface="Mukta" pitchFamily="34" charset="-120"/>
              </a:rPr>
              <a:t>In this project, we delve into the realm of enabling computers to perceive the world much like humans do – by detecting objects in real-time videos or images. Our focus lies on employing YOLO (You Only Look Once), a highly efficient object detection technique, to train a system adept at recognizing various objects swiftly. The noteworthy advantage of YOLO is its ability to keep pace with the rapid flow of video streams, making it an ideal candidate for real-time applications.</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1011972"/>
            <a:ext cx="555498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Objectives</a:t>
            </a:r>
            <a:endParaRPr lang="en-US" sz="4374" dirty="0"/>
          </a:p>
        </p:txBody>
      </p:sp>
      <p:sp>
        <p:nvSpPr>
          <p:cNvPr id="5" name="Text 2"/>
          <p:cNvSpPr/>
          <p:nvPr/>
        </p:nvSpPr>
        <p:spPr>
          <a:xfrm>
            <a:off x="2979777" y="1901339"/>
            <a:ext cx="9026247" cy="710803"/>
          </a:xfrm>
          <a:prstGeom prst="rect">
            <a:avLst/>
          </a:prstGeom>
          <a:noFill/>
          <a:ln/>
        </p:spPr>
        <p:txBody>
          <a:bodyPr wrap="square" rtlCol="0" anchor="t"/>
          <a:lstStyle/>
          <a:p>
            <a:pPr marL="342900" indent="-342900" algn="l">
              <a:lnSpc>
                <a:spcPts val="2799"/>
              </a:lnSpc>
              <a:buSzPct val="100000"/>
              <a:buChar char="•"/>
            </a:pPr>
            <a:r>
              <a:rPr lang="en-US" sz="2400" b="1" dirty="0">
                <a:solidFill>
                  <a:srgbClr val="DAD8E9"/>
                </a:solidFill>
                <a:latin typeface="Mukta" pitchFamily="34" charset="0"/>
                <a:ea typeface="Mukta" pitchFamily="34" charset="-122"/>
                <a:cs typeface="Mukta" pitchFamily="34" charset="-120"/>
              </a:rPr>
              <a:t>Real-time Object Detection with </a:t>
            </a:r>
            <a:r>
              <a:rPr lang="en-US" sz="2400" b="1" dirty="0" smtClean="0">
                <a:solidFill>
                  <a:srgbClr val="DAD8E9"/>
                </a:solidFill>
                <a:latin typeface="Mukta" pitchFamily="34" charset="0"/>
                <a:ea typeface="Mukta" pitchFamily="34" charset="-122"/>
                <a:cs typeface="Mukta" pitchFamily="34" charset="-120"/>
              </a:rPr>
              <a:t>YOLO in </a:t>
            </a:r>
            <a:r>
              <a:rPr lang="en-US" sz="2400" b="1" dirty="0">
                <a:solidFill>
                  <a:srgbClr val="DAD8E9"/>
                </a:solidFill>
                <a:latin typeface="Mukta" pitchFamily="34" charset="0"/>
                <a:ea typeface="Mukta" pitchFamily="34" charset="-122"/>
                <a:cs typeface="Mukta" pitchFamily="34" charset="-120"/>
              </a:rPr>
              <a:t>videos or images</a:t>
            </a:r>
            <a:r>
              <a:rPr lang="en-US" sz="2400" dirty="0">
                <a:solidFill>
                  <a:srgbClr val="DAD8E9"/>
                </a:solidFill>
                <a:latin typeface="Mukta" pitchFamily="34" charset="0"/>
                <a:ea typeface="Mukta" pitchFamily="34" charset="-122"/>
                <a:cs typeface="Mukta" pitchFamily="34" charset="-120"/>
              </a:rPr>
              <a:t>.</a:t>
            </a:r>
            <a:endParaRPr lang="en-US" sz="2400" dirty="0"/>
          </a:p>
        </p:txBody>
      </p:sp>
      <p:sp>
        <p:nvSpPr>
          <p:cNvPr id="6" name="Text 3"/>
          <p:cNvSpPr/>
          <p:nvPr/>
        </p:nvSpPr>
        <p:spPr>
          <a:xfrm>
            <a:off x="2979776" y="2754511"/>
            <a:ext cx="9026247" cy="710803"/>
          </a:xfrm>
          <a:prstGeom prst="rect">
            <a:avLst/>
          </a:prstGeom>
          <a:noFill/>
          <a:ln/>
        </p:spPr>
        <p:txBody>
          <a:bodyPr wrap="square" rtlCol="0" anchor="t"/>
          <a:lstStyle/>
          <a:p>
            <a:pPr marL="342900" indent="-342900" algn="l">
              <a:lnSpc>
                <a:spcPts val="2799"/>
              </a:lnSpc>
              <a:buSzPct val="100000"/>
              <a:buChar char="•"/>
            </a:pPr>
            <a:r>
              <a:rPr lang="en-US" sz="2400" b="1" dirty="0">
                <a:solidFill>
                  <a:srgbClr val="DAD8E9"/>
                </a:solidFill>
                <a:latin typeface="Mukta" pitchFamily="34" charset="0"/>
                <a:ea typeface="Mukta" pitchFamily="34" charset="-122"/>
                <a:cs typeface="Mukta" pitchFamily="34" charset="-120"/>
              </a:rPr>
              <a:t>High Accuracy Object Recognition:</a:t>
            </a:r>
            <a:r>
              <a:rPr lang="en-US" sz="2400" dirty="0">
                <a:solidFill>
                  <a:srgbClr val="DAD8E9"/>
                </a:solidFill>
                <a:latin typeface="Mukta" pitchFamily="34" charset="0"/>
                <a:ea typeface="Mukta" pitchFamily="34" charset="-122"/>
                <a:cs typeface="Mukta" pitchFamily="34" charset="-120"/>
              </a:rPr>
              <a:t> </a:t>
            </a:r>
            <a:r>
              <a:rPr lang="en-US" sz="2400" dirty="0" smtClean="0">
                <a:solidFill>
                  <a:srgbClr val="DAD8E9"/>
                </a:solidFill>
                <a:latin typeface="Mukta" pitchFamily="34" charset="0"/>
                <a:ea typeface="Mukta" pitchFamily="34" charset="-122"/>
                <a:cs typeface="Mukta" pitchFamily="34" charset="-120"/>
              </a:rPr>
              <a:t>Training </a:t>
            </a:r>
            <a:r>
              <a:rPr lang="en-US" sz="2400" dirty="0">
                <a:solidFill>
                  <a:srgbClr val="DAD8E9"/>
                </a:solidFill>
                <a:latin typeface="Mukta" pitchFamily="34" charset="0"/>
                <a:ea typeface="Mukta" pitchFamily="34" charset="-122"/>
                <a:cs typeface="Mukta" pitchFamily="34" charset="-120"/>
              </a:rPr>
              <a:t>the YOLO system to achieve high accuracy in recognizing various objects.</a:t>
            </a:r>
            <a:endParaRPr lang="en-US" sz="2400" dirty="0"/>
          </a:p>
        </p:txBody>
      </p:sp>
      <p:sp>
        <p:nvSpPr>
          <p:cNvPr id="7" name="Text 4"/>
          <p:cNvSpPr/>
          <p:nvPr/>
        </p:nvSpPr>
        <p:spPr>
          <a:xfrm>
            <a:off x="2979777" y="3875455"/>
            <a:ext cx="9026247" cy="710803"/>
          </a:xfrm>
          <a:prstGeom prst="rect">
            <a:avLst/>
          </a:prstGeom>
          <a:noFill/>
          <a:ln/>
        </p:spPr>
        <p:txBody>
          <a:bodyPr wrap="square" rtlCol="0" anchor="t"/>
          <a:lstStyle/>
          <a:p>
            <a:pPr marL="342900" indent="-342900" algn="l">
              <a:lnSpc>
                <a:spcPts val="2799"/>
              </a:lnSpc>
              <a:buSzPct val="100000"/>
              <a:buChar char="•"/>
            </a:pPr>
            <a:r>
              <a:rPr lang="en-US" sz="2400" b="1" dirty="0">
                <a:solidFill>
                  <a:srgbClr val="DAD8E9"/>
                </a:solidFill>
                <a:latin typeface="Mukta" pitchFamily="34" charset="0"/>
                <a:ea typeface="Mukta" pitchFamily="34" charset="-122"/>
                <a:cs typeface="Mukta" pitchFamily="34" charset="-120"/>
              </a:rPr>
              <a:t>Efficiency in Object Detection:</a:t>
            </a:r>
            <a:r>
              <a:rPr lang="en-US" sz="2400" dirty="0">
                <a:solidFill>
                  <a:srgbClr val="DAD8E9"/>
                </a:solidFill>
                <a:latin typeface="Mukta" pitchFamily="34" charset="0"/>
                <a:ea typeface="Mukta" pitchFamily="34" charset="-122"/>
                <a:cs typeface="Mukta" pitchFamily="34" charset="-120"/>
              </a:rPr>
              <a:t> </a:t>
            </a:r>
            <a:r>
              <a:rPr lang="en-US" sz="2400" dirty="0" smtClean="0">
                <a:solidFill>
                  <a:srgbClr val="DAD8E9"/>
                </a:solidFill>
                <a:latin typeface="Mukta" pitchFamily="34" charset="0"/>
                <a:ea typeface="Mukta" pitchFamily="34" charset="-122"/>
                <a:cs typeface="Mukta" pitchFamily="34" charset="-120"/>
              </a:rPr>
              <a:t>Ensuring </a:t>
            </a:r>
            <a:r>
              <a:rPr lang="en-US" sz="2400" dirty="0">
                <a:solidFill>
                  <a:srgbClr val="DAD8E9"/>
                </a:solidFill>
                <a:latin typeface="Mukta" pitchFamily="34" charset="0"/>
                <a:ea typeface="Mukta" pitchFamily="34" charset="-122"/>
                <a:cs typeface="Mukta" pitchFamily="34" charset="-120"/>
              </a:rPr>
              <a:t>the YOLO implementation is efficient enough to handle the processing demands of real-time video streams.</a:t>
            </a:r>
            <a:endParaRPr lang="en-US" sz="2400" dirty="0"/>
          </a:p>
        </p:txBody>
      </p:sp>
      <p:sp>
        <p:nvSpPr>
          <p:cNvPr id="8" name="Text 5"/>
          <p:cNvSpPr/>
          <p:nvPr/>
        </p:nvSpPr>
        <p:spPr>
          <a:xfrm>
            <a:off x="2979777" y="5136654"/>
            <a:ext cx="9026247" cy="1421606"/>
          </a:xfrm>
          <a:prstGeom prst="rect">
            <a:avLst/>
          </a:prstGeom>
          <a:noFill/>
          <a:ln/>
        </p:spPr>
        <p:txBody>
          <a:bodyPr wrap="square" rtlCol="0" anchor="t"/>
          <a:lstStyle/>
          <a:p>
            <a:pPr marL="342900" indent="-342900" algn="l">
              <a:lnSpc>
                <a:spcPts val="2799"/>
              </a:lnSpc>
              <a:buSzPct val="100000"/>
              <a:buChar char="•"/>
            </a:pPr>
            <a:r>
              <a:rPr lang="en-US" sz="2400" dirty="0">
                <a:solidFill>
                  <a:srgbClr val="DAD8E9"/>
                </a:solidFill>
                <a:latin typeface="Mukta" pitchFamily="34" charset="0"/>
                <a:ea typeface="Mukta" pitchFamily="34" charset="-122"/>
                <a:cs typeface="Mukta" pitchFamily="34" charset="-120"/>
              </a:rPr>
              <a:t>This work investigates how YOLO can be optimized for real-time object detection while considering potential trade-offs between speed and accuracy. By utilizing its efficient single-stage architecture, the project aims to develop a solution suitable for resource-constrained environments and applications demanding fast response times.</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9149"/>
            <a:ext cx="14630400" cy="8229600"/>
          </a:xfrm>
          <a:prstGeom prst="rect">
            <a:avLst/>
          </a:prstGeom>
          <a:solidFill>
            <a:srgbClr val="0B0C23">
              <a:alpha val="75000"/>
            </a:srgbClr>
          </a:solidFill>
          <a:ln/>
        </p:spPr>
      </p:sp>
      <p:sp>
        <p:nvSpPr>
          <p:cNvPr id="4" name="Text 1"/>
          <p:cNvSpPr/>
          <p:nvPr/>
        </p:nvSpPr>
        <p:spPr>
          <a:xfrm>
            <a:off x="2624376" y="880348"/>
            <a:ext cx="858643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Related work and its limitations</a:t>
            </a:r>
            <a:endParaRPr lang="en-US" sz="4374" dirty="0"/>
          </a:p>
        </p:txBody>
      </p:sp>
      <p:sp>
        <p:nvSpPr>
          <p:cNvPr id="5" name="Text 2"/>
          <p:cNvSpPr/>
          <p:nvPr/>
        </p:nvSpPr>
        <p:spPr>
          <a:xfrm>
            <a:off x="2366127" y="4426876"/>
            <a:ext cx="4418767" cy="710803"/>
          </a:xfrm>
          <a:prstGeom prst="rect">
            <a:avLst/>
          </a:prstGeom>
          <a:noFill/>
          <a:ln/>
        </p:spPr>
        <p:txBody>
          <a:bodyPr wrap="square" rtlCol="0" anchor="t"/>
          <a:lstStyle/>
          <a:p>
            <a:pPr marL="0" indent="0">
              <a:lnSpc>
                <a:spcPts val="2799"/>
              </a:lnSpc>
              <a:buNone/>
            </a:pPr>
            <a:r>
              <a:rPr lang="en-US" sz="2000" dirty="0">
                <a:solidFill>
                  <a:srgbClr val="DAD8E9"/>
                </a:solidFill>
                <a:latin typeface="Mukta" pitchFamily="34" charset="0"/>
                <a:ea typeface="Mukta" pitchFamily="34" charset="-122"/>
                <a:cs typeface="Mukta" pitchFamily="34" charset="-120"/>
              </a:rPr>
              <a:t>While R-CNN delivers high accuracy, its slowness and complexity limit its real-world use.</a:t>
            </a:r>
            <a:endParaRPr lang="en-US" sz="2000" dirty="0"/>
          </a:p>
        </p:txBody>
      </p:sp>
      <p:sp>
        <p:nvSpPr>
          <p:cNvPr id="6" name="Text 3"/>
          <p:cNvSpPr/>
          <p:nvPr/>
        </p:nvSpPr>
        <p:spPr>
          <a:xfrm>
            <a:off x="7197391" y="4425231"/>
            <a:ext cx="4418767" cy="710803"/>
          </a:xfrm>
          <a:prstGeom prst="rect">
            <a:avLst/>
          </a:prstGeom>
          <a:noFill/>
          <a:ln/>
        </p:spPr>
        <p:txBody>
          <a:bodyPr wrap="square" rtlCol="0" anchor="t"/>
          <a:lstStyle/>
          <a:p>
            <a:pPr marL="0" indent="0">
              <a:lnSpc>
                <a:spcPts val="2799"/>
              </a:lnSpc>
              <a:buNone/>
            </a:pPr>
            <a:r>
              <a:rPr lang="en-US" sz="2000" dirty="0">
                <a:solidFill>
                  <a:srgbClr val="DAD8E9"/>
                </a:solidFill>
                <a:latin typeface="Mukta" pitchFamily="34" charset="0"/>
                <a:ea typeface="Mukta" pitchFamily="34" charset="-122"/>
                <a:cs typeface="Mukta" pitchFamily="34" charset="-120"/>
              </a:rPr>
              <a:t>SSD offers a speed boost but sacrifices some accuracy, especially for smaller objects</a:t>
            </a:r>
            <a:r>
              <a:rPr lang="en-US" sz="1750" dirty="0">
                <a:solidFill>
                  <a:srgbClr val="DAD8E9"/>
                </a:solidFill>
                <a:latin typeface="Mukta" pitchFamily="34" charset="0"/>
                <a:ea typeface="Mukta" pitchFamily="34" charset="-122"/>
                <a:cs typeface="Mukta" pitchFamily="34" charset="-120"/>
              </a:rPr>
              <a:t>.</a:t>
            </a:r>
            <a:endParaRPr lang="en-US" sz="1750" dirty="0"/>
          </a:p>
        </p:txBody>
      </p:sp>
      <p:sp>
        <p:nvSpPr>
          <p:cNvPr id="7" name="Text 4"/>
          <p:cNvSpPr/>
          <p:nvPr/>
        </p:nvSpPr>
        <p:spPr>
          <a:xfrm>
            <a:off x="2366127" y="5860542"/>
            <a:ext cx="4420791" cy="1066205"/>
          </a:xfrm>
          <a:prstGeom prst="rect">
            <a:avLst/>
          </a:prstGeom>
          <a:noFill/>
          <a:ln/>
        </p:spPr>
        <p:txBody>
          <a:bodyPr wrap="square" rtlCol="0" anchor="t"/>
          <a:lstStyle/>
          <a:p>
            <a:pPr marL="0" indent="0">
              <a:lnSpc>
                <a:spcPts val="2799"/>
              </a:lnSpc>
              <a:buNone/>
            </a:pPr>
            <a:r>
              <a:rPr lang="en-US" sz="2000" dirty="0">
                <a:solidFill>
                  <a:srgbClr val="DAD8E9"/>
                </a:solidFill>
                <a:latin typeface="Mukta" pitchFamily="34" charset="0"/>
                <a:ea typeface="Mukta" pitchFamily="34" charset="-122"/>
                <a:cs typeface="Mukta" pitchFamily="34" charset="-120"/>
              </a:rPr>
              <a:t>Faster R-CNN improves on R-CNN's speed but remains slower than YOLO and can have accuracy issues based on proposal quality</a:t>
            </a:r>
            <a:r>
              <a:rPr lang="en-US" sz="1750" dirty="0">
                <a:solidFill>
                  <a:srgbClr val="DAD8E9"/>
                </a:solidFill>
                <a:latin typeface="Mukta" pitchFamily="34" charset="0"/>
                <a:ea typeface="Mukta" pitchFamily="34" charset="-122"/>
                <a:cs typeface="Mukta" pitchFamily="34" charset="-120"/>
              </a:rPr>
              <a:t>.</a:t>
            </a:r>
            <a:endParaRPr lang="en-US" sz="1750" dirty="0"/>
          </a:p>
        </p:txBody>
      </p:sp>
      <p:sp>
        <p:nvSpPr>
          <p:cNvPr id="8" name="Text 5"/>
          <p:cNvSpPr/>
          <p:nvPr/>
        </p:nvSpPr>
        <p:spPr>
          <a:xfrm>
            <a:off x="7193342" y="5860541"/>
            <a:ext cx="4420791" cy="1066205"/>
          </a:xfrm>
          <a:prstGeom prst="rect">
            <a:avLst/>
          </a:prstGeom>
          <a:noFill/>
          <a:ln/>
        </p:spPr>
        <p:txBody>
          <a:bodyPr wrap="square" rtlCol="0" anchor="t"/>
          <a:lstStyle/>
          <a:p>
            <a:pPr marL="0" indent="0">
              <a:lnSpc>
                <a:spcPts val="2799"/>
              </a:lnSpc>
              <a:buNone/>
            </a:pPr>
            <a:r>
              <a:rPr lang="en-US" sz="2000" dirty="0">
                <a:solidFill>
                  <a:srgbClr val="DAD8E9"/>
                </a:solidFill>
                <a:latin typeface="Mukta" pitchFamily="34" charset="0"/>
                <a:ea typeface="Mukta" pitchFamily="34" charset="-122"/>
                <a:cs typeface="Mukta" pitchFamily="34" charset="-120"/>
              </a:rPr>
              <a:t>In essence, all three models have trade-offs between speed, accuracy, and complexity for real-world object detection.</a:t>
            </a:r>
            <a:endParaRPr lang="en-US" sz="2000" dirty="0"/>
          </a:p>
        </p:txBody>
      </p:sp>
      <p:sp>
        <p:nvSpPr>
          <p:cNvPr id="10" name="TextBox 9"/>
          <p:cNvSpPr txBox="1"/>
          <p:nvPr/>
        </p:nvSpPr>
        <p:spPr>
          <a:xfrm>
            <a:off x="2366127" y="1960775"/>
            <a:ext cx="9250031" cy="1785104"/>
          </a:xfrm>
          <a:prstGeom prst="rect">
            <a:avLst/>
          </a:prstGeom>
          <a:noFill/>
        </p:spPr>
        <p:txBody>
          <a:bodyPr wrap="square" rtlCol="0">
            <a:spAutoFit/>
          </a:bodyPr>
          <a:lstStyle/>
          <a:p>
            <a:pPr marL="342900" indent="-342900">
              <a:buFont typeface="Arial" panose="020B0604020202020204" pitchFamily="34" charset="0"/>
              <a:buChar char="•"/>
            </a:pPr>
            <a:r>
              <a:rPr lang="en-IN" sz="2200" dirty="0">
                <a:solidFill>
                  <a:schemeClr val="bg1"/>
                </a:solidFill>
                <a:latin typeface="Mukta"/>
                <a:ea typeface="Mukta"/>
              </a:rPr>
              <a:t>https://www.ijisrt.com/assets/upload/files/IJISRT22AUG337_(1).pdf</a:t>
            </a:r>
          </a:p>
          <a:p>
            <a:pPr marL="342900" indent="-342900">
              <a:buFont typeface="Arial" panose="020B0604020202020204" pitchFamily="34" charset="0"/>
              <a:buChar char="•"/>
            </a:pPr>
            <a:r>
              <a:rPr lang="en-IN" sz="2200" dirty="0">
                <a:solidFill>
                  <a:schemeClr val="bg1"/>
                </a:solidFill>
                <a:latin typeface="Mukta"/>
                <a:ea typeface="Mukta"/>
              </a:rPr>
              <a:t>https://</a:t>
            </a:r>
            <a:r>
              <a:rPr lang="en-IN" sz="2200" dirty="0" smtClean="0">
                <a:solidFill>
                  <a:schemeClr val="bg1"/>
                </a:solidFill>
                <a:latin typeface="Mukta"/>
                <a:ea typeface="Mukta"/>
              </a:rPr>
              <a:t>www.ijeat.org/wpcontent/uploads/papers/v8i3S/C11240283S19.pdf</a:t>
            </a:r>
            <a:endParaRPr lang="en-IN" sz="2200" dirty="0">
              <a:solidFill>
                <a:schemeClr val="bg1"/>
              </a:solidFill>
              <a:latin typeface="Mukta"/>
              <a:ea typeface="Mukta"/>
            </a:endParaRPr>
          </a:p>
          <a:p>
            <a:pPr marL="342900" indent="-342900">
              <a:buFont typeface="Arial" panose="020B0604020202020204" pitchFamily="34" charset="0"/>
              <a:buChar char="•"/>
            </a:pPr>
            <a:r>
              <a:rPr lang="en-IN" sz="2200" dirty="0">
                <a:solidFill>
                  <a:schemeClr val="bg1"/>
                </a:solidFill>
                <a:latin typeface="Mukta"/>
                <a:ea typeface="Mukta"/>
              </a:rPr>
              <a:t>https://www.eurchembull.com/uploads/paper/b07a24c39913c1e8f1bec902731e7898.pdf</a:t>
            </a:r>
          </a:p>
        </p:txBody>
      </p:sp>
      <p:sp>
        <p:nvSpPr>
          <p:cNvPr id="11" name="TextBox 10"/>
          <p:cNvSpPr txBox="1"/>
          <p:nvPr/>
        </p:nvSpPr>
        <p:spPr>
          <a:xfrm>
            <a:off x="5643109" y="3758744"/>
            <a:ext cx="2696066" cy="461665"/>
          </a:xfrm>
          <a:prstGeom prst="rect">
            <a:avLst/>
          </a:prstGeom>
          <a:noFill/>
        </p:spPr>
        <p:txBody>
          <a:bodyPr wrap="square" rtlCol="0">
            <a:spAutoFit/>
          </a:bodyPr>
          <a:lstStyle/>
          <a:p>
            <a:pPr algn="ctr"/>
            <a:r>
              <a:rPr lang="en-IN" sz="2400" b="1" u="sng" dirty="0" smtClean="0">
                <a:solidFill>
                  <a:schemeClr val="bg1"/>
                </a:solidFill>
              </a:rPr>
              <a:t>LIMITATIONS</a:t>
            </a:r>
            <a:endParaRPr lang="en-IN" sz="2400" b="1" u="sng"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3812153" y="1066758"/>
            <a:ext cx="6428542"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Datasets and Attributes</a:t>
            </a:r>
            <a:endParaRPr lang="en-US" sz="4374" dirty="0"/>
          </a:p>
        </p:txBody>
      </p:sp>
      <p:sp>
        <p:nvSpPr>
          <p:cNvPr id="5" name="Text 2"/>
          <p:cNvSpPr/>
          <p:nvPr/>
        </p:nvSpPr>
        <p:spPr>
          <a:xfrm>
            <a:off x="1744866" y="2075545"/>
            <a:ext cx="9026247" cy="355402"/>
          </a:xfrm>
          <a:prstGeom prst="rect">
            <a:avLst/>
          </a:prstGeom>
          <a:noFill/>
          <a:ln/>
        </p:spPr>
        <p:txBody>
          <a:bodyPr wrap="none" rtlCol="0" anchor="t"/>
          <a:lstStyle/>
          <a:p>
            <a:pPr marL="342900" indent="-342900" algn="l">
              <a:lnSpc>
                <a:spcPts val="2799"/>
              </a:lnSpc>
              <a:buSzPct val="100000"/>
              <a:buChar char="•"/>
            </a:pPr>
            <a:r>
              <a:rPr lang="en-US" sz="2400" b="1" dirty="0">
                <a:solidFill>
                  <a:srgbClr val="DAD8E9"/>
                </a:solidFill>
                <a:latin typeface="Mukta" pitchFamily="34" charset="0"/>
                <a:ea typeface="Mukta" pitchFamily="34" charset="-122"/>
                <a:cs typeface="Mukta" pitchFamily="34" charset="-120"/>
              </a:rPr>
              <a:t>Objects365:</a:t>
            </a:r>
            <a:r>
              <a:rPr lang="en-US" sz="2400" dirty="0">
                <a:solidFill>
                  <a:srgbClr val="DAD8E9"/>
                </a:solidFill>
                <a:latin typeface="Mukta" pitchFamily="34" charset="0"/>
                <a:ea typeface="Mukta" pitchFamily="34" charset="-122"/>
                <a:cs typeface="Mukta" pitchFamily="34" charset="-120"/>
              </a:rPr>
              <a:t> Focuses on associating images with descriptive captions.</a:t>
            </a:r>
            <a:endParaRPr lang="en-US" sz="2400" dirty="0"/>
          </a:p>
        </p:txBody>
      </p:sp>
      <p:sp>
        <p:nvSpPr>
          <p:cNvPr id="6" name="Text 3"/>
          <p:cNvSpPr/>
          <p:nvPr/>
        </p:nvSpPr>
        <p:spPr>
          <a:xfrm>
            <a:off x="1744865" y="2806440"/>
            <a:ext cx="9026247" cy="355402"/>
          </a:xfrm>
          <a:prstGeom prst="rect">
            <a:avLst/>
          </a:prstGeom>
          <a:noFill/>
          <a:ln/>
        </p:spPr>
        <p:txBody>
          <a:bodyPr wrap="none" rtlCol="0" anchor="t"/>
          <a:lstStyle/>
          <a:p>
            <a:pPr marL="342900" indent="-342900" algn="l">
              <a:lnSpc>
                <a:spcPts val="2799"/>
              </a:lnSpc>
              <a:buSzPct val="100000"/>
              <a:buChar char="•"/>
            </a:pPr>
            <a:r>
              <a:rPr lang="en-US" sz="2400" b="1" dirty="0">
                <a:solidFill>
                  <a:srgbClr val="DAD8E9"/>
                </a:solidFill>
                <a:latin typeface="Mukta" pitchFamily="34" charset="0"/>
                <a:ea typeface="Mukta" pitchFamily="34" charset="-122"/>
                <a:cs typeface="Mukta" pitchFamily="34" charset="-120"/>
              </a:rPr>
              <a:t>GQA:</a:t>
            </a:r>
            <a:r>
              <a:rPr lang="en-US" sz="2400" dirty="0">
                <a:solidFill>
                  <a:srgbClr val="DAD8E9"/>
                </a:solidFill>
                <a:latin typeface="Mukta" pitchFamily="34" charset="0"/>
                <a:ea typeface="Mukta" pitchFamily="34" charset="-122"/>
                <a:cs typeface="Mukta" pitchFamily="34" charset="-120"/>
              </a:rPr>
              <a:t> Focuses on using images to answer open-ended or factual questions.</a:t>
            </a:r>
            <a:endParaRPr lang="en-US" sz="2400" dirty="0"/>
          </a:p>
        </p:txBody>
      </p:sp>
      <p:sp>
        <p:nvSpPr>
          <p:cNvPr id="7" name="Text 4"/>
          <p:cNvSpPr/>
          <p:nvPr/>
        </p:nvSpPr>
        <p:spPr>
          <a:xfrm>
            <a:off x="1744866" y="3537335"/>
            <a:ext cx="9026247" cy="710803"/>
          </a:xfrm>
          <a:prstGeom prst="rect">
            <a:avLst/>
          </a:prstGeom>
          <a:noFill/>
          <a:ln/>
        </p:spPr>
        <p:txBody>
          <a:bodyPr wrap="square" rtlCol="0" anchor="t"/>
          <a:lstStyle/>
          <a:p>
            <a:pPr marL="342900" indent="-342900" algn="l">
              <a:lnSpc>
                <a:spcPts val="2799"/>
              </a:lnSpc>
              <a:buSzPct val="100000"/>
              <a:buChar char="•"/>
            </a:pPr>
            <a:r>
              <a:rPr lang="en-US" sz="2400" b="1" dirty="0">
                <a:solidFill>
                  <a:srgbClr val="DAD8E9"/>
                </a:solidFill>
                <a:latin typeface="Mukta" pitchFamily="34" charset="0"/>
                <a:ea typeface="Mukta" pitchFamily="34" charset="-122"/>
                <a:cs typeface="Mukta" pitchFamily="34" charset="-120"/>
              </a:rPr>
              <a:t>Flickr30K Entities:</a:t>
            </a:r>
            <a:r>
              <a:rPr lang="en-US" sz="2400" dirty="0">
                <a:solidFill>
                  <a:srgbClr val="DAD8E9"/>
                </a:solidFill>
                <a:latin typeface="Mukta" pitchFamily="34" charset="0"/>
                <a:ea typeface="Mukta" pitchFamily="34" charset="-122"/>
                <a:cs typeface="Mukta" pitchFamily="34" charset="-120"/>
              </a:rPr>
              <a:t> Focuses on recognizing and describing entities within images and their relationships.</a:t>
            </a:r>
            <a:endParaRPr lang="en-US" sz="2400" dirty="0"/>
          </a:p>
        </p:txBody>
      </p:sp>
      <p:sp>
        <p:nvSpPr>
          <p:cNvPr id="9" name="TextBox 8"/>
          <p:cNvSpPr txBox="1"/>
          <p:nvPr/>
        </p:nvSpPr>
        <p:spPr>
          <a:xfrm>
            <a:off x="1744865" y="4495391"/>
            <a:ext cx="10830491" cy="1200329"/>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latin typeface="Mukta"/>
                <a:ea typeface="Mukta"/>
              </a:rPr>
              <a:t>These datasets all fall under the category of vision-language datasets, but they differ in the specific way they combine visual and textual information</a:t>
            </a:r>
            <a:endParaRPr lang="en-IN" sz="2400" b="1" dirty="0">
              <a:solidFill>
                <a:schemeClr val="bg1"/>
              </a:solidFill>
              <a:latin typeface="Mukta"/>
              <a:ea typeface="Mukt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008668" y="3390900"/>
            <a:ext cx="14630400" cy="8229600"/>
          </a:xfrm>
          <a:prstGeom prst="rect">
            <a:avLst/>
          </a:prstGeom>
          <a:solidFill>
            <a:srgbClr val="0B0C23">
              <a:alpha val="75000"/>
            </a:srgbClr>
          </a:solidFill>
          <a:ln/>
        </p:spPr>
      </p:sp>
      <p:sp>
        <p:nvSpPr>
          <p:cNvPr id="4" name="Text 1"/>
          <p:cNvSpPr/>
          <p:nvPr/>
        </p:nvSpPr>
        <p:spPr>
          <a:xfrm>
            <a:off x="2452247" y="1027628"/>
            <a:ext cx="555498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Objects365</a:t>
            </a:r>
            <a:endParaRPr lang="en-US" sz="4374" dirty="0"/>
          </a:p>
        </p:txBody>
      </p:sp>
      <p:sp>
        <p:nvSpPr>
          <p:cNvPr id="5" name="Shape 2"/>
          <p:cNvSpPr/>
          <p:nvPr/>
        </p:nvSpPr>
        <p:spPr>
          <a:xfrm>
            <a:off x="2207150" y="2435008"/>
            <a:ext cx="9381649" cy="2139434"/>
          </a:xfrm>
          <a:prstGeom prst="roundRect">
            <a:avLst>
              <a:gd name="adj" fmla="val 4674"/>
            </a:avLst>
          </a:prstGeom>
          <a:solidFill>
            <a:srgbClr val="542C49"/>
          </a:solidFill>
          <a:ln w="7620">
            <a:solidFill>
              <a:srgbClr val="6D4562"/>
            </a:solidFill>
            <a:prstDash val="solid"/>
          </a:ln>
        </p:spPr>
      </p:sp>
      <p:sp>
        <p:nvSpPr>
          <p:cNvPr id="6" name="Text 3"/>
          <p:cNvSpPr/>
          <p:nvPr/>
        </p:nvSpPr>
        <p:spPr>
          <a:xfrm>
            <a:off x="2452247" y="2510595"/>
            <a:ext cx="320671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Images: 30,000 images.</a:t>
            </a:r>
            <a:endParaRPr lang="en-US" sz="2187" dirty="0"/>
          </a:p>
        </p:txBody>
      </p:sp>
      <p:sp>
        <p:nvSpPr>
          <p:cNvPr id="7" name="Text 4"/>
          <p:cNvSpPr/>
          <p:nvPr/>
        </p:nvSpPr>
        <p:spPr>
          <a:xfrm>
            <a:off x="2452247" y="2924829"/>
            <a:ext cx="8922068" cy="355402"/>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Visual: Image itself (likely in JPEG or PNG format).</a:t>
            </a:r>
            <a:endParaRPr lang="en-US" sz="1750" dirty="0"/>
          </a:p>
        </p:txBody>
      </p:sp>
      <p:sp>
        <p:nvSpPr>
          <p:cNvPr id="8" name="Text 5"/>
          <p:cNvSpPr/>
          <p:nvPr/>
        </p:nvSpPr>
        <p:spPr>
          <a:xfrm>
            <a:off x="2452247" y="3492500"/>
            <a:ext cx="8922068"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Textual: 5 descriptive captions associated with the image. These captions could describe objects, actions, or the overall scene in the image.</a:t>
            </a:r>
            <a:endParaRPr lang="en-US" sz="1750" dirty="0"/>
          </a:p>
        </p:txBody>
      </p:sp>
      <p:pic>
        <p:nvPicPr>
          <p:cNvPr id="2054" name="Picture 6" descr="PDF] Objects365: A Large-Scale, High-Quality Dataset for Object Detection |  Semantic Scholar"/>
          <p:cNvPicPr>
            <a:picLocks noChangeAspect="1" noChangeArrowheads="1"/>
          </p:cNvPicPr>
          <p:nvPr/>
        </p:nvPicPr>
        <p:blipFill rotWithShape="1">
          <a:blip r:embed="rId4">
            <a:extLst>
              <a:ext uri="{28A0092B-C50C-407E-A947-70E740481C1C}">
                <a14:useLocalDpi xmlns:a14="http://schemas.microsoft.com/office/drawing/2010/main" val="0"/>
              </a:ext>
            </a:extLst>
          </a:blip>
          <a:srcRect t="990" b="4489"/>
          <a:stretch/>
        </p:blipFill>
        <p:spPr bwMode="auto">
          <a:xfrm>
            <a:off x="1470581" y="4902856"/>
            <a:ext cx="11768416" cy="29685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1276826"/>
            <a:ext cx="9381649" cy="1388745"/>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GQA (General Question Answering)</a:t>
            </a:r>
            <a:endParaRPr lang="en-US" sz="4374" dirty="0"/>
          </a:p>
        </p:txBody>
      </p:sp>
      <p:sp>
        <p:nvSpPr>
          <p:cNvPr id="5" name="Text 2"/>
          <p:cNvSpPr/>
          <p:nvPr/>
        </p:nvSpPr>
        <p:spPr>
          <a:xfrm>
            <a:off x="1084081" y="3401781"/>
            <a:ext cx="7560297" cy="4087178"/>
          </a:xfrm>
          <a:prstGeom prst="rect">
            <a:avLst/>
          </a:prstGeom>
          <a:noFill/>
          <a:ln/>
        </p:spPr>
        <p:txBody>
          <a:bodyPr wrap="square" rtlCol="0" anchor="t"/>
          <a:lstStyle/>
          <a:p>
            <a:pPr marL="0" indent="0">
              <a:lnSpc>
                <a:spcPts val="2799"/>
              </a:lnSpc>
              <a:buNone/>
            </a:pPr>
            <a:r>
              <a:rPr lang="en-US" sz="2400" dirty="0">
                <a:solidFill>
                  <a:srgbClr val="DAD8E9"/>
                </a:solidFill>
                <a:latin typeface="Mukta" pitchFamily="34" charset="0"/>
                <a:ea typeface="Mukta" pitchFamily="34" charset="-122"/>
                <a:cs typeface="Mukta" pitchFamily="34" charset="-120"/>
              </a:rPr>
              <a:t>GQA (General Question Answering): Data: Not strictly images, but a combination of images and questions about those images. Attributes: Visual: Images (format likely JPEG or PNG). Textual: Questions: Questions posed about the content of the images. ("What is happening in this image?"), or more factual ("What color is the car?"). Answers: These answers could be single words, phrases, or even paragraphs depending on the complexity of the question.</a:t>
            </a:r>
            <a:endParaRPr lang="en-US" sz="2400" dirty="0"/>
          </a:p>
        </p:txBody>
      </p:sp>
      <p:pic>
        <p:nvPicPr>
          <p:cNvPr id="6" name="Image 1" descr="preencoded.png"/>
          <p:cNvPicPr>
            <a:picLocks noChangeAspect="1"/>
          </p:cNvPicPr>
          <p:nvPr/>
        </p:nvPicPr>
        <p:blipFill>
          <a:blip r:embed="rId4"/>
          <a:stretch>
            <a:fillRect/>
          </a:stretch>
        </p:blipFill>
        <p:spPr>
          <a:xfrm>
            <a:off x="9168082" y="3550396"/>
            <a:ext cx="4419838" cy="233981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961377" y="4870103"/>
            <a:ext cx="7244817" cy="3169225"/>
          </a:xfrm>
          <a:prstGeom prst="rect">
            <a:avLst/>
          </a:prstGeom>
          <a:solidFill>
            <a:srgbClr val="0B0C23">
              <a:alpha val="75000"/>
            </a:srgbClr>
          </a:solidFill>
          <a:ln/>
        </p:spPr>
      </p:sp>
      <p:sp>
        <p:nvSpPr>
          <p:cNvPr id="6" name="Text 1"/>
          <p:cNvSpPr/>
          <p:nvPr/>
        </p:nvSpPr>
        <p:spPr>
          <a:xfrm>
            <a:off x="833199" y="949285"/>
            <a:ext cx="5554980" cy="694373"/>
          </a:xfrm>
          <a:prstGeom prst="rect">
            <a:avLst/>
          </a:prstGeom>
          <a:noFill/>
          <a:ln/>
        </p:spPr>
        <p:txBody>
          <a:bodyPr wrap="none" rtlCol="0" anchor="t"/>
          <a:lstStyle/>
          <a:p>
            <a:pPr marL="0" indent="0">
              <a:lnSpc>
                <a:spcPts val="5468"/>
              </a:lnSpc>
              <a:buNone/>
            </a:pPr>
            <a:r>
              <a:rPr lang="en-US" sz="4374" dirty="0" smtClean="0">
                <a:solidFill>
                  <a:srgbClr val="C6BFEE"/>
                </a:solidFill>
                <a:latin typeface="Prompt" pitchFamily="34" charset="0"/>
                <a:ea typeface="Prompt" pitchFamily="34" charset="-122"/>
                <a:cs typeface="Prompt" pitchFamily="34" charset="-120"/>
              </a:rPr>
              <a:t>Flickr30K </a:t>
            </a:r>
            <a:r>
              <a:rPr lang="en-US" sz="4374" dirty="0">
                <a:solidFill>
                  <a:srgbClr val="C6BFEE"/>
                </a:solidFill>
                <a:latin typeface="Prompt" pitchFamily="34" charset="0"/>
                <a:ea typeface="Prompt" pitchFamily="34" charset="-122"/>
                <a:cs typeface="Prompt" pitchFamily="34" charset="-120"/>
              </a:rPr>
              <a:t>Entities:</a:t>
            </a:r>
            <a:endParaRPr lang="en-US" sz="4374" dirty="0"/>
          </a:p>
        </p:txBody>
      </p:sp>
      <p:sp>
        <p:nvSpPr>
          <p:cNvPr id="8" name="Text 3"/>
          <p:cNvSpPr/>
          <p:nvPr/>
        </p:nvSpPr>
        <p:spPr>
          <a:xfrm>
            <a:off x="833199" y="2582227"/>
            <a:ext cx="7477601" cy="355402"/>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Images: 30,000 images from Flickr.</a:t>
            </a:r>
            <a:endParaRPr lang="en-US" sz="1750" dirty="0"/>
          </a:p>
        </p:txBody>
      </p:sp>
      <p:sp>
        <p:nvSpPr>
          <p:cNvPr id="9" name="Text 4"/>
          <p:cNvSpPr/>
          <p:nvPr/>
        </p:nvSpPr>
        <p:spPr>
          <a:xfrm>
            <a:off x="833199" y="3187541"/>
            <a:ext cx="7477601" cy="355402"/>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Attributes per image:</a:t>
            </a:r>
            <a:endParaRPr lang="en-US" sz="1750" dirty="0"/>
          </a:p>
        </p:txBody>
      </p:sp>
      <p:sp>
        <p:nvSpPr>
          <p:cNvPr id="10" name="Text 5"/>
          <p:cNvSpPr/>
          <p:nvPr/>
        </p:nvSpPr>
        <p:spPr>
          <a:xfrm>
            <a:off x="833199" y="3792855"/>
            <a:ext cx="7477601" cy="355402"/>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Visual: Image itself (likely in JPEG or PNG format).</a:t>
            </a:r>
            <a:endParaRPr lang="en-US" sz="1750" dirty="0"/>
          </a:p>
        </p:txBody>
      </p:sp>
      <p:sp>
        <p:nvSpPr>
          <p:cNvPr id="11" name="Text 6"/>
          <p:cNvSpPr/>
          <p:nvPr/>
        </p:nvSpPr>
        <p:spPr>
          <a:xfrm>
            <a:off x="833199" y="4398169"/>
            <a:ext cx="7477601" cy="355402"/>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Textual:</a:t>
            </a:r>
            <a:endParaRPr lang="en-US" sz="1750" dirty="0"/>
          </a:p>
        </p:txBody>
      </p:sp>
      <p:sp>
        <p:nvSpPr>
          <p:cNvPr id="12" name="Text 7"/>
          <p:cNvSpPr/>
          <p:nvPr/>
        </p:nvSpPr>
        <p:spPr>
          <a:xfrm>
            <a:off x="833199" y="5003483"/>
            <a:ext cx="7477601"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Entities: A list of named entities (people, places, objects) identified within the image.</a:t>
            </a:r>
            <a:endParaRPr lang="en-US" sz="1750" dirty="0"/>
          </a:p>
        </p:txBody>
      </p:sp>
      <p:sp>
        <p:nvSpPr>
          <p:cNvPr id="13" name="Text 8"/>
          <p:cNvSpPr/>
          <p:nvPr/>
        </p:nvSpPr>
        <p:spPr>
          <a:xfrm>
            <a:off x="833199" y="5964198"/>
            <a:ext cx="7477601" cy="355402"/>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Relationships: Relationships between the entities (e.g., "person is riding a bike").</a:t>
            </a:r>
            <a:endParaRPr lang="en-US" sz="1750" dirty="0"/>
          </a:p>
        </p:txBody>
      </p:sp>
      <p:sp>
        <p:nvSpPr>
          <p:cNvPr id="14" name="Text 9"/>
          <p:cNvSpPr/>
          <p:nvPr/>
        </p:nvSpPr>
        <p:spPr>
          <a:xfrm>
            <a:off x="833199" y="6569512"/>
            <a:ext cx="7477601"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Attributes of </a:t>
            </a:r>
            <a:r>
              <a:rPr lang="en-US" sz="1750" dirty="0" smtClean="0">
                <a:solidFill>
                  <a:srgbClr val="DAD8E9"/>
                </a:solidFill>
                <a:latin typeface="Mukta" pitchFamily="34" charset="0"/>
                <a:ea typeface="Mukta" pitchFamily="34" charset="-122"/>
                <a:cs typeface="Mukta" pitchFamily="34" charset="-120"/>
              </a:rPr>
              <a:t>entities: </a:t>
            </a:r>
            <a:r>
              <a:rPr lang="en-US" sz="1750" dirty="0">
                <a:solidFill>
                  <a:srgbClr val="DAD8E9"/>
                </a:solidFill>
                <a:latin typeface="Mukta" pitchFamily="34" charset="0"/>
                <a:ea typeface="Mukta" pitchFamily="34" charset="-122"/>
                <a:cs typeface="Mukta" pitchFamily="34" charset="-120"/>
              </a:rPr>
              <a:t>Some datasets might additionally include attributes of the entities, such as color, size, or material for objects.</a:t>
            </a:r>
            <a:endParaRPr lang="en-US" sz="1750" dirty="0"/>
          </a:p>
        </p:txBody>
      </p:sp>
      <p:pic>
        <p:nvPicPr>
          <p:cNvPr id="1026" name="Picture 2" descr="Structured Facts 380K: Structured Coco, Structured Flickr30K Entities -  Mohamed H. Elhosein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2792" y="1642829"/>
            <a:ext cx="6787299" cy="30894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5" y="1153032"/>
            <a:ext cx="9381649" cy="2083118"/>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Proposed Methodology (Modifications of the based model)</a:t>
            </a:r>
            <a:endParaRPr lang="en-US" sz="4374" dirty="0"/>
          </a:p>
        </p:txBody>
      </p:sp>
      <p:sp>
        <p:nvSpPr>
          <p:cNvPr id="5" name="Text 2"/>
          <p:cNvSpPr/>
          <p:nvPr/>
        </p:nvSpPr>
        <p:spPr>
          <a:xfrm>
            <a:off x="2303863" y="3110348"/>
            <a:ext cx="9026247"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DAD8E9"/>
                </a:solidFill>
                <a:latin typeface="Mukta" pitchFamily="34" charset="0"/>
                <a:ea typeface="Mukta" pitchFamily="34" charset="-122"/>
                <a:cs typeface="Mukta" pitchFamily="34" charset="-120"/>
              </a:rPr>
              <a:t>Fine-Tuning Tricks:</a:t>
            </a:r>
            <a:r>
              <a:rPr lang="en-US" sz="1750" dirty="0">
                <a:solidFill>
                  <a:srgbClr val="DAD8E9"/>
                </a:solidFill>
                <a:latin typeface="Mukta" pitchFamily="34" charset="0"/>
                <a:ea typeface="Mukta" pitchFamily="34" charset="-122"/>
                <a:cs typeface="Mukta" pitchFamily="34" charset="-120"/>
              </a:rPr>
              <a:t> </a:t>
            </a:r>
            <a:r>
              <a:rPr lang="en-US" sz="1750" dirty="0" smtClean="0">
                <a:solidFill>
                  <a:srgbClr val="DAD8E9"/>
                </a:solidFill>
                <a:latin typeface="Mukta" pitchFamily="34" charset="0"/>
                <a:ea typeface="Mukta" pitchFamily="34" charset="-122"/>
                <a:cs typeface="Mukta" pitchFamily="34" charset="-120"/>
              </a:rPr>
              <a:t>Finding </a:t>
            </a:r>
            <a:r>
              <a:rPr lang="en-US" sz="1750" dirty="0">
                <a:solidFill>
                  <a:srgbClr val="DAD8E9"/>
                </a:solidFill>
                <a:latin typeface="Mukta" pitchFamily="34" charset="0"/>
                <a:ea typeface="Mukta" pitchFamily="34" charset="-122"/>
                <a:cs typeface="Mukta" pitchFamily="34" charset="-120"/>
              </a:rPr>
              <a:t>ways to adjust the model training process to make it better on a specific task (like focusing on a particular dataset)</a:t>
            </a:r>
            <a:endParaRPr lang="en-US" sz="1750" dirty="0"/>
          </a:p>
        </p:txBody>
      </p:sp>
      <p:sp>
        <p:nvSpPr>
          <p:cNvPr id="6" name="Text 3"/>
          <p:cNvSpPr/>
          <p:nvPr/>
        </p:nvSpPr>
        <p:spPr>
          <a:xfrm>
            <a:off x="2303865" y="4127261"/>
            <a:ext cx="9026247"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DAD8E9"/>
                </a:solidFill>
                <a:latin typeface="Mukta" pitchFamily="34" charset="0"/>
                <a:ea typeface="Mukta" pitchFamily="34" charset="-122"/>
                <a:cs typeface="Mukta" pitchFamily="34" charset="-120"/>
              </a:rPr>
              <a:t>Making Data More </a:t>
            </a:r>
            <a:r>
              <a:rPr lang="en-US" sz="1750" b="1" dirty="0" smtClean="0">
                <a:solidFill>
                  <a:srgbClr val="DAD8E9"/>
                </a:solidFill>
                <a:latin typeface="Mukta" pitchFamily="34" charset="0"/>
                <a:ea typeface="Mukta" pitchFamily="34" charset="-122"/>
                <a:cs typeface="Mukta" pitchFamily="34" charset="-120"/>
              </a:rPr>
              <a:t>Varied:</a:t>
            </a:r>
            <a:r>
              <a:rPr lang="en-US" sz="1750" dirty="0">
                <a:solidFill>
                  <a:srgbClr val="DAD8E9"/>
                </a:solidFill>
                <a:latin typeface="Mukta" pitchFamily="34" charset="0"/>
                <a:ea typeface="Mukta" pitchFamily="34" charset="-122"/>
                <a:cs typeface="Mukta" pitchFamily="34" charset="-120"/>
              </a:rPr>
              <a:t> </a:t>
            </a:r>
            <a:r>
              <a:rPr lang="en-US" sz="1750" dirty="0" smtClean="0">
                <a:solidFill>
                  <a:srgbClr val="DAD8E9"/>
                </a:solidFill>
                <a:latin typeface="Mukta" pitchFamily="34" charset="0"/>
                <a:ea typeface="Mukta" pitchFamily="34" charset="-122"/>
                <a:cs typeface="Mukta" pitchFamily="34" charset="-120"/>
              </a:rPr>
              <a:t>Trying different </a:t>
            </a:r>
            <a:r>
              <a:rPr lang="en-US" sz="1750" dirty="0">
                <a:solidFill>
                  <a:srgbClr val="DAD8E9"/>
                </a:solidFill>
                <a:latin typeface="Mukta" pitchFamily="34" charset="0"/>
                <a:ea typeface="Mukta" pitchFamily="34" charset="-122"/>
                <a:cs typeface="Mukta" pitchFamily="34" charset="-120"/>
              </a:rPr>
              <a:t>methods to create more variations of existing data, like flipping images or adding noise. This can help the model perform better on new data it hasn't seen before, especially for uncommon objects (rare categories).</a:t>
            </a:r>
            <a:endParaRPr lang="en-US" sz="1750" dirty="0"/>
          </a:p>
        </p:txBody>
      </p:sp>
      <p:sp>
        <p:nvSpPr>
          <p:cNvPr id="7" name="Text 4"/>
          <p:cNvSpPr/>
          <p:nvPr/>
        </p:nvSpPr>
        <p:spPr>
          <a:xfrm>
            <a:off x="2303862" y="5778467"/>
            <a:ext cx="9026247"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DAD8E9"/>
                </a:solidFill>
                <a:latin typeface="Mukta" pitchFamily="34" charset="0"/>
                <a:ea typeface="Mukta" pitchFamily="34" charset="-122"/>
                <a:cs typeface="Mukta" pitchFamily="34" charset="-120"/>
              </a:rPr>
              <a:t>Learning with Less Info:</a:t>
            </a:r>
            <a:r>
              <a:rPr lang="en-US" sz="1750" dirty="0">
                <a:solidFill>
                  <a:srgbClr val="DAD8E9"/>
                </a:solidFill>
                <a:latin typeface="Mukta" pitchFamily="34" charset="0"/>
                <a:ea typeface="Mukta" pitchFamily="34" charset="-122"/>
                <a:cs typeface="Mukta" pitchFamily="34" charset="-120"/>
              </a:rPr>
              <a:t> We can explore ways to train the model even if the data we have doesn't have super detailed labels (weakly supervised learning). This could be helpful for tasks like segmentation where creating precise labels for everything can be time-consuming.</a:t>
            </a:r>
            <a:endParaRPr lang="en-US" sz="175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850</Words>
  <Application>Microsoft Office PowerPoint</Application>
  <PresentationFormat>Custom</PresentationFormat>
  <Paragraphs>66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Mukta</vt:lpstr>
      <vt:lpstr>Prompt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RamaKrishna Kambala</cp:lastModifiedBy>
  <cp:revision>5</cp:revision>
  <dcterms:created xsi:type="dcterms:W3CDTF">2024-03-24T20:36:18Z</dcterms:created>
  <dcterms:modified xsi:type="dcterms:W3CDTF">2024-03-24T21:11:43Z</dcterms:modified>
</cp:coreProperties>
</file>