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9" r:id="rId1"/>
  </p:sldMasterIdLst>
  <p:notesMasterIdLst>
    <p:notesMasterId r:id="rId15"/>
  </p:notesMasterIdLst>
  <p:sldIdLst>
    <p:sldId id="256" r:id="rId2"/>
    <p:sldId id="269" r:id="rId3"/>
    <p:sldId id="270" r:id="rId4"/>
    <p:sldId id="257"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64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B9840-E1A5-46E8-B637-84BC12C89277}" type="datetimeFigureOut">
              <a:rPr lang="en-IN" smtClean="0"/>
              <a:t>20-05-2025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FC9E60-2D93-44A3-8EAA-0849CA75BF33}" type="slidenum">
              <a:rPr lang="en-IN" smtClean="0"/>
              <a:t>‹#›</a:t>
            </a:fld>
            <a:endParaRPr lang="en-IN"/>
          </a:p>
        </p:txBody>
      </p:sp>
    </p:spTree>
    <p:extLst>
      <p:ext uri="{BB962C8B-B14F-4D97-AF65-F5344CB8AC3E}">
        <p14:creationId xmlns:p14="http://schemas.microsoft.com/office/powerpoint/2010/main" val="349742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393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07461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849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6998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91822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3094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4374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4566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8007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5179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3627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7086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0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6587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5550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8487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72104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5/20/2025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18829576"/>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1934" y="1909230"/>
            <a:ext cx="5308866" cy="1515533"/>
          </a:xfrm>
        </p:spPr>
        <p:txBody>
          <a:bodyPr/>
          <a:lstStyle/>
          <a:p>
            <a:r>
              <a:rPr lang="en-US" dirty="0"/>
              <a:t>E-</a:t>
            </a:r>
            <a:r>
              <a:rPr dirty="0"/>
              <a:t>Commerce Sales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7" y="445437"/>
            <a:ext cx="6798734" cy="938863"/>
          </a:xfrm>
        </p:spPr>
        <p:txBody>
          <a:bodyPr/>
          <a:lstStyle/>
          <a:p>
            <a:r>
              <a:rPr dirty="0"/>
              <a:t>Monthly Sales Distribution</a:t>
            </a:r>
          </a:p>
        </p:txBody>
      </p:sp>
      <p:sp>
        <p:nvSpPr>
          <p:cNvPr id="3" name="Content Placeholder 2"/>
          <p:cNvSpPr>
            <a:spLocks noGrp="1"/>
          </p:cNvSpPr>
          <p:nvPr>
            <p:ph idx="1"/>
          </p:nvPr>
        </p:nvSpPr>
        <p:spPr>
          <a:xfrm>
            <a:off x="1176865" y="1156635"/>
            <a:ext cx="6798736" cy="3444997"/>
          </a:xfrm>
        </p:spPr>
        <p:txBody>
          <a:bodyPr/>
          <a:lstStyle/>
          <a:p>
            <a:r>
              <a:rPr dirty="0"/>
              <a:t>Box plot to identify spread and outliers in monthly sales.</a:t>
            </a:r>
          </a:p>
        </p:txBody>
      </p:sp>
      <p:pic>
        <p:nvPicPr>
          <p:cNvPr id="5" name="Picture 4">
            <a:extLst>
              <a:ext uri="{FF2B5EF4-FFF2-40B4-BE49-F238E27FC236}">
                <a16:creationId xmlns:a16="http://schemas.microsoft.com/office/drawing/2014/main" id="{B1711103-A7C1-3900-A423-DC4404D10E01}"/>
              </a:ext>
            </a:extLst>
          </p:cNvPr>
          <p:cNvPicPr>
            <a:picLocks noChangeAspect="1"/>
          </p:cNvPicPr>
          <p:nvPr/>
        </p:nvPicPr>
        <p:blipFill>
          <a:blip r:embed="rId2"/>
          <a:stretch>
            <a:fillRect/>
          </a:stretch>
        </p:blipFill>
        <p:spPr>
          <a:xfrm>
            <a:off x="952500" y="2134296"/>
            <a:ext cx="7124700" cy="35289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633" y="547505"/>
            <a:ext cx="6798734" cy="735663"/>
          </a:xfrm>
        </p:spPr>
        <p:txBody>
          <a:bodyPr>
            <a:normAutofit/>
          </a:bodyPr>
          <a:lstStyle/>
          <a:p>
            <a:r>
              <a:rPr dirty="0"/>
              <a:t> Correlation Heatmap</a:t>
            </a:r>
          </a:p>
        </p:txBody>
      </p:sp>
      <p:sp>
        <p:nvSpPr>
          <p:cNvPr id="3" name="Content Placeholder 2"/>
          <p:cNvSpPr>
            <a:spLocks noGrp="1"/>
          </p:cNvSpPr>
          <p:nvPr>
            <p:ph idx="1"/>
          </p:nvPr>
        </p:nvSpPr>
        <p:spPr>
          <a:xfrm>
            <a:off x="1172631" y="1283168"/>
            <a:ext cx="6798736" cy="3444997"/>
          </a:xfrm>
        </p:spPr>
        <p:txBody>
          <a:bodyPr/>
          <a:lstStyle/>
          <a:p>
            <a:r>
              <a:rPr dirty="0"/>
              <a:t>Displays how Quantity, Price, and Sales relate to one another.</a:t>
            </a:r>
          </a:p>
        </p:txBody>
      </p:sp>
      <p:pic>
        <p:nvPicPr>
          <p:cNvPr id="5" name="Picture 4">
            <a:extLst>
              <a:ext uri="{FF2B5EF4-FFF2-40B4-BE49-F238E27FC236}">
                <a16:creationId xmlns:a16="http://schemas.microsoft.com/office/drawing/2014/main" id="{FE2C2B90-DFB6-EBC8-5527-CDF0428A80FE}"/>
              </a:ext>
            </a:extLst>
          </p:cNvPr>
          <p:cNvPicPr>
            <a:picLocks noChangeAspect="1"/>
          </p:cNvPicPr>
          <p:nvPr/>
        </p:nvPicPr>
        <p:blipFill>
          <a:blip r:embed="rId2"/>
          <a:stretch>
            <a:fillRect/>
          </a:stretch>
        </p:blipFill>
        <p:spPr>
          <a:xfrm>
            <a:off x="1172631" y="2247431"/>
            <a:ext cx="6798736" cy="37892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633" y="593136"/>
            <a:ext cx="6798734" cy="659463"/>
          </a:xfrm>
        </p:spPr>
        <p:txBody>
          <a:bodyPr>
            <a:normAutofit fontScale="90000"/>
          </a:bodyPr>
          <a:lstStyle/>
          <a:p>
            <a:r>
              <a:rPr dirty="0"/>
              <a:t> Pie Chart of Top 5 Cities</a:t>
            </a:r>
          </a:p>
        </p:txBody>
      </p:sp>
      <p:sp>
        <p:nvSpPr>
          <p:cNvPr id="3" name="Content Placeholder 2"/>
          <p:cNvSpPr>
            <a:spLocks noGrp="1"/>
          </p:cNvSpPr>
          <p:nvPr>
            <p:ph idx="1"/>
          </p:nvPr>
        </p:nvSpPr>
        <p:spPr>
          <a:xfrm>
            <a:off x="1172631" y="1252599"/>
            <a:ext cx="6798736" cy="3444997"/>
          </a:xfrm>
        </p:spPr>
        <p:txBody>
          <a:bodyPr/>
          <a:lstStyle/>
          <a:p>
            <a:r>
              <a:rPr dirty="0"/>
              <a:t>Pie chart showing percentage of sales from top 5 cities.</a:t>
            </a:r>
          </a:p>
        </p:txBody>
      </p:sp>
      <p:pic>
        <p:nvPicPr>
          <p:cNvPr id="5" name="Picture 4">
            <a:extLst>
              <a:ext uri="{FF2B5EF4-FFF2-40B4-BE49-F238E27FC236}">
                <a16:creationId xmlns:a16="http://schemas.microsoft.com/office/drawing/2014/main" id="{FC1D9454-1134-CC82-9A08-E8F195AC5878}"/>
              </a:ext>
            </a:extLst>
          </p:cNvPr>
          <p:cNvPicPr>
            <a:picLocks noChangeAspect="1"/>
          </p:cNvPicPr>
          <p:nvPr/>
        </p:nvPicPr>
        <p:blipFill>
          <a:blip r:embed="rId2"/>
          <a:stretch>
            <a:fillRect/>
          </a:stretch>
        </p:blipFill>
        <p:spPr>
          <a:xfrm>
            <a:off x="888999" y="2242160"/>
            <a:ext cx="7378701" cy="39173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7" y="547037"/>
            <a:ext cx="6798734" cy="710263"/>
          </a:xfrm>
        </p:spPr>
        <p:txBody>
          <a:bodyPr>
            <a:normAutofit/>
          </a:bodyPr>
          <a:lstStyle/>
          <a:p>
            <a:r>
              <a:rPr dirty="0"/>
              <a:t>Heatmap by Hour &amp; Month</a:t>
            </a:r>
          </a:p>
        </p:txBody>
      </p:sp>
      <p:sp>
        <p:nvSpPr>
          <p:cNvPr id="3" name="Content Placeholder 2"/>
          <p:cNvSpPr>
            <a:spLocks noGrp="1"/>
          </p:cNvSpPr>
          <p:nvPr>
            <p:ph idx="1"/>
          </p:nvPr>
        </p:nvSpPr>
        <p:spPr>
          <a:xfrm>
            <a:off x="1341965" y="1156635"/>
            <a:ext cx="6798736" cy="3444997"/>
          </a:xfrm>
        </p:spPr>
        <p:txBody>
          <a:bodyPr/>
          <a:lstStyle/>
          <a:p>
            <a:r>
              <a:rPr dirty="0"/>
              <a:t>Shows order density based on time of day and month.</a:t>
            </a:r>
          </a:p>
        </p:txBody>
      </p:sp>
      <p:pic>
        <p:nvPicPr>
          <p:cNvPr id="5" name="Picture 4">
            <a:extLst>
              <a:ext uri="{FF2B5EF4-FFF2-40B4-BE49-F238E27FC236}">
                <a16:creationId xmlns:a16="http://schemas.microsoft.com/office/drawing/2014/main" id="{EC9A1E33-3515-CE56-36E9-B88E2A9DBB51}"/>
              </a:ext>
            </a:extLst>
          </p:cNvPr>
          <p:cNvPicPr>
            <a:picLocks noChangeAspect="1"/>
          </p:cNvPicPr>
          <p:nvPr/>
        </p:nvPicPr>
        <p:blipFill>
          <a:blip r:embed="rId2"/>
          <a:stretch>
            <a:fillRect/>
          </a:stretch>
        </p:blipFill>
        <p:spPr>
          <a:xfrm>
            <a:off x="1176867" y="2204120"/>
            <a:ext cx="6798734" cy="37775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961A29-1EB9-1F8B-1EE8-768F3F98A298}"/>
              </a:ext>
            </a:extLst>
          </p:cNvPr>
          <p:cNvSpPr txBox="1"/>
          <p:nvPr/>
        </p:nvSpPr>
        <p:spPr>
          <a:xfrm>
            <a:off x="416169" y="473808"/>
            <a:ext cx="8311662" cy="769441"/>
          </a:xfrm>
          <a:prstGeom prst="rect">
            <a:avLst/>
          </a:prstGeom>
          <a:noFill/>
        </p:spPr>
        <p:txBody>
          <a:bodyPr wrap="square" rtlCol="0">
            <a:spAutoFit/>
          </a:bodyPr>
          <a:lstStyle/>
          <a:p>
            <a:pPr algn="ctr"/>
            <a:r>
              <a:rPr lang="en-US" sz="4400" dirty="0"/>
              <a:t>Introduction</a:t>
            </a:r>
            <a:endParaRPr lang="en-IN" sz="4400" dirty="0"/>
          </a:p>
        </p:txBody>
      </p:sp>
      <p:sp>
        <p:nvSpPr>
          <p:cNvPr id="4" name="TextBox 3">
            <a:extLst>
              <a:ext uri="{FF2B5EF4-FFF2-40B4-BE49-F238E27FC236}">
                <a16:creationId xmlns:a16="http://schemas.microsoft.com/office/drawing/2014/main" id="{9E733CF3-6628-3584-E162-A5DA8D312897}"/>
              </a:ext>
            </a:extLst>
          </p:cNvPr>
          <p:cNvSpPr txBox="1"/>
          <p:nvPr/>
        </p:nvSpPr>
        <p:spPr>
          <a:xfrm>
            <a:off x="762000" y="1604470"/>
            <a:ext cx="4149969" cy="5127237"/>
          </a:xfrm>
          <a:prstGeom prst="rect">
            <a:avLst/>
          </a:prstGeom>
          <a:noFill/>
        </p:spPr>
        <p:txBody>
          <a:bodyPr wrap="square" rtlCol="0">
            <a:spAutoFit/>
          </a:bodyPr>
          <a:lstStyle/>
          <a:p>
            <a:pPr algn="just">
              <a:lnSpc>
                <a:spcPct val="150000"/>
              </a:lnSpc>
            </a:pPr>
            <a:r>
              <a:rPr lang="en-US" dirty="0"/>
              <a:t>E-Commerce, or electronic commerce, refers to the buying and selling of goods and services using the internet. It has transformed the traditional retail landscape by offering consumers the convenience of shopping from anywhere at any time analyzing this data allows businesses to improve decision-making, personalize marketing, optimize inventory, and enhance the overall customer experience.</a:t>
            </a:r>
          </a:p>
          <a:p>
            <a:pPr>
              <a:lnSpc>
                <a:spcPct val="150000"/>
              </a:lnSpc>
            </a:pPr>
            <a:endParaRPr lang="en-US" sz="2000" dirty="0"/>
          </a:p>
          <a:p>
            <a:pPr>
              <a:lnSpc>
                <a:spcPct val="150000"/>
              </a:lnSpc>
            </a:pPr>
            <a:endParaRPr lang="en-IN" sz="2000" dirty="0"/>
          </a:p>
        </p:txBody>
      </p:sp>
      <p:pic>
        <p:nvPicPr>
          <p:cNvPr id="5" name="Picture 4">
            <a:extLst>
              <a:ext uri="{FF2B5EF4-FFF2-40B4-BE49-F238E27FC236}">
                <a16:creationId xmlns:a16="http://schemas.microsoft.com/office/drawing/2014/main" id="{5EA11503-5010-3992-C2BF-E10299623EE6}"/>
              </a:ext>
            </a:extLst>
          </p:cNvPr>
          <p:cNvPicPr>
            <a:picLocks noChangeAspect="1"/>
          </p:cNvPicPr>
          <p:nvPr/>
        </p:nvPicPr>
        <p:blipFill>
          <a:blip r:embed="rId2"/>
          <a:stretch>
            <a:fillRect/>
          </a:stretch>
        </p:blipFill>
        <p:spPr>
          <a:xfrm>
            <a:off x="5169878" y="2074370"/>
            <a:ext cx="3212122" cy="2891204"/>
          </a:xfrm>
          <a:prstGeom prst="rect">
            <a:avLst/>
          </a:prstGeom>
        </p:spPr>
      </p:pic>
    </p:spTree>
    <p:extLst>
      <p:ext uri="{BB962C8B-B14F-4D97-AF65-F5344CB8AC3E}">
        <p14:creationId xmlns:p14="http://schemas.microsoft.com/office/powerpoint/2010/main" val="200925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33AA21-CE69-7BA0-5952-7D89104F1F99}"/>
              </a:ext>
            </a:extLst>
          </p:cNvPr>
          <p:cNvSpPr txBox="1"/>
          <p:nvPr/>
        </p:nvSpPr>
        <p:spPr>
          <a:xfrm>
            <a:off x="742950" y="800100"/>
            <a:ext cx="7658100" cy="769441"/>
          </a:xfrm>
          <a:prstGeom prst="rect">
            <a:avLst/>
          </a:prstGeom>
          <a:noFill/>
        </p:spPr>
        <p:txBody>
          <a:bodyPr wrap="square" rtlCol="0">
            <a:spAutoFit/>
          </a:bodyPr>
          <a:lstStyle/>
          <a:p>
            <a:pPr algn="ctr"/>
            <a:r>
              <a:rPr lang="en-US" sz="4400" dirty="0"/>
              <a:t>objectives</a:t>
            </a:r>
            <a:endParaRPr lang="en-IN" sz="4400" dirty="0"/>
          </a:p>
        </p:txBody>
      </p:sp>
      <p:sp>
        <p:nvSpPr>
          <p:cNvPr id="8" name="TextBox 7">
            <a:extLst>
              <a:ext uri="{FF2B5EF4-FFF2-40B4-BE49-F238E27FC236}">
                <a16:creationId xmlns:a16="http://schemas.microsoft.com/office/drawing/2014/main" id="{C1873749-4365-5A83-0893-13A3742604AE}"/>
              </a:ext>
            </a:extLst>
          </p:cNvPr>
          <p:cNvSpPr txBox="1"/>
          <p:nvPr/>
        </p:nvSpPr>
        <p:spPr>
          <a:xfrm>
            <a:off x="1117600" y="2306141"/>
            <a:ext cx="7137400" cy="2446824"/>
          </a:xfrm>
          <a:prstGeom prst="rect">
            <a:avLst/>
          </a:prstGeom>
          <a:noFill/>
        </p:spPr>
        <p:txBody>
          <a:bodyPr wrap="square" rtlCol="0">
            <a:spAutoFit/>
          </a:bodyPr>
          <a:lstStyle/>
          <a:p>
            <a:pPr algn="just">
              <a:lnSpc>
                <a:spcPct val="150000"/>
              </a:lnSpc>
              <a:buFont typeface="+mj-lt"/>
              <a:buAutoNum type="arabicPeriod"/>
            </a:pPr>
            <a:r>
              <a:rPr lang="en-US" b="1" dirty="0"/>
              <a:t>Understand Sales Performance Over Time</a:t>
            </a:r>
            <a:endParaRPr lang="en-US" dirty="0"/>
          </a:p>
          <a:p>
            <a:pPr algn="just">
              <a:lnSpc>
                <a:spcPct val="150000"/>
              </a:lnSpc>
              <a:buFont typeface="+mj-lt"/>
              <a:buAutoNum type="arabicPeriod"/>
            </a:pPr>
            <a:r>
              <a:rPr lang="en-US" b="1" dirty="0"/>
              <a:t>Identify High-Performing Locations and Time Periods</a:t>
            </a:r>
            <a:endParaRPr lang="en-US" dirty="0"/>
          </a:p>
          <a:p>
            <a:pPr algn="just">
              <a:lnSpc>
                <a:spcPct val="150000"/>
              </a:lnSpc>
              <a:buFont typeface="+mj-lt"/>
              <a:buAutoNum type="arabicPeriod"/>
            </a:pPr>
            <a:r>
              <a:rPr lang="en-US" b="1" dirty="0"/>
              <a:t>Explore Product-Level Insights</a:t>
            </a:r>
            <a:endParaRPr lang="en-US" dirty="0"/>
          </a:p>
          <a:p>
            <a:pPr algn="just">
              <a:lnSpc>
                <a:spcPct val="150000"/>
              </a:lnSpc>
              <a:buFont typeface="+mj-lt"/>
              <a:buAutoNum type="arabicPeriod"/>
            </a:pPr>
            <a:r>
              <a:rPr lang="en-US" b="1" dirty="0"/>
              <a:t>Detect Patterns and Relationships in Data</a:t>
            </a:r>
            <a:endParaRPr lang="en-US" dirty="0"/>
          </a:p>
          <a:p>
            <a:pPr algn="just">
              <a:lnSpc>
                <a:spcPct val="150000"/>
              </a:lnSpc>
              <a:buFont typeface="+mj-lt"/>
              <a:buAutoNum type="arabicPeriod"/>
            </a:pPr>
            <a:r>
              <a:rPr lang="en-US" b="1" dirty="0"/>
              <a:t>Provide Actionable Business Insights</a:t>
            </a:r>
            <a:endParaRPr lang="en-US" dirty="0"/>
          </a:p>
          <a:p>
            <a:endParaRPr lang="en-IN" dirty="0"/>
          </a:p>
        </p:txBody>
      </p:sp>
    </p:spTree>
    <p:extLst>
      <p:ext uri="{BB962C8B-B14F-4D97-AF65-F5344CB8AC3E}">
        <p14:creationId xmlns:p14="http://schemas.microsoft.com/office/powerpoint/2010/main" val="2889280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 </a:t>
            </a:r>
            <a:r>
              <a:rPr lang="en-US" dirty="0"/>
              <a:t>L</a:t>
            </a:r>
            <a:r>
              <a:rPr dirty="0"/>
              <a:t>ibraries</a:t>
            </a:r>
          </a:p>
        </p:txBody>
      </p:sp>
      <p:sp>
        <p:nvSpPr>
          <p:cNvPr id="3" name="Content Placeholder 2"/>
          <p:cNvSpPr>
            <a:spLocks noGrp="1"/>
          </p:cNvSpPr>
          <p:nvPr>
            <p:ph idx="1"/>
          </p:nvPr>
        </p:nvSpPr>
        <p:spPr>
          <a:xfrm>
            <a:off x="1176865" y="2490135"/>
            <a:ext cx="6798736" cy="2678765"/>
          </a:xfrm>
        </p:spPr>
        <p:txBody>
          <a:bodyPr/>
          <a:lstStyle/>
          <a:p>
            <a:r>
              <a:rPr dirty="0"/>
              <a:t>import pandas as pd</a:t>
            </a:r>
          </a:p>
          <a:p>
            <a:r>
              <a:rPr dirty="0"/>
              <a:t>import </a:t>
            </a:r>
            <a:r>
              <a:rPr dirty="0" err="1"/>
              <a:t>matplotlib.pyplot</a:t>
            </a:r>
            <a:r>
              <a:rPr dirty="0"/>
              <a:t> as </a:t>
            </a:r>
            <a:r>
              <a:rPr dirty="0" err="1"/>
              <a:t>plt</a:t>
            </a:r>
            <a:endParaRPr dirty="0"/>
          </a:p>
          <a:p>
            <a:r>
              <a:rPr dirty="0"/>
              <a:t>import seaborn as </a:t>
            </a:r>
            <a:r>
              <a:rPr dirty="0" err="1"/>
              <a:t>sns</a:t>
            </a:r>
            <a:endParaRPr dirty="0"/>
          </a:p>
          <a:p>
            <a:r>
              <a:rPr dirty="0"/>
              <a:t>import warnings</a:t>
            </a:r>
          </a:p>
          <a:p>
            <a:r>
              <a:rPr dirty="0" err="1"/>
              <a:t>warnings.filterwarnings</a:t>
            </a:r>
            <a:r>
              <a:rPr dirty="0"/>
              <a:t>('ignore')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633" y="421686"/>
            <a:ext cx="6798734" cy="1002363"/>
          </a:xfrm>
        </p:spPr>
        <p:txBody>
          <a:bodyPr/>
          <a:lstStyle/>
          <a:p>
            <a:r>
              <a:rPr lang="en-US" dirty="0"/>
              <a:t>M</a:t>
            </a:r>
            <a:r>
              <a:rPr dirty="0"/>
              <a:t>onthly Sales Analysis</a:t>
            </a:r>
          </a:p>
        </p:txBody>
      </p:sp>
      <p:sp>
        <p:nvSpPr>
          <p:cNvPr id="3" name="Content Placeholder 2"/>
          <p:cNvSpPr>
            <a:spLocks noGrp="1"/>
          </p:cNvSpPr>
          <p:nvPr>
            <p:ph idx="1"/>
          </p:nvPr>
        </p:nvSpPr>
        <p:spPr>
          <a:xfrm>
            <a:off x="1291165" y="1334435"/>
            <a:ext cx="6798736" cy="3444997"/>
          </a:xfrm>
        </p:spPr>
        <p:txBody>
          <a:bodyPr/>
          <a:lstStyle/>
          <a:p>
            <a:r>
              <a:rPr dirty="0"/>
              <a:t>Visualizes total monthly sales using a bar chart.</a:t>
            </a:r>
          </a:p>
        </p:txBody>
      </p:sp>
      <p:pic>
        <p:nvPicPr>
          <p:cNvPr id="5" name="Picture 4">
            <a:extLst>
              <a:ext uri="{FF2B5EF4-FFF2-40B4-BE49-F238E27FC236}">
                <a16:creationId xmlns:a16="http://schemas.microsoft.com/office/drawing/2014/main" id="{DBB8ADF1-5406-80CF-C31C-F880897592D4}"/>
              </a:ext>
            </a:extLst>
          </p:cNvPr>
          <p:cNvPicPr>
            <a:picLocks noChangeAspect="1"/>
          </p:cNvPicPr>
          <p:nvPr/>
        </p:nvPicPr>
        <p:blipFill>
          <a:blip r:embed="rId2"/>
          <a:stretch>
            <a:fillRect/>
          </a:stretch>
        </p:blipFill>
        <p:spPr>
          <a:xfrm>
            <a:off x="1291165" y="2124328"/>
            <a:ext cx="6680202" cy="37329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266" y="535986"/>
            <a:ext cx="6798734" cy="773763"/>
          </a:xfrm>
        </p:spPr>
        <p:txBody>
          <a:bodyPr/>
          <a:lstStyle/>
          <a:p>
            <a:r>
              <a:rPr dirty="0"/>
              <a:t> Sales by City</a:t>
            </a:r>
          </a:p>
        </p:txBody>
      </p:sp>
      <p:sp>
        <p:nvSpPr>
          <p:cNvPr id="3" name="Content Placeholder 2"/>
          <p:cNvSpPr>
            <a:spLocks noGrp="1"/>
          </p:cNvSpPr>
          <p:nvPr>
            <p:ph idx="1"/>
          </p:nvPr>
        </p:nvSpPr>
        <p:spPr>
          <a:xfrm>
            <a:off x="1172632" y="1310684"/>
            <a:ext cx="6798736" cy="3444997"/>
          </a:xfrm>
        </p:spPr>
        <p:txBody>
          <a:bodyPr/>
          <a:lstStyle/>
          <a:p>
            <a:r>
              <a:rPr dirty="0"/>
              <a:t>Shows which cities have the highest sales with a horizontal bar chart.</a:t>
            </a:r>
          </a:p>
        </p:txBody>
      </p:sp>
      <p:pic>
        <p:nvPicPr>
          <p:cNvPr id="5" name="Picture 4">
            <a:extLst>
              <a:ext uri="{FF2B5EF4-FFF2-40B4-BE49-F238E27FC236}">
                <a16:creationId xmlns:a16="http://schemas.microsoft.com/office/drawing/2014/main" id="{0DF6474A-8B6A-2D48-A0A9-A6007861C434}"/>
              </a:ext>
            </a:extLst>
          </p:cNvPr>
          <p:cNvPicPr>
            <a:picLocks noChangeAspect="1"/>
          </p:cNvPicPr>
          <p:nvPr/>
        </p:nvPicPr>
        <p:blipFill>
          <a:blip r:embed="rId2"/>
          <a:stretch>
            <a:fillRect/>
          </a:stretch>
        </p:blipFill>
        <p:spPr>
          <a:xfrm>
            <a:off x="1172632" y="2277458"/>
            <a:ext cx="6798736" cy="37931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366" y="579255"/>
            <a:ext cx="6798734" cy="672163"/>
          </a:xfrm>
        </p:spPr>
        <p:txBody>
          <a:bodyPr>
            <a:normAutofit fontScale="90000"/>
          </a:bodyPr>
          <a:lstStyle/>
          <a:p>
            <a:r>
              <a:rPr dirty="0"/>
              <a:t> Orders by Hour</a:t>
            </a:r>
          </a:p>
        </p:txBody>
      </p:sp>
      <p:sp>
        <p:nvSpPr>
          <p:cNvPr id="3" name="Content Placeholder 2"/>
          <p:cNvSpPr>
            <a:spLocks noGrp="1"/>
          </p:cNvSpPr>
          <p:nvPr>
            <p:ph idx="1"/>
          </p:nvPr>
        </p:nvSpPr>
        <p:spPr>
          <a:xfrm>
            <a:off x="1176865" y="1251418"/>
            <a:ext cx="6798736" cy="3444997"/>
          </a:xfrm>
        </p:spPr>
        <p:txBody>
          <a:bodyPr/>
          <a:lstStyle/>
          <a:p>
            <a:r>
              <a:rPr dirty="0"/>
              <a:t>Line graph displaying number of orders at each hour.</a:t>
            </a:r>
          </a:p>
        </p:txBody>
      </p:sp>
      <p:pic>
        <p:nvPicPr>
          <p:cNvPr id="5" name="Picture 4">
            <a:extLst>
              <a:ext uri="{FF2B5EF4-FFF2-40B4-BE49-F238E27FC236}">
                <a16:creationId xmlns:a16="http://schemas.microsoft.com/office/drawing/2014/main" id="{3B2A4F6B-4DE4-AA16-DF2C-9C8CA9B4C9B1}"/>
              </a:ext>
            </a:extLst>
          </p:cNvPr>
          <p:cNvPicPr>
            <a:picLocks noChangeAspect="1"/>
          </p:cNvPicPr>
          <p:nvPr/>
        </p:nvPicPr>
        <p:blipFill>
          <a:blip r:embed="rId2"/>
          <a:stretch>
            <a:fillRect/>
          </a:stretch>
        </p:blipFill>
        <p:spPr>
          <a:xfrm>
            <a:off x="1002199" y="1923581"/>
            <a:ext cx="7139601" cy="42156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633" y="523286"/>
            <a:ext cx="6798734" cy="799163"/>
          </a:xfrm>
        </p:spPr>
        <p:txBody>
          <a:bodyPr/>
          <a:lstStyle/>
          <a:p>
            <a:r>
              <a:rPr dirty="0"/>
              <a:t> Best-Selling Products</a:t>
            </a:r>
          </a:p>
        </p:txBody>
      </p:sp>
      <p:sp>
        <p:nvSpPr>
          <p:cNvPr id="3" name="Content Placeholder 2"/>
          <p:cNvSpPr>
            <a:spLocks noGrp="1"/>
          </p:cNvSpPr>
          <p:nvPr>
            <p:ph idx="1"/>
          </p:nvPr>
        </p:nvSpPr>
        <p:spPr>
          <a:xfrm>
            <a:off x="1176865" y="1322449"/>
            <a:ext cx="6798736" cy="3444997"/>
          </a:xfrm>
        </p:spPr>
        <p:txBody>
          <a:bodyPr/>
          <a:lstStyle/>
          <a:p>
            <a:r>
              <a:rPr dirty="0"/>
              <a:t>Horizontal bar chart of top 10 best-selling products.</a:t>
            </a:r>
          </a:p>
        </p:txBody>
      </p:sp>
      <p:pic>
        <p:nvPicPr>
          <p:cNvPr id="5" name="Picture 4">
            <a:extLst>
              <a:ext uri="{FF2B5EF4-FFF2-40B4-BE49-F238E27FC236}">
                <a16:creationId xmlns:a16="http://schemas.microsoft.com/office/drawing/2014/main" id="{7967B2F0-0C94-2A6F-379F-11541DB81EE8}"/>
              </a:ext>
            </a:extLst>
          </p:cNvPr>
          <p:cNvPicPr>
            <a:picLocks noChangeAspect="1"/>
          </p:cNvPicPr>
          <p:nvPr/>
        </p:nvPicPr>
        <p:blipFill>
          <a:blip r:embed="rId2"/>
          <a:stretch>
            <a:fillRect/>
          </a:stretch>
        </p:blipFill>
        <p:spPr>
          <a:xfrm>
            <a:off x="1250950" y="2121612"/>
            <a:ext cx="6642100" cy="38854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7" y="478836"/>
            <a:ext cx="6798734" cy="888063"/>
          </a:xfrm>
        </p:spPr>
        <p:txBody>
          <a:bodyPr>
            <a:normAutofit/>
          </a:bodyPr>
          <a:lstStyle/>
          <a:p>
            <a:r>
              <a:rPr dirty="0"/>
              <a:t> Price vs Quantity Scatter Plot</a:t>
            </a:r>
          </a:p>
        </p:txBody>
      </p:sp>
      <p:sp>
        <p:nvSpPr>
          <p:cNvPr id="3" name="Content Placeholder 2"/>
          <p:cNvSpPr>
            <a:spLocks noGrp="1"/>
          </p:cNvSpPr>
          <p:nvPr>
            <p:ph idx="1"/>
          </p:nvPr>
        </p:nvSpPr>
        <p:spPr>
          <a:xfrm>
            <a:off x="1176867" y="1258235"/>
            <a:ext cx="6798736" cy="3444997"/>
          </a:xfrm>
        </p:spPr>
        <p:txBody>
          <a:bodyPr/>
          <a:lstStyle/>
          <a:p>
            <a:r>
              <a:rPr dirty="0"/>
              <a:t>Scatter plot showing relationship between price and quantity sold.</a:t>
            </a:r>
          </a:p>
        </p:txBody>
      </p:sp>
      <p:pic>
        <p:nvPicPr>
          <p:cNvPr id="5" name="Picture 4">
            <a:extLst>
              <a:ext uri="{FF2B5EF4-FFF2-40B4-BE49-F238E27FC236}">
                <a16:creationId xmlns:a16="http://schemas.microsoft.com/office/drawing/2014/main" id="{E9701E52-62A9-1AF5-44FF-88A3C4BF2823}"/>
              </a:ext>
            </a:extLst>
          </p:cNvPr>
          <p:cNvPicPr>
            <a:picLocks noChangeAspect="1"/>
          </p:cNvPicPr>
          <p:nvPr/>
        </p:nvPicPr>
        <p:blipFill>
          <a:blip r:embed="rId2"/>
          <a:stretch>
            <a:fillRect/>
          </a:stretch>
        </p:blipFill>
        <p:spPr>
          <a:xfrm>
            <a:off x="1168397" y="2235200"/>
            <a:ext cx="6807206" cy="378104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106</TotalTime>
  <Words>252</Words>
  <Application>Microsoft Office PowerPoint</Application>
  <PresentationFormat>On-screen Show (4:3)</PresentationFormat>
  <Paragraphs>33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Garamond</vt:lpstr>
      <vt:lpstr>Organic</vt:lpstr>
      <vt:lpstr>E-Commerce Sales Analysis</vt:lpstr>
      <vt:lpstr>PowerPoint Presentation</vt:lpstr>
      <vt:lpstr>PowerPoint Presentation</vt:lpstr>
      <vt:lpstr> Libraries</vt:lpstr>
      <vt:lpstr>Monthly Sales Analysis</vt:lpstr>
      <vt:lpstr> Sales by City</vt:lpstr>
      <vt:lpstr> Orders by Hour</vt:lpstr>
      <vt:lpstr> Best-Selling Products</vt:lpstr>
      <vt:lpstr> Price vs Quantity Scatter Plot</vt:lpstr>
      <vt:lpstr>Monthly Sales Distribution</vt:lpstr>
      <vt:lpstr> Correlation Heatmap</vt:lpstr>
      <vt:lpstr> Pie Chart of Top 5 Cities</vt:lpstr>
      <vt:lpstr>Heatmap by Hour &amp; Month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harshitha nethaji</cp:lastModifiedBy>
  <cp:revision>3</cp:revision>
  <dcterms:created xsi:type="dcterms:W3CDTF">2013-01-27T09:14:16Z</dcterms:created>
  <dcterms:modified xsi:type="dcterms:W3CDTF">2025-05-20T16:39:54Z</dcterms:modified>
  <cp:category/>
</cp:coreProperties>
</file>