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40DE-004B-8F84-0EEB-0559BCD1E6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158BD61-1890-31A7-B382-28F1F7D1B1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99E2CB-5781-34B2-C7E4-705A21D9526A}"/>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5" name="Footer Placeholder 4">
            <a:extLst>
              <a:ext uri="{FF2B5EF4-FFF2-40B4-BE49-F238E27FC236}">
                <a16:creationId xmlns:a16="http://schemas.microsoft.com/office/drawing/2014/main" id="{A7DA5459-234C-11AF-68B4-742D286932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840A9-B356-07ED-06BE-00CC23056517}"/>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486084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78DA5-0D93-3D41-D066-2128C94336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5A86CE-85B3-DE64-28DC-D80AF65058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F4D99D-479E-3635-3C44-E241687098C0}"/>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5" name="Footer Placeholder 4">
            <a:extLst>
              <a:ext uri="{FF2B5EF4-FFF2-40B4-BE49-F238E27FC236}">
                <a16:creationId xmlns:a16="http://schemas.microsoft.com/office/drawing/2014/main" id="{DB3348E7-B64E-F74E-8B01-19241F3E3E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E12C5F-B6DB-1291-3924-45D0258334E7}"/>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162944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2F5CD2-ED5C-A6AF-5384-D723ADAFB8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12593E-D4DF-EE21-82A5-3EA1C5483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9F821-13B3-53BE-06DB-C3169FFC70D6}"/>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5" name="Footer Placeholder 4">
            <a:extLst>
              <a:ext uri="{FF2B5EF4-FFF2-40B4-BE49-F238E27FC236}">
                <a16:creationId xmlns:a16="http://schemas.microsoft.com/office/drawing/2014/main" id="{3E9AFAE0-5FDE-4BE2-5DE0-AB3C8E5C5B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0AD7E-AC87-E7EF-FEC5-C9A17F1BFB3C}"/>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707629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C1408-C5C5-51D1-A0D6-367C175262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729F16-67E6-342C-F3F2-04BE77204F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53C132-DFF3-4166-C4C1-8C4150809BF8}"/>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5" name="Footer Placeholder 4">
            <a:extLst>
              <a:ext uri="{FF2B5EF4-FFF2-40B4-BE49-F238E27FC236}">
                <a16:creationId xmlns:a16="http://schemas.microsoft.com/office/drawing/2014/main" id="{6E2997D9-B305-8B9D-F275-E5DC4B46E9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89D0E-091D-F2F6-C21E-FD741C3E243B}"/>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1065422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89250-219D-0121-3911-3A039E736E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9AFD2F-BD23-9742-4C9B-A6F9D3E39B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F85BB2-D507-E83D-37A0-5069F89013A1}"/>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5" name="Footer Placeholder 4">
            <a:extLst>
              <a:ext uri="{FF2B5EF4-FFF2-40B4-BE49-F238E27FC236}">
                <a16:creationId xmlns:a16="http://schemas.microsoft.com/office/drawing/2014/main" id="{BA5ADB44-12B9-6F33-F166-19BB3898B2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35FC5F-3FF1-A5E6-DC34-8A142DD2EECB}"/>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29611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313C4-086E-0EE6-46EF-F26E1F4F2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F5EED3-1B20-FACB-CF25-EDA759FDA1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3E3F1B-0AA3-24E1-234A-D7DB3E5207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AEEAF66-2959-51AF-D70F-FBBAF5109EEC}"/>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6" name="Footer Placeholder 5">
            <a:extLst>
              <a:ext uri="{FF2B5EF4-FFF2-40B4-BE49-F238E27FC236}">
                <a16:creationId xmlns:a16="http://schemas.microsoft.com/office/drawing/2014/main" id="{4998C6B2-347A-4375-67CF-378CD2DA9A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822D9E4-4A82-B4D6-3C5C-9065B0E82CC9}"/>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50050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2FDA1-7F8B-8AD8-61E6-A9A1F093A87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F222A6-564D-3B17-22E7-83E835F4AB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BA002A-5F98-8887-370B-6DFC0464C6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BE0A8CD-1CE7-1170-9674-2152D9AF30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BD3CF5-341D-41CE-0175-904D688255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741CEC-951B-CED9-6D6E-558E1778BF1E}"/>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8" name="Footer Placeholder 7">
            <a:extLst>
              <a:ext uri="{FF2B5EF4-FFF2-40B4-BE49-F238E27FC236}">
                <a16:creationId xmlns:a16="http://schemas.microsoft.com/office/drawing/2014/main" id="{A740350C-F67A-81E3-BE48-C859806587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5D10F44-7D5D-B770-2260-DF0607DC15BF}"/>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2910588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4957-70C9-DB9F-8858-96688F4714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C046EC2-402A-DEF5-A2A5-BE8F73D6B406}"/>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4" name="Footer Placeholder 3">
            <a:extLst>
              <a:ext uri="{FF2B5EF4-FFF2-40B4-BE49-F238E27FC236}">
                <a16:creationId xmlns:a16="http://schemas.microsoft.com/office/drawing/2014/main" id="{725425CA-7DE5-B223-FBB3-85EB6669EF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A6C880-7BD5-A382-FBEE-ADF2F20C79CA}"/>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1854349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F0B82-3C88-1D99-AC9E-D333509CD5C6}"/>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3" name="Footer Placeholder 2">
            <a:extLst>
              <a:ext uri="{FF2B5EF4-FFF2-40B4-BE49-F238E27FC236}">
                <a16:creationId xmlns:a16="http://schemas.microsoft.com/office/drawing/2014/main" id="{B1FDD862-21BD-6563-CF80-F3457F9254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7E77817-CD7F-8341-7CDC-63017928C198}"/>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246038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9CCB-2603-E403-AD1E-014F6EA035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3EA83A9-D352-F85C-8FE9-80FEF2105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CF20A0-460A-441E-E862-3922C14DD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8D373-24DD-DA32-5F4F-13D0FC163FDC}"/>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6" name="Footer Placeholder 5">
            <a:extLst>
              <a:ext uri="{FF2B5EF4-FFF2-40B4-BE49-F238E27FC236}">
                <a16:creationId xmlns:a16="http://schemas.microsoft.com/office/drawing/2014/main" id="{FE85DE6A-0C5C-F59E-F823-8147AEA2C3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D9D2D5-1163-E603-DDD1-EBE544EF1E58}"/>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294644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4AB8F-A647-BA69-0C4F-3EE8C38C3B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D9B7CB-9C43-7304-7CDC-3942EB1AF8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0DF3F0D-ADC2-4E49-B72F-BFAD293FB5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2A872-E589-45DF-3C2E-E26858B7C67A}"/>
              </a:ext>
            </a:extLst>
          </p:cNvPr>
          <p:cNvSpPr>
            <a:spLocks noGrp="1"/>
          </p:cNvSpPr>
          <p:nvPr>
            <p:ph type="dt" sz="half" idx="10"/>
          </p:nvPr>
        </p:nvSpPr>
        <p:spPr/>
        <p:txBody>
          <a:bodyPr/>
          <a:lstStyle/>
          <a:p>
            <a:fld id="{F110554E-FC13-42F2-965E-E7BEB7521489}" type="datetimeFigureOut">
              <a:rPr lang="en-IN" smtClean="0"/>
              <a:t>22-10-2025</a:t>
            </a:fld>
            <a:endParaRPr lang="en-IN"/>
          </a:p>
        </p:txBody>
      </p:sp>
      <p:sp>
        <p:nvSpPr>
          <p:cNvPr id="6" name="Footer Placeholder 5">
            <a:extLst>
              <a:ext uri="{FF2B5EF4-FFF2-40B4-BE49-F238E27FC236}">
                <a16:creationId xmlns:a16="http://schemas.microsoft.com/office/drawing/2014/main" id="{483F0642-9945-9689-BCC9-3212AD45F6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33B5D6-2033-0AF2-4DC1-64002871AC6D}"/>
              </a:ext>
            </a:extLst>
          </p:cNvPr>
          <p:cNvSpPr>
            <a:spLocks noGrp="1"/>
          </p:cNvSpPr>
          <p:nvPr>
            <p:ph type="sldNum" sz="quarter" idx="12"/>
          </p:nvPr>
        </p:nvSpPr>
        <p:spPr/>
        <p:txBody>
          <a:bodyPr/>
          <a:lstStyle/>
          <a:p>
            <a:fld id="{F29D2800-1D7A-41E4-9A1F-E803238CA327}" type="slidenum">
              <a:rPr lang="en-IN" smtClean="0"/>
              <a:t>‹#›</a:t>
            </a:fld>
            <a:endParaRPr lang="en-IN"/>
          </a:p>
        </p:txBody>
      </p:sp>
    </p:spTree>
    <p:extLst>
      <p:ext uri="{BB962C8B-B14F-4D97-AF65-F5344CB8AC3E}">
        <p14:creationId xmlns:p14="http://schemas.microsoft.com/office/powerpoint/2010/main" val="203625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F4C2E-E02C-225A-DBF5-1387186AA6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DACBE9-2659-B8F5-B09E-92974DF65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4C2465-BB5E-2B52-4263-A2C4341FF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110554E-FC13-42F2-965E-E7BEB7521489}" type="datetimeFigureOut">
              <a:rPr lang="en-IN" smtClean="0"/>
              <a:t>22-10-2025</a:t>
            </a:fld>
            <a:endParaRPr lang="en-IN"/>
          </a:p>
        </p:txBody>
      </p:sp>
      <p:sp>
        <p:nvSpPr>
          <p:cNvPr id="5" name="Footer Placeholder 4">
            <a:extLst>
              <a:ext uri="{FF2B5EF4-FFF2-40B4-BE49-F238E27FC236}">
                <a16:creationId xmlns:a16="http://schemas.microsoft.com/office/drawing/2014/main" id="{D47AF79D-5C11-06C3-2287-48A09BC7AA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764BD3F-5760-C308-04E3-3385F63E6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9D2800-1D7A-41E4-9A1F-E803238CA327}" type="slidenum">
              <a:rPr lang="en-IN" smtClean="0"/>
              <a:t>‹#›</a:t>
            </a:fld>
            <a:endParaRPr lang="en-IN"/>
          </a:p>
        </p:txBody>
      </p:sp>
    </p:spTree>
    <p:extLst>
      <p:ext uri="{BB962C8B-B14F-4D97-AF65-F5344CB8AC3E}">
        <p14:creationId xmlns:p14="http://schemas.microsoft.com/office/powerpoint/2010/main" val="10718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D07A86-17AA-6D90-DE25-DC785B2D8FF9}"/>
              </a:ext>
            </a:extLst>
          </p:cNvPr>
          <p:cNvSpPr txBox="1"/>
          <p:nvPr/>
        </p:nvSpPr>
        <p:spPr>
          <a:xfrm>
            <a:off x="595745" y="623455"/>
            <a:ext cx="11000509" cy="4164345"/>
          </a:xfrm>
          <a:prstGeom prst="rect">
            <a:avLst/>
          </a:prstGeom>
          <a:noFill/>
        </p:spPr>
        <p:txBody>
          <a:bodyPr wrap="square" rtlCol="0">
            <a:spAutoFit/>
          </a:bodyPr>
          <a:lstStyle/>
          <a:p>
            <a:pPr algn="just">
              <a:lnSpc>
                <a:spcPct val="150000"/>
              </a:lnSpc>
            </a:pPr>
            <a:r>
              <a:rPr lang="en-IN" sz="3000" b="1" i="0" dirty="0">
                <a:effectLst/>
                <a:latin typeface="Times New Roman" panose="02020603050405020304" pitchFamily="18" charset="0"/>
                <a:cs typeface="Times New Roman" panose="02020603050405020304" pitchFamily="18" charset="0"/>
              </a:rPr>
              <a:t>PROJECT NAME: AI-powered Virtual Museum</a:t>
            </a:r>
          </a:p>
          <a:p>
            <a:pPr algn="just">
              <a:lnSpc>
                <a:spcPct val="150000"/>
              </a:lnSpc>
            </a:pPr>
            <a:r>
              <a:rPr lang="en-IN" sz="3000" b="1" i="0" dirty="0">
                <a:effectLst/>
                <a:latin typeface="Times New Roman" panose="02020603050405020304" pitchFamily="18" charset="0"/>
                <a:cs typeface="Times New Roman" panose="02020603050405020304" pitchFamily="18" charset="0"/>
              </a:rPr>
              <a:t>TEAM NAME: Visionary Guides</a:t>
            </a:r>
          </a:p>
          <a:p>
            <a:pPr algn="just">
              <a:lnSpc>
                <a:spcPct val="150000"/>
              </a:lnSpc>
            </a:pPr>
            <a:r>
              <a:rPr lang="en-IN" sz="3000" b="1" i="0" dirty="0">
                <a:effectLst/>
                <a:latin typeface="Times New Roman" panose="02020603050405020304" pitchFamily="18" charset="0"/>
                <a:cs typeface="Times New Roman" panose="02020603050405020304" pitchFamily="18" charset="0"/>
              </a:rPr>
              <a:t>HACKATHON: Multi Modal Ai Hackathon, </a:t>
            </a:r>
            <a:r>
              <a:rPr lang="en-IN" sz="3000" b="1" i="0" dirty="0" err="1">
                <a:effectLst/>
                <a:latin typeface="Times New Roman" panose="02020603050405020304" pitchFamily="18" charset="0"/>
                <a:cs typeface="Times New Roman" panose="02020603050405020304" pitchFamily="18" charset="0"/>
              </a:rPr>
              <a:t>Iit</a:t>
            </a:r>
            <a:r>
              <a:rPr lang="en-IN" sz="3000" b="1" i="0" dirty="0">
                <a:effectLst/>
                <a:latin typeface="Times New Roman" panose="02020603050405020304" pitchFamily="18" charset="0"/>
                <a:cs typeface="Times New Roman" panose="02020603050405020304" pitchFamily="18" charset="0"/>
              </a:rPr>
              <a:t> Mandi</a:t>
            </a:r>
          </a:p>
          <a:p>
            <a:pPr algn="just">
              <a:lnSpc>
                <a:spcPct val="150000"/>
              </a:lnSpc>
            </a:pPr>
            <a:r>
              <a:rPr lang="en-IN" sz="3000" b="1" dirty="0">
                <a:latin typeface="Times New Roman" panose="02020603050405020304" pitchFamily="18" charset="0"/>
                <a:cs typeface="Times New Roman" panose="02020603050405020304" pitchFamily="18" charset="0"/>
              </a:rPr>
              <a:t>NAME: Harshitha M V</a:t>
            </a:r>
          </a:p>
          <a:p>
            <a:pPr algn="just">
              <a:lnSpc>
                <a:spcPct val="150000"/>
              </a:lnSpc>
            </a:pPr>
            <a:r>
              <a:rPr lang="en-IN" sz="3000" b="1" dirty="0">
                <a:latin typeface="Times New Roman" panose="02020603050405020304" pitchFamily="18" charset="0"/>
                <a:cs typeface="Times New Roman" panose="02020603050405020304" pitchFamily="18" charset="0"/>
              </a:rPr>
              <a:t>COLLEGE NAME: Acharya Institute of </a:t>
            </a:r>
            <a:r>
              <a:rPr lang="en-IN" sz="3000" b="1" dirty="0" err="1">
                <a:latin typeface="Times New Roman" panose="02020603050405020304" pitchFamily="18" charset="0"/>
                <a:cs typeface="Times New Roman" panose="02020603050405020304" pitchFamily="18" charset="0"/>
              </a:rPr>
              <a:t>Technology,Bangalore</a:t>
            </a:r>
            <a:endParaRPr lang="en-IN" sz="3000" b="1" dirty="0">
              <a:latin typeface="Times New Roman" panose="02020603050405020304" pitchFamily="18" charset="0"/>
              <a:cs typeface="Times New Roman" panose="02020603050405020304" pitchFamily="18" charset="0"/>
            </a:endParaRPr>
          </a:p>
          <a:p>
            <a:pPr algn="just">
              <a:lnSpc>
                <a:spcPct val="150000"/>
              </a:lnSpc>
            </a:pPr>
            <a:r>
              <a:rPr lang="en-IN" sz="3000" b="1" dirty="0">
                <a:latin typeface="Times New Roman" panose="02020603050405020304" pitchFamily="18" charset="0"/>
                <a:cs typeface="Times New Roman" panose="02020603050405020304" pitchFamily="18" charset="0"/>
              </a:rPr>
              <a:t>CONTACT NUMBER: 9353269728</a:t>
            </a:r>
          </a:p>
        </p:txBody>
      </p:sp>
    </p:spTree>
    <p:extLst>
      <p:ext uri="{BB962C8B-B14F-4D97-AF65-F5344CB8AC3E}">
        <p14:creationId xmlns:p14="http://schemas.microsoft.com/office/powerpoint/2010/main" val="3736031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B0DD1-D413-8F7C-4AA2-73ABB2760C5E}"/>
              </a:ext>
            </a:extLst>
          </p:cNvPr>
          <p:cNvSpPr txBox="1"/>
          <p:nvPr/>
        </p:nvSpPr>
        <p:spPr>
          <a:xfrm>
            <a:off x="914400" y="609600"/>
            <a:ext cx="8839200" cy="584775"/>
          </a:xfrm>
          <a:prstGeom prst="rect">
            <a:avLst/>
          </a:prstGeom>
          <a:noFill/>
        </p:spPr>
        <p:txBody>
          <a:bodyPr wrap="square" rtlCol="0">
            <a:spAutoFit/>
          </a:bodyPr>
          <a:lstStyle/>
          <a:p>
            <a:r>
              <a:rPr lang="en-IN" sz="3200" b="1" i="0" dirty="0">
                <a:effectLst/>
                <a:latin typeface="Times New Roman" panose="02020603050405020304" pitchFamily="18" charset="0"/>
                <a:cs typeface="Times New Roman" panose="02020603050405020304" pitchFamily="18" charset="0"/>
              </a:rPr>
              <a:t>PROBLEM STATEMENT &amp; MOTIVATION</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DC64CD5-E305-53A6-CD19-FC011C628006}"/>
              </a:ext>
            </a:extLst>
          </p:cNvPr>
          <p:cNvSpPr txBox="1"/>
          <p:nvPr/>
        </p:nvSpPr>
        <p:spPr>
          <a:xfrm>
            <a:off x="914399" y="1521683"/>
            <a:ext cx="10529455" cy="4191981"/>
          </a:xfrm>
          <a:prstGeom prst="rect">
            <a:avLst/>
          </a:prstGeom>
          <a:noFill/>
        </p:spPr>
        <p:txBody>
          <a:bodyPr wrap="square" rtlCol="0">
            <a:spAutoFit/>
          </a:bodyPr>
          <a:lstStyle/>
          <a:p>
            <a:pPr marL="342900" indent="-342900" algn="just">
              <a:lnSpc>
                <a:spcPct val="150000"/>
              </a:lnSpc>
              <a:buSzPct val="1500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Museums today face barriers in delivering truly interactive and personalized experiences for visitors—especially those who are remote, speak different languages, or need enhanced accessibility. Traditional guides and static exhibits fail to adapt to individual interests, leaving many visitors overwhelmed or disengaged.</a:t>
            </a:r>
          </a:p>
          <a:p>
            <a:pPr marL="342900" indent="-342900" algn="just">
              <a:lnSpc>
                <a:spcPct val="150000"/>
              </a:lnSpc>
              <a:buSzPct val="150000"/>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marL="342900" indent="-342900" algn="just">
              <a:lnSpc>
                <a:spcPct val="150000"/>
              </a:lnSpc>
              <a:buSzPct val="1500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Our aim is to leverage advanced AI to democratize museum access, tailor information to each visitor, and create immersive, engaging tours for global audiences—transforming how art and knowledge are experienced for everyone.</a:t>
            </a:r>
          </a:p>
          <a:p>
            <a:pPr marL="342900" indent="-342900" algn="just">
              <a:lnSpc>
                <a:spcPct val="150000"/>
              </a:lnSpc>
              <a:buSzPct val="1500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46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B0DD1-D413-8F7C-4AA2-73ABB2760C5E}"/>
              </a:ext>
            </a:extLst>
          </p:cNvPr>
          <p:cNvSpPr txBox="1"/>
          <p:nvPr/>
        </p:nvSpPr>
        <p:spPr>
          <a:xfrm>
            <a:off x="914400" y="609600"/>
            <a:ext cx="8839200" cy="584775"/>
          </a:xfrm>
          <a:prstGeom prst="rect">
            <a:avLst/>
          </a:prstGeom>
          <a:noFill/>
        </p:spPr>
        <p:txBody>
          <a:bodyPr wrap="square" rtlCol="0">
            <a:spAutoFit/>
          </a:bodyPr>
          <a:lstStyle/>
          <a:p>
            <a:r>
              <a:rPr lang="en-IN" sz="3200" b="1" i="0" dirty="0">
                <a:effectLst/>
                <a:latin typeface="Times New Roman" panose="02020603050405020304" pitchFamily="18" charset="0"/>
                <a:cs typeface="Times New Roman" panose="02020603050405020304" pitchFamily="18" charset="0"/>
              </a:rPr>
              <a:t>PROPOSED SOLUTION</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DC64CD5-E305-53A6-CD19-FC011C628006}"/>
              </a:ext>
            </a:extLst>
          </p:cNvPr>
          <p:cNvSpPr txBox="1"/>
          <p:nvPr/>
        </p:nvSpPr>
        <p:spPr>
          <a:xfrm>
            <a:off x="914400" y="1236451"/>
            <a:ext cx="10529455" cy="4307398"/>
          </a:xfrm>
          <a:prstGeom prst="rect">
            <a:avLst/>
          </a:prstGeom>
          <a:noFill/>
        </p:spPr>
        <p:txBody>
          <a:bodyPr wrap="square" rtlCol="0">
            <a:spAutoFit/>
          </a:bodyPr>
          <a:lstStyle/>
          <a:p>
            <a:pPr marL="342900" indent="-342900" algn="just">
              <a:lnSpc>
                <a:spcPct val="200000"/>
              </a:lnSpc>
              <a:buSzPct val="1500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We present an AI-Powered Virtual Museum Guide—a multimodal system that combines computer vision, speech recognition, and natural language processing to deliver customized, interactive tours.</a:t>
            </a:r>
          </a:p>
          <a:p>
            <a:pPr marL="342900" indent="-342900" algn="just">
              <a:lnSpc>
                <a:spcPct val="200000"/>
              </a:lnSpc>
              <a:buSzPct val="1500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Visitors explore exhibits through voice, text, or visual input and receive real-time information, personalized recommendations, and adaptive storytelling in their preferred language.</a:t>
            </a:r>
          </a:p>
          <a:p>
            <a:pPr marL="342900" indent="-342900" algn="just">
              <a:lnSpc>
                <a:spcPct val="200000"/>
              </a:lnSpc>
              <a:buSzPct val="150000"/>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Core features include: exhibit identification, multilingual support, tailored tours, accessibility options, and conversational Q&amp;A—creating an engaging, inclusive museum experience for all.</a:t>
            </a:r>
          </a:p>
        </p:txBody>
      </p:sp>
    </p:spTree>
    <p:extLst>
      <p:ext uri="{BB962C8B-B14F-4D97-AF65-F5344CB8AC3E}">
        <p14:creationId xmlns:p14="http://schemas.microsoft.com/office/powerpoint/2010/main" val="996535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AB0DD1-D413-8F7C-4AA2-73ABB2760C5E}"/>
              </a:ext>
            </a:extLst>
          </p:cNvPr>
          <p:cNvSpPr txBox="1"/>
          <p:nvPr/>
        </p:nvSpPr>
        <p:spPr>
          <a:xfrm>
            <a:off x="914400" y="609600"/>
            <a:ext cx="8839200" cy="584775"/>
          </a:xfrm>
          <a:prstGeom prst="rect">
            <a:avLst/>
          </a:prstGeom>
          <a:noFill/>
        </p:spPr>
        <p:txBody>
          <a:bodyPr wrap="square" rtlCol="0">
            <a:spAutoFit/>
          </a:bodyPr>
          <a:lstStyle/>
          <a:p>
            <a:r>
              <a:rPr lang="en-IN" sz="3200" b="1" i="0" dirty="0">
                <a:effectLst/>
                <a:latin typeface="Times New Roman" panose="02020603050405020304" pitchFamily="18" charset="0"/>
                <a:cs typeface="Times New Roman" panose="02020603050405020304" pitchFamily="18" charset="0"/>
              </a:rPr>
              <a:t>TECHNICAL BLUEPRINT</a:t>
            </a:r>
            <a:endParaRPr lang="en-IN" sz="32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DC64CD5-E305-53A6-CD19-FC011C628006}"/>
              </a:ext>
            </a:extLst>
          </p:cNvPr>
          <p:cNvSpPr txBox="1"/>
          <p:nvPr/>
        </p:nvSpPr>
        <p:spPr>
          <a:xfrm>
            <a:off x="914400" y="1236451"/>
            <a:ext cx="10529455" cy="4613058"/>
          </a:xfrm>
          <a:prstGeom prst="rect">
            <a:avLst/>
          </a:prstGeom>
          <a:noFill/>
        </p:spPr>
        <p:txBody>
          <a:bodyPr wrap="square" rtlCol="0">
            <a:spAutoFit/>
          </a:bodyPr>
          <a:lstStyle/>
          <a:p>
            <a:pPr marL="285750"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Our system connects users to museum content through an intelligent, multimodal pipeline:</a:t>
            </a:r>
          </a:p>
          <a:p>
            <a:pPr marL="285750"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User Input: Camera (for exhibit recognition), microphone (for voice queries), or text input.</a:t>
            </a:r>
          </a:p>
          <a:p>
            <a:pPr marL="285750"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AI Modules:</a:t>
            </a:r>
          </a:p>
          <a:p>
            <a:pPr marL="742950" lvl="1"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Computer Vision: Identifies exhibits and displays.</a:t>
            </a:r>
          </a:p>
          <a:p>
            <a:pPr marL="742950" lvl="1"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Speech Recognition &amp; NLP: Understands questions, provides answers, and engages in natural conversation.</a:t>
            </a:r>
          </a:p>
          <a:p>
            <a:pPr marL="285750"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Exhibit Database: Stores detailed information, visuals, and stories about each item.</a:t>
            </a:r>
          </a:p>
          <a:p>
            <a:pPr marL="285750"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Personalized Response Generator: Delivers tailored guidance, recommendations, and accessible content via voice or text.</a:t>
            </a:r>
          </a:p>
          <a:p>
            <a:pPr marL="285750"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User Interface: Clean, responsive web/mobile app for seamless navigation.</a:t>
            </a:r>
          </a:p>
          <a:p>
            <a:pPr marL="285750" indent="-285750" algn="l">
              <a:lnSpc>
                <a:spcPct val="150000"/>
              </a:lnSpc>
              <a:buSzPct val="150000"/>
              <a:buFont typeface="Arial" panose="020B0604020202020204" pitchFamily="34" charset="0"/>
              <a:buChar char="•"/>
            </a:pPr>
            <a:r>
              <a:rPr lang="en-IN" b="0" i="0" dirty="0">
                <a:effectLst/>
                <a:latin typeface="Times New Roman" panose="02020603050405020304" pitchFamily="18" charset="0"/>
                <a:cs typeface="Times New Roman" panose="02020603050405020304" pitchFamily="18" charset="0"/>
              </a:rPr>
              <a:t>This architecture empowers real-time, adaptive, and engaging museum exploration.</a:t>
            </a:r>
          </a:p>
        </p:txBody>
      </p:sp>
    </p:spTree>
    <p:extLst>
      <p:ext uri="{BB962C8B-B14F-4D97-AF65-F5344CB8AC3E}">
        <p14:creationId xmlns:p14="http://schemas.microsoft.com/office/powerpoint/2010/main" val="1743681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7FDEED-703A-6BC0-A3C2-3CA66D2A9BCA}"/>
              </a:ext>
            </a:extLst>
          </p:cNvPr>
          <p:cNvSpPr txBox="1"/>
          <p:nvPr/>
        </p:nvSpPr>
        <p:spPr>
          <a:xfrm>
            <a:off x="762000" y="512618"/>
            <a:ext cx="9573491" cy="523220"/>
          </a:xfrm>
          <a:prstGeom prst="rect">
            <a:avLst/>
          </a:prstGeom>
          <a:noFill/>
        </p:spPr>
        <p:txBody>
          <a:bodyPr wrap="square" rtlCol="0">
            <a:spAutoFit/>
          </a:bodyPr>
          <a:lstStyle/>
          <a:p>
            <a:pPr algn="l"/>
            <a:r>
              <a:rPr lang="en-IN" sz="2800" b="1" i="0" dirty="0">
                <a:effectLst/>
                <a:latin typeface="Times New Roman" panose="02020603050405020304" pitchFamily="18" charset="0"/>
                <a:cs typeface="Times New Roman" panose="02020603050405020304" pitchFamily="18" charset="0"/>
              </a:rPr>
              <a:t>PROGRESS &amp; ROADMAP</a:t>
            </a:r>
          </a:p>
        </p:txBody>
      </p:sp>
      <p:sp>
        <p:nvSpPr>
          <p:cNvPr id="6" name="TextBox 5">
            <a:extLst>
              <a:ext uri="{FF2B5EF4-FFF2-40B4-BE49-F238E27FC236}">
                <a16:creationId xmlns:a16="http://schemas.microsoft.com/office/drawing/2014/main" id="{80A0A7B6-87A5-0FD4-2DC8-44E18EC3AB71}"/>
              </a:ext>
            </a:extLst>
          </p:cNvPr>
          <p:cNvSpPr txBox="1"/>
          <p:nvPr/>
        </p:nvSpPr>
        <p:spPr>
          <a:xfrm>
            <a:off x="886690" y="1565564"/>
            <a:ext cx="9892145" cy="4457952"/>
          </a:xfrm>
          <a:prstGeom prst="rect">
            <a:avLst/>
          </a:prstGeom>
          <a:noFill/>
        </p:spPr>
        <p:txBody>
          <a:bodyPr wrap="square" rtlCol="0">
            <a:spAutoFit/>
          </a:bodyPr>
          <a:lstStyle/>
          <a:p>
            <a:pPr algn="just">
              <a:lnSpc>
                <a:spcPct val="150000"/>
              </a:lnSpc>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Project concept, technical blueprint, and UI mockups completed.</a:t>
            </a:r>
          </a:p>
          <a:p>
            <a:pPr algn="just">
              <a:lnSpc>
                <a:spcPct val="150000"/>
              </a:lnSpc>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Tech stack selected; GitHub repository and documentation initiated.</a:t>
            </a:r>
          </a:p>
          <a:p>
            <a:pPr algn="just">
              <a:lnSpc>
                <a:spcPct val="150000"/>
              </a:lnSpc>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Next steps:</a:t>
            </a:r>
          </a:p>
          <a:p>
            <a:pPr marL="742950" lvl="1" indent="-285750" algn="just">
              <a:lnSpc>
                <a:spcPct val="150000"/>
              </a:lnSpc>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Integrate computer vision and speech APIs.</a:t>
            </a:r>
          </a:p>
          <a:p>
            <a:pPr marL="742950" lvl="1" indent="-285750" algn="just">
              <a:lnSpc>
                <a:spcPct val="150000"/>
              </a:lnSpc>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Develop and test the user interface.</a:t>
            </a:r>
          </a:p>
          <a:p>
            <a:pPr marL="742950" lvl="1" indent="-285750" algn="just">
              <a:lnSpc>
                <a:spcPct val="150000"/>
              </a:lnSpc>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Expand the exhibit database and personalize recommendations.</a:t>
            </a:r>
          </a:p>
          <a:p>
            <a:pPr marL="742950" lvl="1" indent="-285750" algn="just">
              <a:lnSpc>
                <a:spcPct val="150000"/>
              </a:lnSpc>
              <a:buSzPct val="150000"/>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Build a working demo for the final submission.</a:t>
            </a:r>
          </a:p>
          <a:p>
            <a:pPr algn="just">
              <a:lnSpc>
                <a:spcPct val="150000"/>
              </a:lnSpc>
              <a:buSzPct val="150000"/>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63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F80F3B-A99E-8448-E880-6D18C5FA9F88}"/>
              </a:ext>
            </a:extLst>
          </p:cNvPr>
          <p:cNvSpPr txBox="1"/>
          <p:nvPr/>
        </p:nvSpPr>
        <p:spPr>
          <a:xfrm>
            <a:off x="1080655" y="915842"/>
            <a:ext cx="60960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IMPACT</a:t>
            </a:r>
          </a:p>
        </p:txBody>
      </p:sp>
      <p:sp>
        <p:nvSpPr>
          <p:cNvPr id="5" name="TextBox 4">
            <a:extLst>
              <a:ext uri="{FF2B5EF4-FFF2-40B4-BE49-F238E27FC236}">
                <a16:creationId xmlns:a16="http://schemas.microsoft.com/office/drawing/2014/main" id="{DCB743A0-824A-9C04-6B3A-A83F89C39929}"/>
              </a:ext>
            </a:extLst>
          </p:cNvPr>
          <p:cNvSpPr txBox="1"/>
          <p:nvPr/>
        </p:nvSpPr>
        <p:spPr>
          <a:xfrm>
            <a:off x="1080655" y="2078181"/>
            <a:ext cx="9767454" cy="2677656"/>
          </a:xfrm>
          <a:prstGeom prst="rect">
            <a:avLst/>
          </a:prstGeom>
          <a:noFill/>
        </p:spPr>
        <p:txBody>
          <a:bodyPr wrap="square" rtlCol="0">
            <a:spAutoFit/>
          </a:bodyPr>
          <a:lstStyle/>
          <a:p>
            <a:pPr algn="just"/>
            <a:r>
              <a:rPr lang="en-US" sz="2800" b="0" i="0" dirty="0">
                <a:effectLst/>
                <a:latin typeface="Times New Roman" panose="02020603050405020304" pitchFamily="18" charset="0"/>
                <a:cs typeface="Times New Roman" panose="02020603050405020304" pitchFamily="18" charset="0"/>
              </a:rPr>
              <a:t>Our project uniquely combines cutting-edge multimodal AI technologies to create an accessible, personalized, and scalable museum experience that breaks language and accessibility barriers. With a clear technical roadmap, real-world impact, and a focus on inclusivity, our solution stands out as innovative, practical, and ready to transform cultural engagement globally.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7907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TotalTime>
  <Words>458</Words>
  <Application>Microsoft Office PowerPoint</Application>
  <PresentationFormat>Widescreen</PresentationFormat>
  <Paragraphs>34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Harshitha Aras</dc:creator>
  <cp:lastModifiedBy>Harshitha Aras</cp:lastModifiedBy>
  <cp:revision>1</cp:revision>
  <dcterms:created xsi:type="dcterms:W3CDTF">2025-10-22T15:00:23Z</dcterms:created>
  <dcterms:modified xsi:type="dcterms:W3CDTF">2025-10-22T15:14:49Z</dcterms:modified>
</cp:coreProperties>
</file>