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sldIdLst>
    <p:sldId id="256" r:id="rId2"/>
    <p:sldId id="293" r:id="rId3"/>
    <p:sldId id="257" r:id="rId4"/>
    <p:sldId id="258" r:id="rId5"/>
    <p:sldId id="261" r:id="rId6"/>
    <p:sldId id="263" r:id="rId7"/>
    <p:sldId id="296" r:id="rId8"/>
    <p:sldId id="297" r:id="rId9"/>
    <p:sldId id="266" r:id="rId10"/>
    <p:sldId id="267" r:id="rId11"/>
    <p:sldId id="298" r:id="rId12"/>
    <p:sldId id="268" r:id="rId13"/>
    <p:sldId id="269" r:id="rId14"/>
    <p:sldId id="270" r:id="rId15"/>
    <p:sldId id="299" r:id="rId16"/>
    <p:sldId id="274" r:id="rId17"/>
    <p:sldId id="276" r:id="rId18"/>
    <p:sldId id="277" r:id="rId19"/>
    <p:sldId id="279" r:id="rId20"/>
    <p:sldId id="280" r:id="rId21"/>
    <p:sldId id="289" r:id="rId22"/>
    <p:sldId id="294" r:id="rId23"/>
    <p:sldId id="291" r:id="rId24"/>
    <p:sldId id="295"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A6CC-53C8-A549-D2D0-4CEF98A6C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C0C853-00E3-3FDD-EDC5-073E7BEE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6B58FC-6E9B-6EAF-B77E-67CB9BD031EE}"/>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E42C2FCC-E046-7EB0-290C-4AE8A3B5C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56D97-37CE-5A3D-397F-8314317BDBBA}"/>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328022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1BD9-CDB5-88A1-952C-8D267A2A1A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F430DC-3732-0A80-F681-AF7BEB1029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D2349-2EAA-D3DE-A23F-3F89F9939B22}"/>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47758DC7-A6D8-1581-8E71-812A44F7C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13B03-7C3C-9084-18EE-D9486305903A}"/>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24923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33EAC-44EB-17BB-226C-49288FBB7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DDA391-6D74-7939-0B10-34067C68F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241AF-82A1-52D0-AAB8-0793C48DFEE4}"/>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781312E7-8577-BCD1-0C3B-D65CE2510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989DF-5804-A86B-1E19-608313AAE1C9}"/>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32617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6312-EB27-DAE9-70AB-0E3BE417C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6C04D5-DF8D-0E06-0F16-908F4FEA7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CFF06-3517-3B1B-9633-C42C3BA72EDF}"/>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0C079988-782C-4555-A72A-9BA6E34B4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1C97A-C1D3-8E91-9458-FEBB641BC411}"/>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11098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599-B0FC-5A6F-9FAD-517EEA57F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8C0E5B-9A10-8027-76F4-2B99303D7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D0611-5847-C269-70EA-8FFD37057C25}"/>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8F2E1481-F2E0-80E9-1F98-DE6E32CAB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EBC31-E6BA-9D23-3C20-8440287A51A4}"/>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191770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6771-6046-D5BE-E627-47368F3D5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72E6A3-5247-6AF2-4582-F72A1D76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6D3A69-714A-7672-083B-FF7109531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B25F09-806D-F448-A2AF-F146F63A26B8}"/>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6" name="Footer Placeholder 5">
            <a:extLst>
              <a:ext uri="{FF2B5EF4-FFF2-40B4-BE49-F238E27FC236}">
                <a16:creationId xmlns:a16="http://schemas.microsoft.com/office/drawing/2014/main" id="{6B5EEE91-6FEA-DDE6-9F0E-8373F62F8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181D1-794B-F4B1-CB6C-C8665EA1DFF2}"/>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57262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7CE8-E361-308E-4F74-3BD115AEA7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41FF91-B8F6-1A52-4F74-B2ABBB121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B7F72-5E19-8591-41C0-7331A0D46B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7B7821-89A2-661F-9D73-17BDAB2A5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67BED-4C9F-6EF1-A132-B512CF3CA4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5EE75-3D98-3D77-A29B-82B4DAA6B5B3}"/>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8" name="Footer Placeholder 7">
            <a:extLst>
              <a:ext uri="{FF2B5EF4-FFF2-40B4-BE49-F238E27FC236}">
                <a16:creationId xmlns:a16="http://schemas.microsoft.com/office/drawing/2014/main" id="{930499AF-F2A0-B001-2E20-A9FCBD5CFF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3BCCD3-DC0C-3D55-45B8-6878C352D4EB}"/>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03884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94EE-E6E1-2D9C-16A8-BBBC1526DF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4E1B8A-9BE1-9557-7946-FE96B11A6F58}"/>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4" name="Footer Placeholder 3">
            <a:extLst>
              <a:ext uri="{FF2B5EF4-FFF2-40B4-BE49-F238E27FC236}">
                <a16:creationId xmlns:a16="http://schemas.microsoft.com/office/drawing/2014/main" id="{4A734D0A-37CB-14A2-DEDC-84BE7B4A25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F696C3-C0E0-C80C-ACEC-B708248B9C2F}"/>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98827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B1912-950D-5A72-8690-FF550D9E61E1}"/>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3" name="Footer Placeholder 2">
            <a:extLst>
              <a:ext uri="{FF2B5EF4-FFF2-40B4-BE49-F238E27FC236}">
                <a16:creationId xmlns:a16="http://schemas.microsoft.com/office/drawing/2014/main" id="{1CD3E05F-6AF6-D461-8D9A-77B0547858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E78CDA-7A1E-00BF-8631-8333A2487EDC}"/>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87689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57A7-C9C3-B940-4CC4-949E49E8E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6DBF-9AB6-63C4-6A72-568191C97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9D4736-0F57-DCF0-E71A-0EA9CA415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B9EA4-A768-2718-262D-B0ACBBA03D6C}"/>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6" name="Footer Placeholder 5">
            <a:extLst>
              <a:ext uri="{FF2B5EF4-FFF2-40B4-BE49-F238E27FC236}">
                <a16:creationId xmlns:a16="http://schemas.microsoft.com/office/drawing/2014/main" id="{B4B43298-0C30-AC5F-74F2-821EEE76E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71D66-CD3B-5080-AC6F-FB1FF7684AE6}"/>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319633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8B29-4EAD-56CF-0A6E-73A4DAE41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EFEE9-4D74-6564-8467-6FE26CB35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EB5A60-4FB2-7F60-2671-860794882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D5200-EFFE-AD6F-9207-6D952FABB11D}"/>
              </a:ext>
            </a:extLst>
          </p:cNvPr>
          <p:cNvSpPr>
            <a:spLocks noGrp="1"/>
          </p:cNvSpPr>
          <p:nvPr>
            <p:ph type="dt" sz="half" idx="10"/>
          </p:nvPr>
        </p:nvSpPr>
        <p:spPr/>
        <p:txBody>
          <a:bodyPr/>
          <a:lstStyle/>
          <a:p>
            <a:fld id="{356C962B-44D1-48DB-B3A8-5C064E59E154}" type="datetimeFigureOut">
              <a:rPr lang="en-IN" smtClean="0"/>
              <a:t>26-04-2023</a:t>
            </a:fld>
            <a:endParaRPr lang="en-IN"/>
          </a:p>
        </p:txBody>
      </p:sp>
      <p:sp>
        <p:nvSpPr>
          <p:cNvPr id="6" name="Footer Placeholder 5">
            <a:extLst>
              <a:ext uri="{FF2B5EF4-FFF2-40B4-BE49-F238E27FC236}">
                <a16:creationId xmlns:a16="http://schemas.microsoft.com/office/drawing/2014/main" id="{D17E2323-2B73-0D17-4DA5-2408037A9A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1B1DE5-2537-3CFA-E065-4775F199BBAC}"/>
              </a:ext>
            </a:extLst>
          </p:cNvPr>
          <p:cNvSpPr>
            <a:spLocks noGrp="1"/>
          </p:cNvSpPr>
          <p:nvPr>
            <p:ph type="sldNum" sz="quarter" idx="12"/>
          </p:nvPr>
        </p:nvSpPr>
        <p:spPr/>
        <p:txBody>
          <a:bodyPr/>
          <a:lstStyle/>
          <a:p>
            <a:fld id="{88B4FFC3-B42A-4472-B244-6F63C58BE691}" type="slidenum">
              <a:rPr lang="en-IN" smtClean="0"/>
              <a:t>‹#›</a:t>
            </a:fld>
            <a:endParaRPr lang="en-IN"/>
          </a:p>
        </p:txBody>
      </p:sp>
    </p:spTree>
    <p:extLst>
      <p:ext uri="{BB962C8B-B14F-4D97-AF65-F5344CB8AC3E}">
        <p14:creationId xmlns:p14="http://schemas.microsoft.com/office/powerpoint/2010/main" val="231639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27481-2EE8-AF09-3EAE-B812114C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74C82-3DA9-A4B3-2D54-84C1720C5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30E9D-8423-AFD1-2905-D8FE200A9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C962B-44D1-48DB-B3A8-5C064E59E154}" type="datetimeFigureOut">
              <a:rPr lang="en-IN" smtClean="0"/>
              <a:t>26-04-2023</a:t>
            </a:fld>
            <a:endParaRPr lang="en-IN"/>
          </a:p>
        </p:txBody>
      </p:sp>
      <p:sp>
        <p:nvSpPr>
          <p:cNvPr id="5" name="Footer Placeholder 4">
            <a:extLst>
              <a:ext uri="{FF2B5EF4-FFF2-40B4-BE49-F238E27FC236}">
                <a16:creationId xmlns:a16="http://schemas.microsoft.com/office/drawing/2014/main" id="{FB509D93-AE38-0E53-58A5-5303F33E6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BD5810-25E4-2C7E-966A-77BE32335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4FFC3-B42A-4472-B244-6F63C58BE691}" type="slidenum">
              <a:rPr lang="en-IN" smtClean="0"/>
              <a:t>‹#›</a:t>
            </a:fld>
            <a:endParaRPr lang="en-IN"/>
          </a:p>
        </p:txBody>
      </p:sp>
    </p:spTree>
    <p:extLst>
      <p:ext uri="{BB962C8B-B14F-4D97-AF65-F5344CB8AC3E}">
        <p14:creationId xmlns:p14="http://schemas.microsoft.com/office/powerpoint/2010/main" val="369287715"/>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DA5B-95F4-2862-7F0B-E820B1566684}"/>
              </a:ext>
            </a:extLst>
          </p:cNvPr>
          <p:cNvSpPr>
            <a:spLocks noGrp="1"/>
          </p:cNvSpPr>
          <p:nvPr>
            <p:ph type="ctrTitle"/>
          </p:nvPr>
        </p:nvSpPr>
        <p:spPr>
          <a:xfrm>
            <a:off x="219075" y="247650"/>
            <a:ext cx="11802596" cy="3181350"/>
          </a:xfrm>
        </p:spPr>
        <p:txBody>
          <a:bodyPr>
            <a:normAutofit/>
          </a:bodyPr>
          <a:lstStyle/>
          <a:p>
            <a:r>
              <a:rPr lang="en-US" sz="2400" b="1" dirty="0">
                <a:solidFill>
                  <a:schemeClr val="tx1">
                    <a:lumMod val="95000"/>
                    <a:lumOff val="5000"/>
                  </a:schemeClr>
                </a:solidFill>
                <a:latin typeface="Times New Roman" panose="02020603050405020304" pitchFamily="18" charset="0"/>
                <a:ea typeface="Verdana" panose="020B0604030504040204" pitchFamily="34" charset="0"/>
                <a:cs typeface="Times New Roman" panose="02020603050405020304" pitchFamily="18" charset="0"/>
              </a:rPr>
              <a:t>   SREENIVASA INSTITUTE OF TECHNOLOGY AND MANAGEMENT</a:t>
            </a:r>
            <a:br>
              <a:rPr lang="en-US" sz="2400" b="1" dirty="0">
                <a:solidFill>
                  <a:schemeClr val="tx1">
                    <a:lumMod val="95000"/>
                    <a:lumOff val="5000"/>
                  </a:schemeClr>
                </a:solidFill>
                <a:latin typeface="Times New Roman" panose="02020603050405020304" pitchFamily="18" charset="0"/>
                <a:ea typeface="Verdana" panose="020B0604030504040204" pitchFamily="34" charset="0"/>
                <a:cs typeface="Times New Roman" panose="02020603050405020304" pitchFamily="18" charset="0"/>
              </a:rPr>
            </a:br>
            <a:r>
              <a:rPr lang="en-US" sz="2400" b="1" dirty="0">
                <a:solidFill>
                  <a:schemeClr val="tx1">
                    <a:lumMod val="95000"/>
                    <a:lumOff val="5000"/>
                  </a:schemeClr>
                </a:solidFill>
                <a:latin typeface="Times New Roman" panose="02020603050405020304" pitchFamily="18" charset="0"/>
                <a:ea typeface="Verdana" panose="020B0604030504040204" pitchFamily="34" charset="0"/>
                <a:cs typeface="Times New Roman" panose="02020603050405020304" pitchFamily="18" charset="0"/>
              </a:rPr>
              <a:t> STUDIES(AUTONOMUS)</a:t>
            </a:r>
            <a:br>
              <a:rPr lang="en-US" sz="2400" dirty="0">
                <a:solidFill>
                  <a:schemeClr val="tx1">
                    <a:lumMod val="95000"/>
                    <a:lumOff val="5000"/>
                  </a:schemeClr>
                </a:solidFill>
                <a:latin typeface="Times New Roman" panose="02020603050405020304" pitchFamily="18" charset="0"/>
                <a:ea typeface="Verdana" panose="020B0604030504040204" pitchFamily="34"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t>
            </a:r>
            <a:r>
              <a:rPr lang="en-US" sz="2000" dirty="0">
                <a:solidFill>
                  <a:schemeClr val="tx1"/>
                </a:solidFill>
                <a:latin typeface="Times New Roman" panose="02020603050405020304" pitchFamily="18" charset="0"/>
                <a:cs typeface="Times New Roman" panose="02020603050405020304" pitchFamily="18" charset="0"/>
              </a:rPr>
              <a:t>AND ENGINEERING</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TRAFFIC SIGN </a:t>
            </a:r>
            <a:r>
              <a:rPr lang="en-US" sz="2000" dirty="0">
                <a:latin typeface="Times New Roman" panose="02020603050405020304" pitchFamily="18" charset="0"/>
                <a:cs typeface="Times New Roman" panose="02020603050405020304" pitchFamily="18" charset="0"/>
              </a:rPr>
              <a:t>DETECTION</a:t>
            </a:r>
            <a:r>
              <a:rPr lang="en-US" sz="2000" dirty="0">
                <a:solidFill>
                  <a:schemeClr val="tx1"/>
                </a:solidFill>
                <a:latin typeface="Times New Roman" panose="02020603050405020304" pitchFamily="18" charset="0"/>
                <a:cs typeface="Times New Roman" panose="02020603050405020304" pitchFamily="18" charset="0"/>
              </a:rPr>
              <a:t> FOR AUTOMATIC SELF DRIVING CAR SYSTEM USING   DEEP LEARNING</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UNDER </a:t>
            </a:r>
            <a:r>
              <a:rPr lang="en-US" sz="2000" dirty="0">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GUIDANCE OF: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M.PUSHPANJALI(M.TECH)</a:t>
            </a:r>
            <a:r>
              <a:rPr lang="en-US" sz="20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bg2">
                    <a:lumMod val="40000"/>
                    <a:lumOff val="60000"/>
                  </a:schemeClr>
                </a:solidFill>
                <a:latin typeface="Times New Roman" panose="02020603050405020304" pitchFamily="18" charset="0"/>
                <a:cs typeface="Times New Roman" panose="02020603050405020304" pitchFamily="18" charset="0"/>
              </a:rPr>
              <a:t>) </a:t>
            </a:r>
            <a:endParaRPr lang="en-IN" sz="2000" b="1" dirty="0">
              <a:solidFill>
                <a:schemeClr val="bg2">
                  <a:lumMod val="40000"/>
                  <a:lumOff val="60000"/>
                </a:schemeClr>
              </a:solidFill>
            </a:endParaRPr>
          </a:p>
        </p:txBody>
      </p:sp>
      <p:sp>
        <p:nvSpPr>
          <p:cNvPr id="3" name="Subtitle 2">
            <a:extLst>
              <a:ext uri="{FF2B5EF4-FFF2-40B4-BE49-F238E27FC236}">
                <a16:creationId xmlns:a16="http://schemas.microsoft.com/office/drawing/2014/main" id="{304040CC-2F8B-E323-75DE-E56873952C3B}"/>
              </a:ext>
            </a:extLst>
          </p:cNvPr>
          <p:cNvSpPr>
            <a:spLocks noGrp="1"/>
          </p:cNvSpPr>
          <p:nvPr>
            <p:ph type="subTitle" idx="1"/>
          </p:nvPr>
        </p:nvSpPr>
        <p:spPr>
          <a:xfrm>
            <a:off x="466725" y="3989294"/>
            <a:ext cx="11106710" cy="2201956"/>
          </a:xfrm>
        </p:spPr>
        <p:txBody>
          <a:bodyPr>
            <a:normAutofit/>
          </a:bodyPr>
          <a:lstStyle/>
          <a:p>
            <a:pPr algn="r"/>
            <a:r>
              <a:rPr lang="en-US" sz="20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PRESENTED BY:</a:t>
            </a:r>
          </a:p>
          <a:p>
            <a:pPr algn="r"/>
            <a:r>
              <a:rPr lang="en-US" sz="2000" dirty="0">
                <a:solidFill>
                  <a:schemeClr val="tx1"/>
                </a:solidFill>
                <a:latin typeface="Times New Roman" panose="02020603050405020304" pitchFamily="18" charset="0"/>
                <a:cs typeface="Times New Roman" panose="02020603050405020304" pitchFamily="18" charset="0"/>
              </a:rPr>
              <a:t>                                                                                                                           M.PAVANI(19751A0568)</a:t>
            </a:r>
          </a:p>
          <a:p>
            <a:pPr algn="r"/>
            <a:r>
              <a:rPr lang="en-US" sz="2000" dirty="0">
                <a:solidFill>
                  <a:schemeClr val="tx1"/>
                </a:solidFill>
                <a:latin typeface="Times New Roman" panose="02020603050405020304" pitchFamily="18" charset="0"/>
                <a:cs typeface="Times New Roman" panose="02020603050405020304" pitchFamily="18" charset="0"/>
              </a:rPr>
              <a:t>T SAKTHI SWARUPA(19751A05B9)</a:t>
            </a:r>
          </a:p>
          <a:p>
            <a:pPr algn="r"/>
            <a:r>
              <a:rPr lang="en-US" sz="2000" dirty="0">
                <a:solidFill>
                  <a:schemeClr val="tx1"/>
                </a:solidFill>
                <a:latin typeface="Times New Roman" panose="02020603050405020304" pitchFamily="18" charset="0"/>
                <a:cs typeface="Times New Roman" panose="02020603050405020304" pitchFamily="18" charset="0"/>
              </a:rPr>
              <a:t> V HARSHITHA(19751A05C6)</a:t>
            </a:r>
          </a:p>
          <a:p>
            <a:pPr algn="r"/>
            <a:r>
              <a:rPr lang="en-US" sz="2000" dirty="0">
                <a:solidFill>
                  <a:schemeClr val="tx1"/>
                </a:solidFill>
                <a:latin typeface="Times New Roman" panose="02020603050405020304" pitchFamily="18" charset="0"/>
                <a:cs typeface="Times New Roman" panose="02020603050405020304" pitchFamily="18" charset="0"/>
              </a:rPr>
              <a:t>Y ROHITHA(19751A05C7)</a:t>
            </a:r>
            <a:endParaRPr lang="en-IN" dirty="0">
              <a:solidFill>
                <a:schemeClr val="tx1"/>
              </a:solidFill>
            </a:endParaRPr>
          </a:p>
        </p:txBody>
      </p:sp>
      <p:pic>
        <p:nvPicPr>
          <p:cNvPr id="4" name="Picture 3">
            <a:extLst>
              <a:ext uri="{FF2B5EF4-FFF2-40B4-BE49-F238E27FC236}">
                <a16:creationId xmlns:a16="http://schemas.microsoft.com/office/drawing/2014/main" id="{58F831FB-753B-A2B5-3D49-B2D11FE0CD68}"/>
              </a:ext>
            </a:extLst>
          </p:cNvPr>
          <p:cNvPicPr>
            <a:picLocks noChangeAspect="1"/>
          </p:cNvPicPr>
          <p:nvPr/>
        </p:nvPicPr>
        <p:blipFill>
          <a:blip r:embed="rId2"/>
          <a:stretch>
            <a:fillRect/>
          </a:stretch>
        </p:blipFill>
        <p:spPr>
          <a:xfrm>
            <a:off x="170329" y="323009"/>
            <a:ext cx="1272148" cy="1209675"/>
          </a:xfrm>
          <a:prstGeom prst="rect">
            <a:avLst/>
          </a:prstGeom>
        </p:spPr>
      </p:pic>
    </p:spTree>
    <p:extLst>
      <p:ext uri="{BB962C8B-B14F-4D97-AF65-F5344CB8AC3E}">
        <p14:creationId xmlns:p14="http://schemas.microsoft.com/office/powerpoint/2010/main" val="125548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8461A-25DF-8BDD-5091-30C57105CD69}"/>
              </a:ext>
            </a:extLst>
          </p:cNvPr>
          <p:cNvSpPr>
            <a:spLocks noGrp="1"/>
          </p:cNvSpPr>
          <p:nvPr>
            <p:ph idx="1"/>
          </p:nvPr>
        </p:nvSpPr>
        <p:spPr>
          <a:xfrm>
            <a:off x="180975" y="228600"/>
            <a:ext cx="11849100" cy="6362700"/>
          </a:xfrm>
        </p:spPr>
        <p:txBody>
          <a:bodyPr>
            <a:normAutofit/>
          </a:bodyPr>
          <a:lstStyle/>
          <a:p>
            <a:pPr marL="114300" indent="0" algn="just">
              <a:lnSpc>
                <a:spcPct val="150000"/>
              </a:lnSpc>
              <a:spcAft>
                <a:spcPts val="0"/>
              </a:spcAft>
              <a:buNone/>
            </a:pPr>
            <a:r>
              <a:rPr lang="en-US" sz="1800" b="1" dirty="0">
                <a:effectLst/>
                <a:latin typeface="Times New Roman" panose="02020603050405020304" pitchFamily="18" charset="0"/>
                <a:cs typeface="Times New Roman" panose="02020603050405020304" pitchFamily="18" charset="0"/>
              </a:rPr>
              <a:t>3.Activation Function </a:t>
            </a:r>
            <a:endParaRPr lang="en-US" sz="1800" dirty="0">
              <a:effectLst/>
              <a:latin typeface="Times New Roman" panose="02020603050405020304" pitchFamily="18" charset="0"/>
              <a:cs typeface="Times New Roman" panose="02020603050405020304" pitchFamily="18" charset="0"/>
            </a:endParaRPr>
          </a:p>
          <a:p>
            <a:pPr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This layer introduce non linear properties to network. It helps in making decision about which information should be processed further and which not. Weighted sum of input becomes input signal to activation function to give one output </a:t>
            </a:r>
            <a:r>
              <a:rPr lang="en-US" sz="1800" dirty="0" err="1">
                <a:effectLst/>
                <a:latin typeface="Times New Roman" panose="02020603050405020304" pitchFamily="18" charset="0"/>
                <a:cs typeface="Times New Roman" panose="02020603050405020304" pitchFamily="18" charset="0"/>
              </a:rPr>
              <a:t>signal.This</a:t>
            </a:r>
            <a:r>
              <a:rPr lang="en-US" sz="1800" dirty="0">
                <a:effectLst/>
                <a:latin typeface="Times New Roman" panose="02020603050405020304" pitchFamily="18" charset="0"/>
                <a:cs typeface="Times New Roman" panose="02020603050405020304" pitchFamily="18" charset="0"/>
              </a:rPr>
              <a:t> step is crucial because without activation function output signal would be simple linear function which has limited complex learning capabilities. </a:t>
            </a:r>
          </a:p>
          <a:p>
            <a:pPr marL="0" indent="0" algn="just">
              <a:lnSpc>
                <a:spcPct val="150000"/>
              </a:lnSpc>
              <a:spcAft>
                <a:spcPts val="0"/>
              </a:spcAft>
              <a:buNone/>
            </a:pPr>
            <a:r>
              <a:rPr lang="en-US" sz="1800" b="1" dirty="0">
                <a:effectLst/>
                <a:latin typeface="Times New Roman" panose="02020603050405020304" pitchFamily="18" charset="0"/>
                <a:cs typeface="Times New Roman" panose="02020603050405020304" pitchFamily="18" charset="0"/>
              </a:rPr>
              <a:t>4.Flattening Layer </a:t>
            </a:r>
            <a:endParaRPr lang="en-US" sz="1800" dirty="0">
              <a:effectLst/>
              <a:latin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The output of the pooling layer is in the form of a 3D feature map, and we need to transfer data to the fully connected layer in the form of a 1D feature map. As a result, this layer transforms a 3*3 matrix to a one-dimensional list.</a:t>
            </a:r>
          </a:p>
          <a:p>
            <a:pPr marL="0" indent="0">
              <a:lnSpc>
                <a:spcPct val="107000"/>
              </a:lnSpc>
              <a:spcAft>
                <a:spcPts val="800"/>
              </a:spcAft>
              <a:buNone/>
            </a:pPr>
            <a:r>
              <a:rPr lang="en-US" sz="1800" b="1" dirty="0">
                <a:effectLst/>
                <a:latin typeface="Times New Roman" panose="02020603050405020304" pitchFamily="18" charset="0"/>
                <a:cs typeface="Times New Roman" panose="02020603050405020304" pitchFamily="18" charset="0"/>
              </a:rPr>
              <a:t>5</a:t>
            </a: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Fully connected Layer</a:t>
            </a:r>
            <a:r>
              <a:rPr lang="en-US" sz="1800" dirty="0">
                <a:effectLst/>
                <a:latin typeface="Times New Roman" panose="02020603050405020304" pitchFamily="18" charset="0"/>
                <a:cs typeface="Times New Roman" panose="02020603050405020304" pitchFamily="18" charset="0"/>
              </a:rPr>
              <a:t> </a:t>
            </a:r>
          </a:p>
          <a:p>
            <a:pPr algn="just">
              <a:lnSpc>
                <a:spcPct val="150000"/>
              </a:lnSpc>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Actual classification happens in this layer. It takes end result of convolution or polling layer by flattened layer and reaches a classification decision. Here every input is connected to every output by weights .It combines the features into more attributes that better predicts the classes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31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BDE2-AB4B-4DEC-C62A-A9A40FAF7F50}"/>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Advantages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E8239A-C169-9DBB-1183-72704B4A4758}"/>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IN" sz="1800" dirty="0">
                <a:solidFill>
                  <a:srgbClr val="0D0D0D"/>
                </a:solidFill>
                <a:effectLst/>
                <a:latin typeface="Times New Roman" panose="02020603050405020304" pitchFamily="18" charset="0"/>
                <a:ea typeface="Times New Roman" panose="02020603050405020304" pitchFamily="18" charset="0"/>
              </a:rPr>
              <a:t>Accuracy is improved.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solidFill>
                  <a:srgbClr val="0D0D0D"/>
                </a:solidFill>
                <a:effectLst/>
                <a:latin typeface="Times New Roman" panose="02020603050405020304" pitchFamily="18" charset="0"/>
                <a:ea typeface="Times New Roman" panose="02020603050405020304" pitchFamily="18" charset="0"/>
              </a:rPr>
              <a:t>Data extraction process is highly load.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solidFill>
                  <a:srgbClr val="0D0D0D"/>
                </a:solidFill>
                <a:effectLst/>
                <a:latin typeface="Times New Roman" panose="02020603050405020304" pitchFamily="18" charset="0"/>
                <a:ea typeface="Times New Roman" panose="02020603050405020304" pitchFamily="18" charset="0"/>
              </a:rPr>
              <a:t>Pattern recognition is defined deeply through pooling layer.</a:t>
            </a:r>
          </a:p>
          <a:p>
            <a:pPr marL="342900" lvl="0" indent="-342900">
              <a:lnSpc>
                <a:spcPct val="115000"/>
              </a:lnSpc>
              <a:buFont typeface="Symbol" panose="05050102010706020507" pitchFamily="18" charset="2"/>
              <a:buChar char=""/>
            </a:pPr>
            <a:r>
              <a:rPr lang="en-IN" sz="1800">
                <a:solidFill>
                  <a:srgbClr val="0D0D0D"/>
                </a:solidFill>
                <a:latin typeface="Times New Roman" panose="02020603050405020304" pitchFamily="18" charset="0"/>
                <a:ea typeface="Times New Roman" panose="02020603050405020304" pitchFamily="18" charset="0"/>
              </a:rPr>
              <a:t>Time consumption is low.</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8714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F6887-E757-AB61-E33E-12E69888B014}"/>
              </a:ext>
            </a:extLst>
          </p:cNvPr>
          <p:cNvSpPr>
            <a:spLocks noGrp="1"/>
          </p:cNvSpPr>
          <p:nvPr>
            <p:ph idx="1"/>
          </p:nvPr>
        </p:nvSpPr>
        <p:spPr>
          <a:xfrm>
            <a:off x="238125" y="247649"/>
            <a:ext cx="11572875" cy="6353175"/>
          </a:xfrm>
        </p:spPr>
        <p:txBody>
          <a:bodyPr/>
          <a:lstStyle/>
          <a:p>
            <a:pPr marL="0" indent="0">
              <a:lnSpc>
                <a:spcPct val="107000"/>
              </a:lnSpc>
              <a:spcAft>
                <a:spcPts val="800"/>
              </a:spcAft>
              <a:buNone/>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Requirement:</a:t>
            </a:r>
            <a:endParaRPr lang="en-IN" sz="2400" b="1" dirty="0">
              <a:solidFill>
                <a:schemeClr val="tx1">
                  <a:lumMod val="95000"/>
                  <a:lumOff val="5000"/>
                </a:schemeClr>
              </a:solidFill>
              <a:effectLst/>
              <a:latin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IDE                     		                   : 	Anaconda ,Jupyter </a:t>
            </a:r>
            <a:endParaRPr lang="en-IN" sz="18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Programming Language 		   :	Python</a:t>
            </a:r>
            <a:endParaRPr lang="en-IN" sz="1800" dirty="0">
              <a:effectLst/>
              <a:latin typeface="Calibri" panose="020F0502020204030204" pitchFamily="34" charset="0"/>
              <a:cs typeface="Times New Roman" panose="02020603050405020304" pitchFamily="18" charset="0"/>
            </a:endParaRPr>
          </a:p>
          <a:p>
            <a:pPr marL="0" indent="0" algn="just">
              <a:lnSpc>
                <a:spcPct val="107000"/>
              </a:lnSpc>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	</a:t>
            </a:r>
            <a:r>
              <a:rPr lang="en-IN" sz="1800" dirty="0">
                <a:latin typeface="Times New Roman" panose="02020603050405020304" pitchFamily="18" charset="0"/>
                <a:ea typeface="Calibri" panose="020F0502020204030204" pitchFamily="34" charset="0"/>
                <a:cs typeface="Times New Roman" panose="02020603050405020304" pitchFamily="18" charset="0"/>
              </a:rPr>
              <a:t>Intel i5(min)</a:t>
            </a:r>
            <a:endParaRPr lang="en-IN" sz="1800" dirty="0">
              <a:solidFill>
                <a:schemeClr val="tx1"/>
              </a:solidFill>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RAM				: 	4 GB DD RAM</a:t>
            </a:r>
            <a:endParaRPr lang="en-IN" sz="1800" dirty="0">
              <a:solidFill>
                <a:schemeClr val="tx1"/>
              </a:solidFill>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HARD DISK 			:	250 GB</a:t>
            </a:r>
            <a:endParaRPr lang="en-IN" sz="1800" dirty="0">
              <a:solidFill>
                <a:schemeClr val="tx1"/>
              </a:solidFill>
              <a:effectLst/>
              <a:latin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800" dirty="0">
              <a:solidFill>
                <a:schemeClr val="tx1"/>
              </a:solidFill>
            </a:endParaRPr>
          </a:p>
        </p:txBody>
      </p:sp>
    </p:spTree>
    <p:extLst>
      <p:ext uri="{BB962C8B-B14F-4D97-AF65-F5344CB8AC3E}">
        <p14:creationId xmlns:p14="http://schemas.microsoft.com/office/powerpoint/2010/main" val="1783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78438-E0A8-17E5-BAC9-AAEA01680538}"/>
              </a:ext>
            </a:extLst>
          </p:cNvPr>
          <p:cNvSpPr>
            <a:spLocks noChangeArrowheads="1"/>
          </p:cNvSpPr>
          <p:nvPr/>
        </p:nvSpPr>
        <p:spPr bwMode="auto">
          <a:xfrm>
            <a:off x="147919" y="524781"/>
            <a:ext cx="607807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 Diagram:</a:t>
            </a:r>
            <a:endParaRPr kumimoji="0" lang="en-US" altLang="en-US" sz="2400" b="1"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92D050"/>
                </a:solidFill>
                <a:effectLst/>
                <a:latin typeface="Calibri" panose="020F0502020204030204" pitchFamily="34" charset="0"/>
                <a:cs typeface="Calibri" panose="020F0502020204030204" pitchFamily="34" charset="0"/>
              </a:rPr>
              <a:t>        </a:t>
            </a:r>
            <a:r>
              <a:rPr kumimoji="0" lang="en-US" altLang="en-US" sz="139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6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65A8E1B1-40A5-D321-6E31-A00A37ED0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28" y="1521975"/>
            <a:ext cx="10596283" cy="448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66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494C5C81-4C39-4E89-59ED-7D86434A3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002" y="951010"/>
            <a:ext cx="6679273" cy="56988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C4FD50-FA59-FC53-686C-55121DA0F97D}"/>
              </a:ext>
            </a:extLst>
          </p:cNvPr>
          <p:cNvSpPr txBox="1"/>
          <p:nvPr/>
        </p:nvSpPr>
        <p:spPr>
          <a:xfrm>
            <a:off x="226150" y="437094"/>
            <a:ext cx="11293497" cy="461665"/>
          </a:xfrm>
          <a:prstGeom prst="rect">
            <a:avLst/>
          </a:prstGeom>
          <a:noFill/>
        </p:spPr>
        <p:txBody>
          <a:bodyPr wrap="square">
            <a:spAutoFit/>
          </a:bodyPr>
          <a:lstStyle/>
          <a:p>
            <a:r>
              <a:rPr kumimoji="0" lang="en-US" altLang="en-US" sz="2400" b="1" i="0" u="none" strike="noStrike" cap="none" normalizeH="0" baseline="0" dirty="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Flow Diagram:</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86708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9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5E5B5-189E-D1CF-DCEA-281528274491}"/>
              </a:ext>
            </a:extLst>
          </p:cNvPr>
          <p:cNvSpPr txBox="1"/>
          <p:nvPr/>
        </p:nvSpPr>
        <p:spPr>
          <a:xfrm>
            <a:off x="176212" y="0"/>
            <a:ext cx="11839576" cy="4559646"/>
          </a:xfrm>
          <a:prstGeom prst="rect">
            <a:avLst/>
          </a:prstGeom>
          <a:noFill/>
        </p:spPr>
        <p:txBody>
          <a:bodyPr wrap="square">
            <a:spAutoFit/>
          </a:bodyPr>
          <a:lstStyle/>
          <a:p>
            <a:pPr>
              <a:lnSpc>
                <a:spcPct val="150000"/>
              </a:lnSpc>
              <a:spcAft>
                <a:spcPts val="0"/>
              </a:spcAft>
            </a:pPr>
            <a:r>
              <a:rPr lang="en-US"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1800" dirty="0">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A rich dataset is needed in object recognition based on neural network in order to train the system and evaluate its result. For</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the purpose of traffic signs classification, we used the German Traffic Sign Benchmark (GTSB). </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reason for this is largely due to the lack of traffic sign data sets. Training and verifying a deep convolution neural network traffic sign recognition model requires a large amount of traffic sign data as a basis. </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However, the open traffic sign datasets in India is relatively scarce compared with developing countries. More well-known traffic sign datasets now include GTSRB in Germany, GTSDB in Germany and KUL in Belgium. In this paper, GTSRB, GTSDB traffic sign datasets is used to traffic sign detection and recognition. </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These datasets include many types of complex traffic signs such as sign tilt, uneven lighting, traffic sign with distraction, occlusion and similar background colors, as well as actual scene maps. </a:t>
            </a:r>
          </a:p>
          <a:p>
            <a:pPr marL="285750" indent="-285750" algn="just">
              <a:lnSpc>
                <a:spcPct val="150000"/>
              </a:lnSpc>
              <a:spcAft>
                <a:spcPts val="0"/>
              </a:spcAft>
              <a:buFont typeface="Arial" panose="020B0604020202020204" pitchFamily="34" charset="0"/>
              <a:buChar char="•"/>
            </a:pPr>
            <a:endParaRPr lang="en-US"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1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F61E45-8AD1-B194-DFF9-4C0EAE46486A}"/>
              </a:ext>
            </a:extLst>
          </p:cNvPr>
          <p:cNvSpPr txBox="1"/>
          <p:nvPr/>
        </p:nvSpPr>
        <p:spPr>
          <a:xfrm>
            <a:off x="361950" y="190500"/>
            <a:ext cx="11077575" cy="6650090"/>
          </a:xfrm>
          <a:prstGeom prst="rect">
            <a:avLst/>
          </a:prstGeom>
          <a:noFill/>
        </p:spPr>
        <p:txBody>
          <a:bodyPr wrap="square">
            <a:spAutoFit/>
          </a:bodyPr>
          <a:lstStyle/>
          <a:p>
            <a:pPr lvl="0" algn="just">
              <a:lnSpc>
                <a:spcPct val="150000"/>
              </a:lnSpc>
              <a:spcAft>
                <a:spcPts val="0"/>
              </a:spcAft>
            </a:pPr>
            <a:r>
              <a:rPr lang="en-US" sz="2000" b="1" dirty="0">
                <a:effectLst/>
                <a:latin typeface="Times New Roman" panose="02020603050405020304" pitchFamily="18" charset="0"/>
                <a:cs typeface="Times New Roman" panose="02020603050405020304" pitchFamily="18" charset="0"/>
              </a:rPr>
              <a:t>Data Augmentation:</a:t>
            </a:r>
            <a:endParaRPr lang="en-US" sz="16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the image classes are heavily imbalanced, we augment the training data to get balanced distribution among the classes. We mirror and rotate the images to create new augmented data set.</a:t>
            </a:r>
            <a:endParaRPr lang="en-US" sz="1600" dirty="0">
              <a:effectLst/>
              <a:latin typeface="Times New Roman" panose="02020603050405020304" pitchFamily="18" charset="0"/>
              <a:cs typeface="Times New Roman" panose="02020603050405020304" pitchFamily="18" charset="0"/>
            </a:endParaRPr>
          </a:p>
          <a:p>
            <a:pPr lvl="0">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Splitting of data:</a:t>
            </a:r>
            <a:endParaRPr lang="en-US" sz="1600" dirty="0">
              <a:effectLst/>
              <a:latin typeface="Times New Roman" panose="02020603050405020304" pitchFamily="18"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cleaning the data, data is normalized in training and testing the model. When data is spitted then we train algorithm on the training data set and keep test data set aside. This training process will produce the training model based on logic and algorithms and values of the feature in training data. Basically aim of feature extraction is to bring all the values under same scale.</a:t>
            </a:r>
            <a:r>
              <a:rPr lang="en-US" sz="16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dataset used for machine learning should be partitioned into three subsets — training, test, and validation sets.</a:t>
            </a:r>
            <a:endParaRPr lang="en-US" sz="16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Training set:</a:t>
            </a:r>
          </a:p>
          <a:p>
            <a:pPr algn="just">
              <a:lnSpc>
                <a:spcPct val="150000"/>
              </a:lnSpc>
              <a:spcAft>
                <a:spcPts val="800"/>
              </a:spcAft>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training set is a portion of a data set used to fit (train) a model for prediction or classification of values that are known in the training set, but unknown in other (future) data. The training set is used in conjunction with validation and/or test sets that are used to evaluate different models</a:t>
            </a:r>
            <a:r>
              <a:rPr lang="en-US" b="0" i="0" dirty="0">
                <a:solidFill>
                  <a:schemeClr val="tx1">
                    <a:lumMod val="95000"/>
                    <a:lumOff val="5000"/>
                  </a:schemeClr>
                </a:solidFill>
                <a:effectLst/>
                <a:latin typeface="Open Sans" panose="020B0606030504020204" pitchFamily="34" charset="0"/>
              </a:rPr>
              <a:t>.</a:t>
            </a: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endPar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909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A6778-04A0-1108-A982-5C835348574C}"/>
              </a:ext>
            </a:extLst>
          </p:cNvPr>
          <p:cNvSpPr txBox="1"/>
          <p:nvPr/>
        </p:nvSpPr>
        <p:spPr>
          <a:xfrm>
            <a:off x="286870" y="766443"/>
            <a:ext cx="10862982" cy="6022226"/>
          </a:xfrm>
          <a:prstGeom prst="rect">
            <a:avLst/>
          </a:prstGeom>
          <a:noFill/>
        </p:spPr>
        <p:txBody>
          <a:bodyPr wrap="square">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Test set: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test set is needed for an evaluation of the trained model and its capability for generalization.</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latter means a model’s ability to identify patterns in new unseen data after having been trained over a training data. It’s crucial to use different subsets for training and testing to avoid model over fitting, which is the incapacity for generalization we mentioned above.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Validation Dataset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hyperparameters. </a:t>
            </a:r>
          </a:p>
          <a:p>
            <a:pPr marL="285750" indent="-285750">
              <a:lnSpc>
                <a:spcPct val="107000"/>
              </a:lnSpc>
              <a:spcAft>
                <a:spcPts val="800"/>
              </a:spcAf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evaluation becomes more biased as skill on the validation dataset is incorporated into the model configuration.</a:t>
            </a:r>
          </a:p>
          <a:p>
            <a:pPr>
              <a:lnSpc>
                <a:spcPct val="107000"/>
              </a:lnSpc>
              <a:spcAft>
                <a:spcPts val="800"/>
              </a:spcAft>
            </a:pPr>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effectLst/>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effectLst/>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effectLst/>
              <a:latin typeface="Times New Roman" panose="02020603050405020304" pitchFamily="18"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18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123446-63EE-5909-0CB0-6BD00362F5ED}"/>
              </a:ext>
            </a:extLst>
          </p:cNvPr>
          <p:cNvSpPr txBox="1"/>
          <p:nvPr/>
        </p:nvSpPr>
        <p:spPr>
          <a:xfrm>
            <a:off x="170330" y="169209"/>
            <a:ext cx="10981764" cy="1088568"/>
          </a:xfrm>
          <a:prstGeom prst="rect">
            <a:avLst/>
          </a:prstGeom>
          <a:noFill/>
        </p:spPr>
        <p:txBody>
          <a:bodyPr wrap="square">
            <a:spAutoFit/>
          </a:bodyPr>
          <a:lstStyle/>
          <a:p>
            <a:pPr algn="just">
              <a:lnSpc>
                <a:spcPct val="150000"/>
              </a:lnSpc>
              <a:spcBef>
                <a:spcPts val="0"/>
              </a:spcBef>
              <a:spcAft>
                <a:spcPts val="960"/>
              </a:spcAft>
            </a:pPr>
            <a:endParaRPr lang="en-IN" sz="2000" b="1" dirty="0">
              <a:effectLst/>
              <a:latin typeface="Times New Roman" panose="02020603050405020304" pitchFamily="18" charset="0"/>
            </a:endParaRPr>
          </a:p>
          <a:p>
            <a:pPr algn="just">
              <a:lnSpc>
                <a:spcPct val="150000"/>
              </a:lnSpc>
              <a:spcBef>
                <a:spcPts val="0"/>
              </a:spcBef>
              <a:spcAft>
                <a:spcPts val="960"/>
              </a:spcAft>
            </a:pPr>
            <a:r>
              <a:rPr lang="en-IN" sz="2000" b="1" dirty="0">
                <a:effectLst/>
                <a:latin typeface="Times New Roman" panose="02020603050405020304" pitchFamily="18" charset="0"/>
              </a:rPr>
              <a:t>Pre-trained CNN Model (VGG-16</a:t>
            </a:r>
            <a:r>
              <a:rPr lang="en-IN" sz="2000" b="1" dirty="0">
                <a:solidFill>
                  <a:srgbClr val="000000"/>
                </a:solidFill>
                <a:effectLst/>
                <a:latin typeface="Times New Roman" panose="02020603050405020304" pitchFamily="18" charset="0"/>
              </a:rPr>
              <a:t>):</a:t>
            </a:r>
            <a:r>
              <a:rPr lang="en-IN" sz="1800" b="1" dirty="0">
                <a:solidFill>
                  <a:srgbClr val="000000"/>
                </a:solidFill>
                <a:effectLst/>
                <a:latin typeface="Times New Roman" panose="02020603050405020304" pitchFamily="18" charset="0"/>
              </a:rPr>
              <a:t> </a:t>
            </a:r>
            <a:endParaRPr lang="en-IN" sz="1600" dirty="0">
              <a:effectLst/>
              <a:latin typeface="Times New Roman" panose="02020603050405020304" pitchFamily="18" charset="0"/>
            </a:endParaRPr>
          </a:p>
        </p:txBody>
      </p:sp>
      <p:sp>
        <p:nvSpPr>
          <p:cNvPr id="11" name="TextBox 10">
            <a:extLst>
              <a:ext uri="{FF2B5EF4-FFF2-40B4-BE49-F238E27FC236}">
                <a16:creationId xmlns:a16="http://schemas.microsoft.com/office/drawing/2014/main" id="{72E906C1-3AFB-6B30-6B0E-A82C716B596C}"/>
              </a:ext>
            </a:extLst>
          </p:cNvPr>
          <p:cNvSpPr txBox="1"/>
          <p:nvPr/>
        </p:nvSpPr>
        <p:spPr>
          <a:xfrm>
            <a:off x="-11206" y="1357923"/>
            <a:ext cx="11163300" cy="3335785"/>
          </a:xfrm>
          <a:prstGeom prst="rect">
            <a:avLst/>
          </a:prstGeom>
          <a:noFill/>
        </p:spPr>
        <p:txBody>
          <a:bodyPr wrap="square">
            <a:spAutoFit/>
          </a:bodyPr>
          <a:lstStyle/>
          <a:p>
            <a:pPr marL="285750" indent="-285750" algn="just">
              <a:lnSpc>
                <a:spcPct val="150000"/>
              </a:lnSpc>
              <a:spcBef>
                <a:spcPts val="0"/>
              </a:spcBef>
              <a:spcAft>
                <a:spcPts val="96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VGG(Visual </a:t>
            </a:r>
            <a:r>
              <a:rPr lang="en-US" b="0" i="0">
                <a:effectLst/>
                <a:latin typeface="Times New Roman" panose="02020603050405020304" pitchFamily="18" charset="0"/>
                <a:cs typeface="Times New Roman" panose="02020603050405020304" pitchFamily="18" charset="0"/>
              </a:rPr>
              <a:t>Geometry Group) </a:t>
            </a:r>
            <a:r>
              <a:rPr lang="en-US" b="0" i="0" dirty="0">
                <a:effectLst/>
                <a:latin typeface="Times New Roman" panose="02020603050405020304" pitchFamily="18" charset="0"/>
                <a:cs typeface="Times New Roman" panose="02020603050405020304" pitchFamily="18" charset="0"/>
              </a:rPr>
              <a:t>-16 is a convolutional neural network that is 16 layers deep.</a:t>
            </a:r>
          </a:p>
          <a:p>
            <a:pPr marL="285750" indent="-285750" algn="just">
              <a:lnSpc>
                <a:spcPct val="150000"/>
              </a:lnSpc>
              <a:spcBef>
                <a:spcPts val="0"/>
              </a:spcBef>
              <a:spcAft>
                <a:spcPts val="96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You can load a pretrained version of the network trained on more than a million images from the ImageNet database .</a:t>
            </a:r>
          </a:p>
          <a:p>
            <a:pPr marL="285750" indent="-285750" algn="just">
              <a:lnSpc>
                <a:spcPct val="150000"/>
              </a:lnSpc>
              <a:spcBef>
                <a:spcPts val="0"/>
              </a:spcBef>
              <a:spcAft>
                <a:spcPts val="96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pretrained network can classify images into 1000 object categories, such as keyboard, mouse, pencil, and many animals. As a result, the network has learned rich feature representations for a wide range of images. The network has an image input size of 224-by-224.</a:t>
            </a:r>
          </a:p>
          <a:p>
            <a:pPr marL="285750" indent="-285750" algn="just">
              <a:lnSpc>
                <a:spcPct val="150000"/>
              </a:lnSpc>
              <a:spcBef>
                <a:spcPts val="0"/>
              </a:spcBef>
              <a:spcAft>
                <a:spcPts val="96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99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5A19-C74A-ECF2-F11A-07C9145B8070}"/>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D895F-C813-C780-6DDD-F746F25D5FF1}"/>
              </a:ext>
            </a:extLst>
          </p:cNvPr>
          <p:cNvSpPr>
            <a:spLocks noGrp="1"/>
          </p:cNvSpPr>
          <p:nvPr>
            <p:ph idx="1"/>
          </p:nvPr>
        </p:nvSpPr>
        <p:spPr>
          <a:xfrm>
            <a:off x="838200" y="1461247"/>
            <a:ext cx="10515600" cy="4715716"/>
          </a:xfrm>
        </p:spPr>
        <p:txBody>
          <a:bodyPr>
            <a:norm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err="1">
                <a:latin typeface="Times New Roman" panose="02020603050405020304" pitchFamily="18" charset="0"/>
                <a:cs typeface="Times New Roman" panose="02020603050405020304" pitchFamily="18" charset="0"/>
              </a:rPr>
              <a:t>Exisiting</a:t>
            </a:r>
            <a:r>
              <a:rPr lang="en-US" sz="2400" dirty="0">
                <a:latin typeface="Times New Roman" panose="02020603050405020304" pitchFamily="18" charset="0"/>
                <a:cs typeface="Times New Roman" panose="02020603050405020304" pitchFamily="18" charset="0"/>
              </a:rPr>
              <a:t> Methodology</a:t>
            </a:r>
          </a:p>
          <a:p>
            <a:r>
              <a:rPr lang="en-US" sz="2400" dirty="0">
                <a:latin typeface="Times New Roman" panose="02020603050405020304" pitchFamily="18" charset="0"/>
                <a:cs typeface="Times New Roman" panose="02020603050405020304" pitchFamily="18" charset="0"/>
              </a:rPr>
              <a:t>Proposed Methodology</a:t>
            </a:r>
          </a:p>
          <a:p>
            <a:r>
              <a:rPr lang="en-US" sz="2400" dirty="0">
                <a:latin typeface="Times New Roman" panose="02020603050405020304" pitchFamily="18" charset="0"/>
                <a:cs typeface="Times New Roman" panose="02020603050405020304" pitchFamily="18" charset="0"/>
              </a:rPr>
              <a:t>Hardware &amp; Software Requirements</a:t>
            </a:r>
          </a:p>
          <a:p>
            <a:r>
              <a:rPr lang="en-US" sz="2400" dirty="0">
                <a:latin typeface="Times New Roman" panose="02020603050405020304" pitchFamily="18" charset="0"/>
                <a:cs typeface="Times New Roman" panose="02020603050405020304" pitchFamily="18" charset="0"/>
              </a:rPr>
              <a:t>Architecture diagram</a:t>
            </a:r>
          </a:p>
          <a:p>
            <a:r>
              <a:rPr lang="en-US" sz="2400" dirty="0">
                <a:latin typeface="Times New Roman" panose="02020603050405020304" pitchFamily="18" charset="0"/>
                <a:cs typeface="Times New Roman" panose="02020603050405020304" pitchFamily="18" charset="0"/>
              </a:rPr>
              <a:t>Module Description</a:t>
            </a:r>
          </a:p>
          <a:p>
            <a:r>
              <a:rPr lang="en-US" sz="2400" dirty="0">
                <a:latin typeface="Times New Roman" panose="02020603050405020304" pitchFamily="18" charset="0"/>
                <a:cs typeface="Times New Roman" panose="02020603050405020304" pitchFamily="18" charset="0"/>
              </a:rPr>
              <a:t>Result</a:t>
            </a:r>
          </a:p>
          <a:p>
            <a:r>
              <a:rPr lang="en-US" sz="2400" dirty="0">
                <a:latin typeface="Times New Roman" panose="02020603050405020304" pitchFamily="18" charset="0"/>
                <a:cs typeface="Times New Roman" panose="02020603050405020304" pitchFamily="18" charset="0"/>
              </a:rPr>
              <a:t>References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851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5129" y="3774141"/>
            <a:ext cx="10320779" cy="2555636"/>
          </a:xfrm>
          <a:prstGeom prst="rect">
            <a:avLst/>
          </a:prstGeom>
        </p:spPr>
        <p:txBody>
          <a:bodyPr wrap="square">
            <a:spAutoFit/>
          </a:bodyPr>
          <a:lstStyle/>
          <a:p>
            <a:pPr algn="just">
              <a:spcBef>
                <a:spcPts val="0"/>
              </a:spcBef>
              <a:spcAft>
                <a:spcPts val="960"/>
              </a:spcAft>
            </a:pPr>
            <a:r>
              <a:rPr lang="en-US" sz="1600" dirty="0">
                <a:latin typeface="Times New Roman" panose="02020603050405020304" pitchFamily="18" charset="0"/>
                <a:cs typeface="Times New Roman" panose="02020603050405020304" pitchFamily="18" charset="0"/>
              </a:rPr>
              <a:t>For building this model, we will use Tensor Flow to stack up the VGG-16 model and freeze the convolution blocks so we can utilize it as a feature extractor. </a:t>
            </a:r>
          </a:p>
          <a:p>
            <a:pPr marL="342900" lvl="0" indent="-342900" algn="just" fontAlgn="base">
              <a:spcAft>
                <a:spcPts val="800"/>
              </a:spcAft>
              <a:buFont typeface="Symbol" panose="05050102010706020507" pitchFamily="18" charset="2"/>
              <a:buChar char=""/>
            </a:pP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This model achieves </a:t>
            </a:r>
            <a:r>
              <a:rPr lang="en-IN" sz="16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92.7% top-5</a:t>
            </a: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test accuracy on ImageNet dataset which contains </a:t>
            </a:r>
            <a:r>
              <a:rPr lang="en-IN" sz="16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14</a:t>
            </a: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million images belonging to 1000 classes.</a:t>
            </a:r>
            <a:b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6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spcAft>
                <a:spcPts val="800"/>
              </a:spcAft>
              <a:buFont typeface="Symbol" panose="05050102010706020507" pitchFamily="18" charset="2"/>
              <a:buChar char=""/>
            </a:pP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ImageNet dataset contains images of fixed size of </a:t>
            </a:r>
            <a:r>
              <a:rPr lang="en-IN" sz="16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224*224</a:t>
            </a: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and have RGB channels. So, we have a tensor of </a:t>
            </a:r>
            <a:r>
              <a:rPr lang="en-IN" sz="16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(224, 224, 3)</a:t>
            </a: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as our input. This model processes the input image and outputs a vector of </a:t>
            </a:r>
            <a:r>
              <a:rPr lang="en-IN" sz="1600"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1000</a:t>
            </a:r>
            <a:r>
              <a:rPr lang="en-IN"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60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spcAft>
                <a:spcPts val="960"/>
              </a:spcAft>
            </a:pPr>
            <a:endParaRPr lang="en-US" sz="2000" dirty="0">
              <a:solidFill>
                <a:srgbClr val="000000"/>
              </a:solidFill>
              <a:latin typeface="Times New Roman" panose="02020603050405020304" pitchFamily="18" charset="0"/>
            </a:endParaRPr>
          </a:p>
        </p:txBody>
      </p:sp>
      <p:pic>
        <p:nvPicPr>
          <p:cNvPr id="1026" name="Picture 51" descr="https://media.geeksforgeeks.org/wp-content/uploads/20200219152207/new41.jpg">
            <a:extLst>
              <a:ext uri="{FF2B5EF4-FFF2-40B4-BE49-F238E27FC236}">
                <a16:creationId xmlns:a16="http://schemas.microsoft.com/office/drawing/2014/main" id="{E65B44BA-95E1-53C5-F3F2-F477E920C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905" y="367553"/>
            <a:ext cx="7503459" cy="32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70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868" y="306646"/>
            <a:ext cx="10628812" cy="5499326"/>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Performance Matrices:</a:t>
            </a:r>
            <a:endParaRPr lang="en-IN" dirty="0">
              <a:latin typeface="Calibri" panose="020F0502020204030204" pitchFamily="34" charset="0"/>
              <a:cs typeface="Times New Roman" panose="02020603050405020304" pitchFamily="18" charset="0"/>
            </a:endParaRPr>
          </a:p>
          <a:p>
            <a:pPr marL="285750" indent="-285750" algn="just">
              <a:lnSpc>
                <a:spcPct val="150000"/>
              </a:lnSpc>
              <a:spcAft>
                <a:spcPts val="96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Data was divided into two portions, training data and testing data, both these portions consisting 70% and 30% data respectively. All these two algorithms were applied on same dataset using </a:t>
            </a:r>
            <a:r>
              <a:rPr lang="en-US" dirty="0" err="1">
                <a:latin typeface="Times New Roman" panose="02020603050405020304" pitchFamily="18" charset="0"/>
                <a:ea typeface="Calibri" panose="020F0502020204030204" pitchFamily="34" charset="0"/>
                <a:cs typeface="Times New Roman" panose="02020603050405020304" pitchFamily="18" charset="0"/>
              </a:rPr>
              <a:t>Enthought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Canaopy</a:t>
            </a:r>
            <a:r>
              <a:rPr lang="en-US" dirty="0">
                <a:latin typeface="Times New Roman" panose="02020603050405020304" pitchFamily="18" charset="0"/>
                <a:ea typeface="Calibri" panose="020F0502020204030204" pitchFamily="34" charset="0"/>
                <a:cs typeface="Times New Roman" panose="02020603050405020304" pitchFamily="18" charset="0"/>
              </a:rPr>
              <a:t> and results were obtained. </a:t>
            </a: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Predicting accuracy is the main evaluation parameter that we used in this work. Accuracy can be defied using equation. Accuracy is the overall success rate of the algorithm</a:t>
            </a:r>
            <a:r>
              <a:rPr lang="en-US" b="1" dirty="0">
                <a:latin typeface="Times New Roman" panose="02020603050405020304" pitchFamily="18" charset="0"/>
                <a:ea typeface="Calibri" panose="020F0502020204030204" pitchFamily="34" charset="0"/>
                <a:cs typeface="Times New Roman" panose="02020603050405020304" pitchFamily="18" charset="0"/>
              </a:rPr>
              <a:t>. Accuracy=(TP+TN) / (P+N)</a:t>
            </a:r>
            <a:endParaRPr lang="en-US" b="1" dirty="0">
              <a:latin typeface="Calibri" panose="020F0502020204030204" pitchFamily="34" charset="0"/>
              <a:cs typeface="Times New Roman" panose="02020603050405020304" pitchFamily="18" charset="0"/>
            </a:endParaRPr>
          </a:p>
          <a:p>
            <a:pPr>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Confusion Matrix:</a:t>
            </a:r>
            <a:endParaRPr lang="en-US" dirty="0">
              <a:latin typeface="Calibri" panose="020F0502020204030204" pitchFamily="34" charset="0"/>
              <a:cs typeface="Times New Roman" panose="02020603050405020304" pitchFamily="18" charset="0"/>
            </a:endParaRPr>
          </a:p>
          <a:p>
            <a:pPr marL="285750" indent="-285750" algn="just">
              <a:lnSpc>
                <a:spcPct val="150000"/>
              </a:lnSpc>
              <a:spcAft>
                <a:spcPts val="96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It is the most commonly used evaluation metrics in predictive analysis mainly because it is very easy to understand and it can be used to compute other essential metrics such as accuracy, recall, precision, etc. </a:t>
            </a:r>
          </a:p>
          <a:p>
            <a:pPr marL="285750" indent="-285750" algn="just">
              <a:lnSpc>
                <a:spcPct val="150000"/>
              </a:lnSpc>
              <a:spcAft>
                <a:spcPts val="96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It is an </a:t>
            </a:r>
            <a:r>
              <a:rPr lang="en-US" dirty="0" err="1">
                <a:latin typeface="Times New Roman" panose="02020603050405020304" pitchFamily="18" charset="0"/>
                <a:ea typeface="Calibri" panose="020F0502020204030204" pitchFamily="34" charset="0"/>
                <a:cs typeface="Times New Roman" panose="02020603050405020304" pitchFamily="18" charset="0"/>
              </a:rPr>
              <a:t>NxN</a:t>
            </a:r>
            <a:r>
              <a:rPr lang="en-US" dirty="0">
                <a:latin typeface="Times New Roman" panose="02020603050405020304" pitchFamily="18" charset="0"/>
                <a:ea typeface="Calibri" panose="020F0502020204030204" pitchFamily="34" charset="0"/>
                <a:cs typeface="Times New Roman" panose="02020603050405020304" pitchFamily="18" charset="0"/>
              </a:rPr>
              <a:t> matrix that describes the overall performance of a model when used on some dataset, where N is the number of class labels in the classification problem</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cs typeface="Times New Roman" panose="02020603050405020304" pitchFamily="18" charset="0"/>
            </a:endParaRPr>
          </a:p>
          <a:p>
            <a:pPr algn="just">
              <a:lnSpc>
                <a:spcPct val="150000"/>
              </a:lnSpc>
              <a:spcBef>
                <a:spcPts val="0"/>
              </a:spcBef>
              <a:spcAft>
                <a:spcPts val="960"/>
              </a:spcAft>
            </a:pPr>
            <a:endParaRPr lang="en-US" dirty="0">
              <a:latin typeface="Times New Roman" panose="02020603050405020304" pitchFamily="18" charset="0"/>
            </a:endParaRPr>
          </a:p>
        </p:txBody>
      </p:sp>
    </p:spTree>
    <p:extLst>
      <p:ext uri="{BB962C8B-B14F-4D97-AF65-F5344CB8AC3E}">
        <p14:creationId xmlns:p14="http://schemas.microsoft.com/office/powerpoint/2010/main" val="3141694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CA00-8B0A-8DCF-2B84-CA5250047777}"/>
              </a:ext>
            </a:extLst>
          </p:cNvPr>
          <p:cNvSpPr>
            <a:spLocks noGrp="1"/>
          </p:cNvSpPr>
          <p:nvPr>
            <p:ph type="ctrTitle"/>
          </p:nvPr>
        </p:nvSpPr>
        <p:spPr>
          <a:xfrm>
            <a:off x="1524000" y="1131328"/>
            <a:ext cx="9144000" cy="204413"/>
          </a:xfrm>
        </p:spPr>
        <p:txBody>
          <a:bodyPr>
            <a:normAutofit fontScale="90000"/>
          </a:bodyPr>
          <a:lstStyle/>
          <a:p>
            <a:pPr algn="l"/>
            <a:r>
              <a:rPr lang="en-US" sz="3000" b="1" dirty="0">
                <a:latin typeface="Times New Roman" panose="02020603050405020304" pitchFamily="18" charset="0"/>
                <a:cs typeface="Times New Roman" panose="02020603050405020304" pitchFamily="18" charset="0"/>
              </a:rPr>
              <a:t>Output</a:t>
            </a:r>
            <a:endParaRPr lang="en-I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F44517F-071E-EBF0-8216-EC720028503E}"/>
              </a:ext>
            </a:extLst>
          </p:cNvPr>
          <p:cNvSpPr>
            <a:spLocks noGrp="1"/>
          </p:cNvSpPr>
          <p:nvPr>
            <p:ph type="subTitle" idx="1"/>
          </p:nvPr>
        </p:nvSpPr>
        <p:spPr>
          <a:xfrm>
            <a:off x="1524000" y="1694329"/>
            <a:ext cx="9144000" cy="4724400"/>
          </a:xfrm>
        </p:spPr>
        <p:txBody>
          <a:bodyPr/>
          <a:lstStyle/>
          <a:p>
            <a:endParaRPr lang="en-IN" dirty="0"/>
          </a:p>
        </p:txBody>
      </p:sp>
      <p:pic>
        <p:nvPicPr>
          <p:cNvPr id="5" name="Picture 4">
            <a:extLst>
              <a:ext uri="{FF2B5EF4-FFF2-40B4-BE49-F238E27FC236}">
                <a16:creationId xmlns:a16="http://schemas.microsoft.com/office/drawing/2014/main" id="{184859F7-DCE3-9BF5-E8E9-BF52BB4C605B}"/>
              </a:ext>
            </a:extLst>
          </p:cNvPr>
          <p:cNvPicPr>
            <a:picLocks noChangeAspect="1"/>
          </p:cNvPicPr>
          <p:nvPr/>
        </p:nvPicPr>
        <p:blipFill rotWithShape="1">
          <a:blip r:embed="rId2">
            <a:extLst>
              <a:ext uri="{28A0092B-C50C-407E-A947-70E740481C1C}">
                <a14:useLocalDpi xmlns:a14="http://schemas.microsoft.com/office/drawing/2010/main" val="0"/>
              </a:ext>
            </a:extLst>
          </a:blip>
          <a:srcRect l="2495" t="7563" r="2022" b="5294"/>
          <a:stretch/>
        </p:blipFill>
        <p:spPr>
          <a:xfrm>
            <a:off x="2474258" y="1775013"/>
            <a:ext cx="7243483" cy="3718577"/>
          </a:xfrm>
          <a:prstGeom prst="rect">
            <a:avLst/>
          </a:prstGeom>
        </p:spPr>
      </p:pic>
    </p:spTree>
    <p:extLst>
      <p:ext uri="{BB962C8B-B14F-4D97-AF65-F5344CB8AC3E}">
        <p14:creationId xmlns:p14="http://schemas.microsoft.com/office/powerpoint/2010/main" val="327520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70251-84C6-E02C-42D5-9F50F214114E}"/>
              </a:ext>
            </a:extLst>
          </p:cNvPr>
          <p:cNvPicPr>
            <a:picLocks noChangeAspect="1"/>
          </p:cNvPicPr>
          <p:nvPr/>
        </p:nvPicPr>
        <p:blipFill rotWithShape="1">
          <a:blip r:embed="rId2">
            <a:extLst>
              <a:ext uri="{28A0092B-C50C-407E-A947-70E740481C1C}">
                <a14:useLocalDpi xmlns:a14="http://schemas.microsoft.com/office/drawing/2010/main" val="0"/>
              </a:ext>
            </a:extLst>
          </a:blip>
          <a:srcRect t="8897" r="2637" b="6050"/>
          <a:stretch/>
        </p:blipFill>
        <p:spPr>
          <a:xfrm>
            <a:off x="385482" y="304799"/>
            <a:ext cx="5325036" cy="3012142"/>
          </a:xfrm>
          <a:prstGeom prst="rect">
            <a:avLst/>
          </a:prstGeom>
        </p:spPr>
      </p:pic>
      <p:pic>
        <p:nvPicPr>
          <p:cNvPr id="7" name="Picture 6">
            <a:extLst>
              <a:ext uri="{FF2B5EF4-FFF2-40B4-BE49-F238E27FC236}">
                <a16:creationId xmlns:a16="http://schemas.microsoft.com/office/drawing/2014/main" id="{FB45CCF2-B110-C606-9568-2E49CCFC1E78}"/>
              </a:ext>
            </a:extLst>
          </p:cNvPr>
          <p:cNvPicPr>
            <a:picLocks noChangeAspect="1"/>
          </p:cNvPicPr>
          <p:nvPr/>
        </p:nvPicPr>
        <p:blipFill rotWithShape="1">
          <a:blip r:embed="rId3">
            <a:extLst>
              <a:ext uri="{28A0092B-C50C-407E-A947-70E740481C1C}">
                <a14:useLocalDpi xmlns:a14="http://schemas.microsoft.com/office/drawing/2010/main" val="0"/>
              </a:ext>
            </a:extLst>
          </a:blip>
          <a:srcRect l="1297" t="8272" r="3872" b="5806"/>
          <a:stretch/>
        </p:blipFill>
        <p:spPr>
          <a:xfrm>
            <a:off x="5710518" y="3453160"/>
            <a:ext cx="5970494" cy="3020968"/>
          </a:xfrm>
          <a:prstGeom prst="rect">
            <a:avLst/>
          </a:prstGeom>
        </p:spPr>
      </p:pic>
    </p:spTree>
    <p:extLst>
      <p:ext uri="{BB962C8B-B14F-4D97-AF65-F5344CB8AC3E}">
        <p14:creationId xmlns:p14="http://schemas.microsoft.com/office/powerpoint/2010/main" val="74529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BEEEC-0861-DE6D-9BAC-E70A0FF25C0A}"/>
              </a:ext>
            </a:extLst>
          </p:cNvPr>
          <p:cNvPicPr>
            <a:picLocks noChangeAspect="1"/>
          </p:cNvPicPr>
          <p:nvPr/>
        </p:nvPicPr>
        <p:blipFill rotWithShape="1">
          <a:blip r:embed="rId2">
            <a:extLst>
              <a:ext uri="{28A0092B-C50C-407E-A947-70E740481C1C}">
                <a14:useLocalDpi xmlns:a14="http://schemas.microsoft.com/office/drawing/2010/main" val="0"/>
              </a:ext>
            </a:extLst>
          </a:blip>
          <a:srcRect t="8525" r="4796" b="6394"/>
          <a:stretch/>
        </p:blipFill>
        <p:spPr>
          <a:xfrm>
            <a:off x="254180" y="277906"/>
            <a:ext cx="6027809" cy="3030070"/>
          </a:xfrm>
          <a:prstGeom prst="rect">
            <a:avLst/>
          </a:prstGeom>
        </p:spPr>
      </p:pic>
      <p:pic>
        <p:nvPicPr>
          <p:cNvPr id="5" name="Picture 4">
            <a:extLst>
              <a:ext uri="{FF2B5EF4-FFF2-40B4-BE49-F238E27FC236}">
                <a16:creationId xmlns:a16="http://schemas.microsoft.com/office/drawing/2014/main" id="{6786E307-5387-A5FA-40EA-BB216987BA41}"/>
              </a:ext>
            </a:extLst>
          </p:cNvPr>
          <p:cNvPicPr>
            <a:picLocks noChangeAspect="1"/>
          </p:cNvPicPr>
          <p:nvPr/>
        </p:nvPicPr>
        <p:blipFill rotWithShape="1">
          <a:blip r:embed="rId3">
            <a:extLst>
              <a:ext uri="{28A0092B-C50C-407E-A947-70E740481C1C}">
                <a14:useLocalDpi xmlns:a14="http://schemas.microsoft.com/office/drawing/2010/main" val="0"/>
              </a:ext>
            </a:extLst>
          </a:blip>
          <a:srcRect t="9268" r="8932" b="9641"/>
          <a:stretch/>
        </p:blipFill>
        <p:spPr>
          <a:xfrm>
            <a:off x="5693373" y="3550024"/>
            <a:ext cx="6049546" cy="3030070"/>
          </a:xfrm>
          <a:prstGeom prst="rect">
            <a:avLst/>
          </a:prstGeom>
        </p:spPr>
      </p:pic>
    </p:spTree>
    <p:extLst>
      <p:ext uri="{BB962C8B-B14F-4D97-AF65-F5344CB8AC3E}">
        <p14:creationId xmlns:p14="http://schemas.microsoft.com/office/powerpoint/2010/main" val="1689937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532" y="409694"/>
            <a:ext cx="2219731" cy="461665"/>
          </a:xfrm>
          <a:prstGeom prst="rect">
            <a:avLst/>
          </a:prstGeom>
        </p:spPr>
        <p:txBody>
          <a:bodyPr wrap="square">
            <a:spAutoFit/>
          </a:bodyPr>
          <a:lstStyle/>
          <a:p>
            <a:r>
              <a:rPr lang="en-US" sz="2400" b="1" dirty="0">
                <a:ln/>
                <a:solidFill>
                  <a:schemeClr val="tx1">
                    <a:lumMod val="95000"/>
                    <a:lumOff val="5000"/>
                  </a:schemeClr>
                </a:solidFill>
                <a:effectLst>
                  <a:outerShdw blurRad="38100" dist="19050" dir="2700000" algn="tl" rotWithShape="0">
                    <a:schemeClr val="dk1">
                      <a:alpha val="40000"/>
                    </a:schemeClr>
                  </a:outerShdw>
                </a:effectLst>
              </a:rPr>
              <a:t>References</a:t>
            </a:r>
            <a:r>
              <a:rPr lang="en-US" altLang="en-US" sz="2400" b="1" dirty="0">
                <a:ln/>
                <a:solidFill>
                  <a:schemeClr val="tx1">
                    <a:lumMod val="95000"/>
                    <a:lumOff val="5000"/>
                  </a:schemeClr>
                </a:solidFill>
                <a:effectLst>
                  <a:outerShdw blurRad="38100" dist="19050" dir="2700000" algn="tl" rotWithShape="0">
                    <a:schemeClr val="dk1">
                      <a:alpha val="40000"/>
                    </a:schemeClr>
                  </a:outerShdw>
                </a:effectLst>
              </a:rPr>
              <a:t> </a:t>
            </a:r>
            <a:r>
              <a:rPr lang="en-IN" altLang="en-US" sz="2400" b="1" dirty="0">
                <a:ln/>
                <a:solidFill>
                  <a:schemeClr val="tx1">
                    <a:lumMod val="95000"/>
                    <a:lumOff val="5000"/>
                  </a:schemeClr>
                </a:solidFill>
                <a:effectLst>
                  <a:outerShdw blurRad="38100" dist="25400" dir="5400000" algn="ctr" rotWithShape="0">
                    <a:srgbClr val="6E747A">
                      <a:alpha val="43000"/>
                    </a:srgbClr>
                  </a:outerShdw>
                </a:effectLst>
              </a:rPr>
              <a:t>:</a:t>
            </a:r>
            <a:endParaRPr lang="en-US" sz="2400" b="1" dirty="0">
              <a:solidFill>
                <a:schemeClr val="tx1">
                  <a:lumMod val="95000"/>
                  <a:lumOff val="5000"/>
                </a:schemeClr>
              </a:solidFill>
            </a:endParaRPr>
          </a:p>
        </p:txBody>
      </p:sp>
      <p:sp>
        <p:nvSpPr>
          <p:cNvPr id="3" name="Rectangle 2"/>
          <p:cNvSpPr/>
          <p:nvPr/>
        </p:nvSpPr>
        <p:spPr>
          <a:xfrm>
            <a:off x="536532" y="1127322"/>
            <a:ext cx="10880404" cy="4801314"/>
          </a:xfrm>
          <a:prstGeom prst="rect">
            <a:avLst/>
          </a:prstGeom>
        </p:spPr>
        <p:txBody>
          <a:bodyPr wrap="square">
            <a:spAutoFit/>
          </a:bodyPr>
          <a:lstStyle/>
          <a:p>
            <a:pPr marL="285750" indent="-285750">
              <a:buFont typeface="Wingdings" panose="05000000000000000000" pitchFamily="2" charset="2"/>
              <a:buChar char="§"/>
            </a:pPr>
            <a:r>
              <a:rPr lang="en-US" dirty="0" err="1">
                <a:latin typeface="Times New Roman" panose="02020603050405020304" charset="0"/>
                <a:cs typeface="Times New Roman" panose="02020603050405020304" charset="0"/>
              </a:rPr>
              <a:t>Sermanet</a:t>
            </a:r>
            <a:r>
              <a:rPr lang="en-US" dirty="0">
                <a:latin typeface="Times New Roman" panose="02020603050405020304" charset="0"/>
                <a:cs typeface="Times New Roman" panose="02020603050405020304" charset="0"/>
              </a:rPr>
              <a:t>, P., </a:t>
            </a:r>
            <a:r>
              <a:rPr lang="en-US" dirty="0" err="1">
                <a:latin typeface="Times New Roman" panose="02020603050405020304" charset="0"/>
                <a:cs typeface="Times New Roman" panose="02020603050405020304" charset="0"/>
              </a:rPr>
              <a:t>Kavukcuoglu</a:t>
            </a:r>
            <a:r>
              <a:rPr lang="en-US" dirty="0">
                <a:latin typeface="Times New Roman" panose="02020603050405020304" charset="0"/>
                <a:cs typeface="Times New Roman" panose="02020603050405020304" charset="0"/>
              </a:rPr>
              <a:t>, K., </a:t>
            </a:r>
            <a:r>
              <a:rPr lang="en-US" dirty="0" err="1">
                <a:latin typeface="Times New Roman" panose="02020603050405020304" charset="0"/>
                <a:cs typeface="Times New Roman" panose="02020603050405020304" charset="0"/>
              </a:rPr>
              <a:t>Chintala</a:t>
            </a:r>
            <a:r>
              <a:rPr lang="en-US" dirty="0">
                <a:latin typeface="Times New Roman" panose="02020603050405020304" charset="0"/>
                <a:cs typeface="Times New Roman" panose="02020603050405020304" charset="0"/>
              </a:rPr>
              <a:t>, S., &amp; </a:t>
            </a:r>
            <a:r>
              <a:rPr lang="en-US" dirty="0" err="1">
                <a:latin typeface="Times New Roman" panose="02020603050405020304" charset="0"/>
                <a:cs typeface="Times New Roman" panose="02020603050405020304" charset="0"/>
              </a:rPr>
              <a:t>LeCun</a:t>
            </a:r>
            <a:r>
              <a:rPr lang="en-US" dirty="0">
                <a:latin typeface="Times New Roman" panose="02020603050405020304" charset="0"/>
                <a:cs typeface="Times New Roman" panose="02020603050405020304" charset="0"/>
              </a:rPr>
              <a:t>, Y. (2011). Traffic sign recognition with multi-scale convolutional networks. Proceedings of the International Conference on Neural Information Processing Systems (NIPS).</a:t>
            </a:r>
          </a:p>
          <a:p>
            <a:pPr marL="285750" indent="-285750">
              <a:buFont typeface="Wingdings" panose="05000000000000000000" pitchFamily="2" charset="2"/>
              <a:buChar char="§"/>
            </a:pPr>
            <a:endParaRPr lang="en-US" dirty="0">
              <a:latin typeface="Times New Roman" panose="02020603050405020304" charset="0"/>
              <a:cs typeface="Times New Roman" panose="02020603050405020304" charset="0"/>
            </a:endParaRPr>
          </a:p>
          <a:p>
            <a:pPr marL="285750" indent="-285750">
              <a:buFont typeface="Wingdings" panose="05000000000000000000" pitchFamily="2" charset="2"/>
              <a:buChar char="§"/>
            </a:pPr>
            <a:r>
              <a:rPr lang="en-US" dirty="0">
                <a:latin typeface="Times New Roman" panose="02020603050405020304" charset="0"/>
                <a:cs typeface="Times New Roman" panose="02020603050405020304" charset="0"/>
              </a:rPr>
              <a:t>Zhao, H., Shi, J., Qi, X., Wang, X. (2018). Real-Time Traffic Sign Recognition System for Intelligent Vehicles. IEEE Transactions on Intelligent Transportation Systems, 19(3), 864-875.</a:t>
            </a:r>
          </a:p>
          <a:p>
            <a:pPr marL="285750" indent="-285750">
              <a:buFont typeface="Wingdings" panose="05000000000000000000" pitchFamily="2" charset="2"/>
              <a:buChar char="§"/>
            </a:pPr>
            <a:endParaRPr lang="en-US" dirty="0">
              <a:latin typeface="Times New Roman" panose="02020603050405020304" charset="0"/>
              <a:cs typeface="Times New Roman" panose="02020603050405020304" charset="0"/>
            </a:endParaRPr>
          </a:p>
          <a:p>
            <a:pPr marL="285750" indent="-285750">
              <a:buFont typeface="Wingdings" panose="05000000000000000000" pitchFamily="2" charset="2"/>
              <a:buChar char="§"/>
            </a:pPr>
            <a:r>
              <a:rPr lang="en-US" dirty="0" err="1">
                <a:latin typeface="Times New Roman" panose="02020603050405020304" charset="0"/>
                <a:cs typeface="Times New Roman" panose="02020603050405020304" charset="0"/>
              </a:rPr>
              <a:t>Ciresan</a:t>
            </a:r>
            <a:r>
              <a:rPr lang="en-US" dirty="0">
                <a:latin typeface="Times New Roman" panose="02020603050405020304" charset="0"/>
                <a:cs typeface="Times New Roman" panose="02020603050405020304" charset="0"/>
              </a:rPr>
              <a:t>, D., Meier, U., Gambardella, L., </a:t>
            </a:r>
            <a:r>
              <a:rPr lang="en-US" dirty="0" err="1">
                <a:latin typeface="Times New Roman" panose="02020603050405020304" charset="0"/>
                <a:cs typeface="Times New Roman" panose="02020603050405020304" charset="0"/>
              </a:rPr>
              <a:t>Schmidhuber</a:t>
            </a:r>
            <a:r>
              <a:rPr lang="en-US" dirty="0">
                <a:latin typeface="Times New Roman" panose="02020603050405020304" charset="0"/>
                <a:cs typeface="Times New Roman" panose="02020603050405020304" charset="0"/>
              </a:rPr>
              <a:t>, J. (2012). Deep, big, simple neural nets for handwritten digit recognition. Neural computation, 22(12), 3207-3220.</a:t>
            </a:r>
          </a:p>
          <a:p>
            <a:pPr marL="285750" indent="-285750">
              <a:buFont typeface="Wingdings" panose="05000000000000000000" pitchFamily="2" charset="2"/>
              <a:buChar char="§"/>
            </a:pPr>
            <a:endParaRPr lang="en-US" dirty="0">
              <a:latin typeface="Times New Roman" panose="02020603050405020304" charset="0"/>
              <a:cs typeface="Times New Roman" panose="02020603050405020304" charset="0"/>
            </a:endParaRPr>
          </a:p>
          <a:p>
            <a:pPr marL="285750" indent="-285750">
              <a:buFont typeface="Wingdings" panose="05000000000000000000" pitchFamily="2" charset="2"/>
              <a:buChar char="§"/>
            </a:pPr>
            <a:r>
              <a:rPr lang="en-US" dirty="0">
                <a:latin typeface="Times New Roman" panose="02020603050405020304" charset="0"/>
                <a:cs typeface="Times New Roman" panose="02020603050405020304" charset="0"/>
              </a:rPr>
              <a:t>Gupta, A., Mittal, A., Sharma, S. (2019). Traffic sign detection and recognition using deep learning and image segmentation. International Conference on Communication, Computing and Electronics Systems (ICCCES).</a:t>
            </a:r>
          </a:p>
          <a:p>
            <a:pPr marL="285750" indent="-285750">
              <a:buFont typeface="Wingdings" panose="05000000000000000000" pitchFamily="2" charset="2"/>
              <a:buChar char="§"/>
            </a:pPr>
            <a:endParaRPr lang="en-US" dirty="0">
              <a:latin typeface="Times New Roman" panose="02020603050405020304" charset="0"/>
              <a:cs typeface="Times New Roman" panose="02020603050405020304" charset="0"/>
            </a:endParaRPr>
          </a:p>
          <a:p>
            <a:pPr marL="285750" indent="-285750">
              <a:buFont typeface="Wingdings" panose="05000000000000000000" pitchFamily="2" charset="2"/>
              <a:buChar char="§"/>
            </a:pPr>
            <a:r>
              <a:rPr lang="en-US" dirty="0">
                <a:latin typeface="Times New Roman" panose="02020603050405020304" charset="0"/>
                <a:cs typeface="Times New Roman" panose="02020603050405020304" charset="0"/>
              </a:rPr>
              <a:t>Zhang, X., Zhang, L., Sun, Y. (2019). Deep Learning Based Traffic Sign Detection and Recognition: A Survey. IEEE Access, 7, 137027-137043.</a:t>
            </a:r>
          </a:p>
          <a:p>
            <a:pPr marL="285750" indent="-285750">
              <a:buFont typeface="Wingdings" panose="05000000000000000000" pitchFamily="2" charset="2"/>
              <a:buChar char="§"/>
            </a:pPr>
            <a:r>
              <a:rPr lang="en-US" dirty="0">
                <a:latin typeface="Times New Roman" panose="02020603050405020304" charset="0"/>
                <a:cs typeface="Times New Roman" panose="02020603050405020304" charset="0"/>
              </a:rPr>
              <a:t>Ma, J., Li, Y., Wang, H., Yang, L. (2021). Traffic Sign Recognition Based on Deep Learning: A Review. IEEE Transactions on Intelligent Transportation Systems, 22(6), 3777-3796.</a:t>
            </a:r>
          </a:p>
        </p:txBody>
      </p:sp>
    </p:spTree>
    <p:extLst>
      <p:ext uri="{BB962C8B-B14F-4D97-AF65-F5344CB8AC3E}">
        <p14:creationId xmlns:p14="http://schemas.microsoft.com/office/powerpoint/2010/main" val="381836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1B7955-4326-7334-886C-00FBAB69FF49}"/>
              </a:ext>
            </a:extLst>
          </p:cNvPr>
          <p:cNvPicPr>
            <a:picLocks noChangeAspect="1"/>
          </p:cNvPicPr>
          <p:nvPr/>
        </p:nvPicPr>
        <p:blipFill>
          <a:blip r:embed="rId2"/>
          <a:stretch>
            <a:fillRect/>
          </a:stretch>
        </p:blipFill>
        <p:spPr>
          <a:xfrm>
            <a:off x="1524000" y="959224"/>
            <a:ext cx="8382001" cy="4052047"/>
          </a:xfrm>
          <a:prstGeom prst="rect">
            <a:avLst/>
          </a:prstGeom>
        </p:spPr>
      </p:pic>
    </p:spTree>
    <p:extLst>
      <p:ext uri="{BB962C8B-B14F-4D97-AF65-F5344CB8AC3E}">
        <p14:creationId xmlns:p14="http://schemas.microsoft.com/office/powerpoint/2010/main" val="391772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2792-0E66-ED25-8240-FD0BEF7A0E7F}"/>
              </a:ext>
            </a:extLst>
          </p:cNvPr>
          <p:cNvSpPr>
            <a:spLocks noGrp="1"/>
          </p:cNvSpPr>
          <p:nvPr>
            <p:ph type="title"/>
          </p:nvPr>
        </p:nvSpPr>
        <p:spPr>
          <a:xfrm>
            <a:off x="142874" y="66675"/>
            <a:ext cx="11210926" cy="1624013"/>
          </a:xfrm>
        </p:spPr>
        <p:txBody>
          <a:bodyPr>
            <a:normAutofit/>
          </a:bodyPr>
          <a:lstStyle/>
          <a:p>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Abstract:</a:t>
            </a:r>
            <a:br>
              <a:rPr lang="en-IN" sz="2400" b="1" dirty="0">
                <a:effectLst/>
                <a:latin typeface="Calibri" panose="020F0502020204030204" pitchFamily="34"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id="{62C49F98-8593-9EF4-7825-846504CB40CD}"/>
              </a:ext>
            </a:extLst>
          </p:cNvPr>
          <p:cNvSpPr>
            <a:spLocks noGrp="1"/>
          </p:cNvSpPr>
          <p:nvPr>
            <p:ph idx="1"/>
          </p:nvPr>
        </p:nvSpPr>
        <p:spPr>
          <a:xfrm>
            <a:off x="142874" y="1326776"/>
            <a:ext cx="11210925" cy="4850187"/>
          </a:xfrm>
        </p:spPr>
        <p:txBody>
          <a:bodyPr>
            <a:normAutofit/>
          </a:bodyPr>
          <a:lstStyle/>
          <a:p>
            <a:pPr>
              <a:buFont typeface="Wingdings" panose="05000000000000000000" pitchFamily="2" charset="2"/>
              <a:buChar char="§"/>
            </a:pPr>
            <a:r>
              <a:rPr lang="en-US" sz="2400" dirty="0">
                <a:latin typeface="Times New Roman" panose="02020603050405020304" charset="0"/>
                <a:cs typeface="Times New Roman" panose="02020603050405020304" charset="0"/>
              </a:rPr>
              <a:t>The use of deep learning models for traffic sign detection has become increasingly popular in recent years, particularly in the field of autonomous driving.</a:t>
            </a:r>
          </a:p>
          <a:p>
            <a:pPr>
              <a:buFont typeface="Wingdings" panose="05000000000000000000" pitchFamily="2" charset="2"/>
              <a:buChar char="§"/>
            </a:pPr>
            <a:r>
              <a:rPr lang="en-US" sz="2400" dirty="0">
                <a:latin typeface="Times New Roman" panose="02020603050405020304" charset="0"/>
                <a:cs typeface="Times New Roman" panose="02020603050405020304" charset="0"/>
              </a:rPr>
              <a:t> In this approach, a dataset of traffic sign images is collected and preprocessed, and a deep learning model, such as a convolutional neural network (CNN), is trained on the data.</a:t>
            </a:r>
          </a:p>
          <a:p>
            <a:pPr>
              <a:buFont typeface="Wingdings" panose="05000000000000000000" pitchFamily="2" charset="2"/>
              <a:buChar char="§"/>
            </a:pPr>
            <a:r>
              <a:rPr lang="en-US" sz="2400" dirty="0">
                <a:latin typeface="Times New Roman" panose="02020603050405020304" charset="0"/>
                <a:cs typeface="Times New Roman" panose="02020603050405020304" charset="0"/>
              </a:rPr>
              <a:t> The model is then evaluated on a test set and deployed in a real-world scenario. By using deep learning models, traffic signs can be detected and recognized with high accuracy and speed, making them an ideal solution for real-time applications. </a:t>
            </a:r>
          </a:p>
          <a:p>
            <a:pPr>
              <a:buFont typeface="Wingdings" panose="05000000000000000000" pitchFamily="2" charset="2"/>
              <a:buChar char="§"/>
            </a:pPr>
            <a:r>
              <a:rPr lang="en-US" sz="2400" dirty="0">
                <a:latin typeface="Times New Roman" panose="02020603050405020304" charset="0"/>
                <a:cs typeface="Times New Roman" panose="02020603050405020304" charset="0"/>
              </a:rPr>
              <a:t>Overall, traffic sign detection using deep learning models is a challenging but promising area of research that has the potential to improve road safety and facilitate the development of autonomous driving technologies.</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24366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E086-7DC9-E569-A794-312C4A7FD36F}"/>
              </a:ext>
            </a:extLst>
          </p:cNvPr>
          <p:cNvSpPr>
            <a:spLocks noGrp="1"/>
          </p:cNvSpPr>
          <p:nvPr>
            <p:ph type="title"/>
          </p:nvPr>
        </p:nvSpPr>
        <p:spPr>
          <a:xfrm>
            <a:off x="247650" y="365125"/>
            <a:ext cx="11106150" cy="1325563"/>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br>
              <a:rPr lang="en-IN" sz="2400" b="1" dirty="0">
                <a:effectLst/>
                <a:latin typeface="Calibri" panose="020F0502020204030204" pitchFamily="34"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id="{432E529A-C220-D71B-2232-3241F9A73623}"/>
              </a:ext>
            </a:extLst>
          </p:cNvPr>
          <p:cNvSpPr>
            <a:spLocks noGrp="1"/>
          </p:cNvSpPr>
          <p:nvPr>
            <p:ph idx="1"/>
          </p:nvPr>
        </p:nvSpPr>
        <p:spPr>
          <a:xfrm>
            <a:off x="133350" y="1335740"/>
            <a:ext cx="11506200" cy="4861859"/>
          </a:xfrm>
        </p:spPr>
        <p:txBody>
          <a:bodyPr>
            <a:normAutofit/>
          </a:bodyPr>
          <a:lstStyle/>
          <a:p>
            <a:pPr>
              <a:buFont typeface="Wingdings" panose="05000000000000000000" pitchFamily="2" charset="2"/>
              <a:buChar char="§"/>
            </a:pPr>
            <a:r>
              <a:rPr lang="en-US" sz="2000" dirty="0">
                <a:latin typeface="Times New Roman" panose="02020603050405020304" charset="0"/>
                <a:cs typeface="Times New Roman" panose="02020603050405020304" charset="0"/>
              </a:rPr>
              <a:t>Traffic sign detection is a critical task in the field of computer vision, particularly in the context of autonomous driving. The ability to accurately detect and recognize traffic signs in real-time can greatly enhance the safety and efficiency of transportation systems. </a:t>
            </a:r>
          </a:p>
          <a:p>
            <a:pPr>
              <a:buFont typeface="Wingdings" panose="05000000000000000000" pitchFamily="2" charset="2"/>
              <a:buChar char="§"/>
            </a:pPr>
            <a:r>
              <a:rPr lang="en-US" sz="2000" dirty="0">
                <a:latin typeface="Times New Roman" panose="02020603050405020304" charset="0"/>
                <a:cs typeface="Times New Roman" panose="02020603050405020304" charset="0"/>
              </a:rPr>
              <a:t>Traditional approaches to traffic sign detection relied on handcrafted features and machine learning algorithms, but these methods often struggled to achieve high accuracy and robustness.</a:t>
            </a:r>
          </a:p>
          <a:p>
            <a:pPr>
              <a:buFont typeface="Wingdings" panose="05000000000000000000" pitchFamily="2" charset="2"/>
              <a:buChar char="§"/>
            </a:pPr>
            <a:r>
              <a:rPr lang="en-US" sz="2000" dirty="0">
                <a:latin typeface="Times New Roman" panose="02020603050405020304" charset="0"/>
                <a:cs typeface="Times New Roman" panose="02020603050405020304" charset="0"/>
              </a:rPr>
              <a:t>In recent years, the use of deep learning models has revolutionized the field of computer vision, including traffic sign detection.</a:t>
            </a:r>
          </a:p>
          <a:p>
            <a:pPr>
              <a:buFont typeface="Wingdings" panose="05000000000000000000" pitchFamily="2" charset="2"/>
              <a:buChar char="§"/>
            </a:pPr>
            <a:r>
              <a:rPr lang="en-US" sz="2000" dirty="0">
                <a:latin typeface="Times New Roman" panose="02020603050405020304" charset="0"/>
                <a:cs typeface="Times New Roman" panose="02020603050405020304" charset="0"/>
              </a:rPr>
              <a:t> Deep learning models, such as convolutional neural networks (CNNs), are capable of automatically learning features from raw data, making them well-suited for tasks such as traffic sign detection.</a:t>
            </a:r>
          </a:p>
          <a:p>
            <a:pPr>
              <a:buFont typeface="Wingdings" panose="05000000000000000000" pitchFamily="2" charset="2"/>
              <a:buChar char="§"/>
            </a:pPr>
            <a:r>
              <a:rPr lang="en-US" sz="2000" dirty="0">
                <a:latin typeface="Times New Roman" panose="02020603050405020304" charset="0"/>
                <a:cs typeface="Times New Roman" panose="02020603050405020304" charset="0"/>
              </a:rPr>
              <a:t> By training a CNN on a large dataset of traffic sign images, the model can learn to recognize traffic signs with high accuracy and speed, even in complex and challenging environments.</a:t>
            </a:r>
          </a:p>
          <a:p>
            <a:pPr>
              <a:buFont typeface="Wingdings" panose="05000000000000000000" pitchFamily="2" charset="2"/>
              <a:buChar char="§"/>
            </a:pPr>
            <a:r>
              <a:rPr lang="en-US" sz="2000" dirty="0">
                <a:latin typeface="Times New Roman" panose="02020603050405020304" charset="0"/>
                <a:cs typeface="Times New Roman" panose="02020603050405020304" charset="0"/>
              </a:rPr>
              <a:t>We will discuss the steps involved in building a traffic sign detection system using deep learning models. We will cover data collection and preprocessing, model selection and training, evaluation, and deployment.</a:t>
            </a:r>
          </a:p>
          <a:p>
            <a:pPr>
              <a:buFont typeface="Wingdings" panose="05000000000000000000" pitchFamily="2" charset="2"/>
              <a:buChar char="§"/>
            </a:pP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3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A765-24C4-74E4-DB30-8CEB893D0329}"/>
              </a:ext>
            </a:extLst>
          </p:cNvPr>
          <p:cNvSpPr>
            <a:spLocks noGrp="1"/>
          </p:cNvSpPr>
          <p:nvPr>
            <p:ph type="title"/>
          </p:nvPr>
        </p:nvSpPr>
        <p:spPr>
          <a:xfrm>
            <a:off x="293686" y="138393"/>
            <a:ext cx="9404723" cy="1400530"/>
          </a:xfrm>
        </p:spPr>
        <p:txBody>
          <a:bodyPr/>
          <a:lstStyle/>
          <a:p>
            <a:r>
              <a:rPr lang="en-US" sz="2400" b="1" dirty="0">
                <a:latin typeface="Times New Roman" panose="02020603050405020304" pitchFamily="18" charset="0"/>
                <a:cs typeface="Times New Roman" panose="02020603050405020304" pitchFamily="18" charset="0"/>
              </a:rPr>
              <a:t>L</a:t>
            </a:r>
            <a:r>
              <a:rPr lang="en-IN" sz="2400" b="1" dirty="0" err="1">
                <a:latin typeface="Times New Roman" panose="02020603050405020304" pitchFamily="18" charset="0"/>
                <a:cs typeface="Times New Roman" panose="02020603050405020304" pitchFamily="18" charset="0"/>
              </a:rPr>
              <a:t>iterature</a:t>
            </a:r>
            <a:r>
              <a:rPr lang="en-IN" sz="2400" b="1" dirty="0">
                <a:latin typeface="Times New Roman" panose="02020603050405020304" pitchFamily="18" charset="0"/>
                <a:cs typeface="Times New Roman" panose="02020603050405020304" pitchFamily="18" charset="0"/>
              </a:rPr>
              <a:t> Review</a:t>
            </a:r>
            <a:endParaRPr lang="en-IN" sz="2400" dirty="0"/>
          </a:p>
        </p:txBody>
      </p:sp>
      <p:sp>
        <p:nvSpPr>
          <p:cNvPr id="3" name="Content Placeholder 2">
            <a:extLst>
              <a:ext uri="{FF2B5EF4-FFF2-40B4-BE49-F238E27FC236}">
                <a16:creationId xmlns:a16="http://schemas.microsoft.com/office/drawing/2014/main" id="{C8D0940C-A818-2CAF-79BC-05A847DAEF11}"/>
              </a:ext>
            </a:extLst>
          </p:cNvPr>
          <p:cNvSpPr>
            <a:spLocks noGrp="1"/>
          </p:cNvSpPr>
          <p:nvPr>
            <p:ph idx="1"/>
          </p:nvPr>
        </p:nvSpPr>
        <p:spPr>
          <a:xfrm>
            <a:off x="76200" y="866775"/>
            <a:ext cx="11963400" cy="5734049"/>
          </a:xfrm>
        </p:spPr>
        <p:txBody>
          <a:bodyPr>
            <a:normAutofit fontScale="92500" lnSpcReduction="10000"/>
          </a:bodyPr>
          <a:lstStyle/>
          <a:p>
            <a:pPr algn="just">
              <a:lnSpc>
                <a:spcPct val="150000"/>
              </a:lnSpc>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TITLE:</a:t>
            </a:r>
            <a:r>
              <a:rPr lang="en-US" sz="1800" dirty="0">
                <a:effectLst/>
                <a:latin typeface="TimesLTStd-Roman"/>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Traffic Flow Prediction With Big Data: A Deep Learning Approach</a:t>
            </a:r>
            <a:endParaRPr lang="en-US" sz="1800" dirty="0">
              <a:effectLst/>
              <a:latin typeface="Calibri" panose="020F0502020204030204" pitchFamily="34" charset="0"/>
              <a:cs typeface="Times New Roman" panose="02020603050405020304" pitchFamily="18" charset="0"/>
            </a:endParaRPr>
          </a:p>
          <a:p>
            <a:pPr algn="just">
              <a:lnSpc>
                <a:spcPct val="150000"/>
              </a:lnSpc>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800" dirty="0">
              <a:effectLst/>
              <a:latin typeface="Calibri" panose="020F0502020204030204" pitchFamily="34" charset="0"/>
              <a:cs typeface="Times New Roman" panose="02020603050405020304" pitchFamily="18" charset="0"/>
            </a:endParaRPr>
          </a:p>
          <a:p>
            <a:pPr algn="just">
              <a:lnSpc>
                <a:spcPct val="150000"/>
              </a:lnSpc>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AUTHOR: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Yisheng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Yanjie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Duan.</a:t>
            </a:r>
            <a:endParaRPr lang="en-US" sz="1800" dirty="0">
              <a:effectLst/>
              <a:latin typeface="Calibri" panose="020F0502020204030204" pitchFamily="34" charset="0"/>
              <a:cs typeface="Times New Roman" panose="02020603050405020304" pitchFamily="18" charset="0"/>
            </a:endParaRPr>
          </a:p>
          <a:p>
            <a:pPr algn="just">
              <a:lnSpc>
                <a:spcPct val="150000"/>
              </a:lnSpc>
              <a:spcAft>
                <a:spcPts val="0"/>
              </a:spcAft>
              <a:buFont typeface="Wingdings" panose="05000000000000000000" pitchFamily="2" charset="2"/>
              <a:buChar char="§"/>
            </a:pPr>
            <a:r>
              <a:rPr lang="en-US" sz="1800" b="1" dirty="0">
                <a:effectLst/>
                <a:latin typeface="Times New Roman" panose="02020603050405020304" pitchFamily="18" charset="0"/>
                <a:ea typeface="TimesNewRomanPSMT"/>
                <a:cs typeface="Times New Roman" panose="02020603050405020304" pitchFamily="18" charset="0"/>
              </a:rPr>
              <a:t>ABSTRACT:</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Accurate and timely traffic flow information is important for the successful deployment of intelligent transportation systems. Over the last few years, traffic data have been exploding, and we have truly entered the era of big data for transportation.</a:t>
            </a:r>
          </a:p>
          <a:p>
            <a:pPr>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Existing traffic flow prediction methods mainly use shallow traffic prediction models and are still unsatisfying for many real-world applications.</a:t>
            </a:r>
          </a:p>
          <a:p>
            <a:pPr>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situation inspires us to rethink the traffic flow prediction problem based on deep architecture models with big traffic data. In this paper, a novel deep-learning-based traffic flow prediction method is proposed, which considers the spatial and temporal correlations inherently. </a:t>
            </a:r>
          </a:p>
          <a:p>
            <a:pPr>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stacked autoencoder model is used to learn generic traffic flow features, and it is trained in a greedy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layerwise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fashion. To the best of our knowledge, this is the first time that a deep architecture model is applied using autoencoders as building blocks to represent traffic flow features for prediction. Moreover, experiments demonstrate that the proposed method for traffic flow prediction has superior performance</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543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DA6F-D800-4FC0-C0B5-3D464FFAB703}"/>
              </a:ext>
            </a:extLst>
          </p:cNvPr>
          <p:cNvSpPr>
            <a:spLocks noGrp="1"/>
          </p:cNvSpPr>
          <p:nvPr>
            <p:ph type="title"/>
          </p:nvPr>
        </p:nvSpPr>
        <p:spPr>
          <a:xfrm>
            <a:off x="85726" y="66675"/>
            <a:ext cx="9936534" cy="1748473"/>
          </a:xfrm>
        </p:spPr>
        <p:txBody>
          <a:bodyPr/>
          <a:lstStyle/>
          <a:p>
            <a:r>
              <a:rPr lang="en-IN" sz="2400" dirty="0"/>
              <a:t>  </a:t>
            </a: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Cont</a:t>
            </a:r>
            <a:r>
              <a:rPr lang="en-IN" sz="2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9E53351-2B1A-9C5B-D446-2C9C7499428D}"/>
              </a:ext>
            </a:extLst>
          </p:cNvPr>
          <p:cNvSpPr>
            <a:spLocks noGrp="1"/>
          </p:cNvSpPr>
          <p:nvPr>
            <p:ph idx="1"/>
          </p:nvPr>
        </p:nvSpPr>
        <p:spPr>
          <a:xfrm>
            <a:off x="188912" y="1210235"/>
            <a:ext cx="11726863" cy="5409640"/>
          </a:xfrm>
        </p:spPr>
        <p:txBody>
          <a:bodyPr>
            <a:noAutofit/>
          </a:bodyPr>
          <a:lstStyle/>
          <a:p>
            <a:pPr algn="just">
              <a:lnSpc>
                <a:spcPct val="110000"/>
              </a:lnSpc>
              <a:spcAft>
                <a:spcPts val="0"/>
              </a:spcAft>
              <a:buFont typeface="Wingdings" panose="05000000000000000000" pitchFamily="2" charset="2"/>
              <a:buChar char="§"/>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TITLE: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cs typeface="Times New Roman" panose="02020603050405020304" pitchFamily="18" charset="0"/>
              </a:rPr>
              <a:t>Autonomous Traffic Sign (ATSR) Detection and Recognition using Deep CNN</a:t>
            </a:r>
          </a:p>
          <a:p>
            <a:pPr algn="just">
              <a:lnSpc>
                <a:spcPct val="110000"/>
              </a:lnSpc>
              <a:spcAft>
                <a:spcPts val="0"/>
              </a:spcAft>
              <a:buFont typeface="Wingdings" panose="05000000000000000000" pitchFamily="2" charset="2"/>
              <a:buChar char="§"/>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2019</a:t>
            </a:r>
            <a:endParaRPr lang="en-US" sz="1700" dirty="0">
              <a:effectLst/>
              <a:latin typeface="Times New Roman" panose="02020603050405020304" pitchFamily="18" charset="0"/>
              <a:cs typeface="Times New Roman" panose="02020603050405020304" pitchFamily="18" charset="0"/>
            </a:endParaRPr>
          </a:p>
          <a:p>
            <a:pPr algn="just">
              <a:lnSpc>
                <a:spcPct val="110000"/>
              </a:lnSpc>
              <a:spcAft>
                <a:spcPts val="0"/>
              </a:spcAft>
              <a:buFont typeface="Wingdings" panose="05000000000000000000" pitchFamily="2" charset="2"/>
              <a:buChar char="§"/>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AUTHOR: </a:t>
            </a:r>
            <a:r>
              <a:rPr lang="en-US" sz="1700" dirty="0" err="1">
                <a:effectLst/>
                <a:latin typeface="Times New Roman" panose="02020603050405020304" pitchFamily="18" charset="0"/>
                <a:cs typeface="Times New Roman" panose="02020603050405020304" pitchFamily="18" charset="0"/>
              </a:rPr>
              <a:t>Danyah</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Alghmghama</a:t>
            </a:r>
            <a:r>
              <a:rPr lang="en-US" sz="1700" dirty="0">
                <a:effectLst/>
                <a:latin typeface="Times New Roman" panose="02020603050405020304" pitchFamily="18" charset="0"/>
                <a:cs typeface="Times New Roman" panose="02020603050405020304" pitchFamily="18" charset="0"/>
              </a:rPr>
              <a:t> , Ghazanfar Latif, Jaafar </a:t>
            </a:r>
            <a:r>
              <a:rPr lang="en-US" sz="1700" dirty="0" err="1">
                <a:effectLst/>
                <a:latin typeface="Times New Roman" panose="02020603050405020304" pitchFamily="18" charset="0"/>
                <a:cs typeface="Times New Roman" panose="02020603050405020304" pitchFamily="18" charset="0"/>
              </a:rPr>
              <a:t>Alghazo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Loay</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Alzubaidi</a:t>
            </a:r>
            <a:endParaRPr lang="en-US" sz="1700" dirty="0">
              <a:effectLst/>
              <a:latin typeface="Times New Roman" panose="02020603050405020304" pitchFamily="18" charset="0"/>
              <a:cs typeface="Times New Roman" panose="02020603050405020304" pitchFamily="18" charset="0"/>
            </a:endParaRPr>
          </a:p>
          <a:p>
            <a:pPr algn="just">
              <a:lnSpc>
                <a:spcPct val="110000"/>
              </a:lnSpc>
              <a:spcAft>
                <a:spcPts val="0"/>
              </a:spcAft>
              <a:buFont typeface="Wingdings" panose="05000000000000000000" pitchFamily="2" charset="2"/>
              <a:buChar char="§"/>
            </a:pPr>
            <a:r>
              <a:rPr lang="en-US" sz="1700" b="1" dirty="0">
                <a:effectLst/>
                <a:latin typeface="Times New Roman" panose="02020603050405020304" pitchFamily="18" charset="0"/>
                <a:ea typeface="TimesNewRomanPSMT"/>
                <a:cs typeface="Times New Roman" panose="02020603050405020304" pitchFamily="18" charset="0"/>
              </a:rPr>
              <a:t>ABSTRACT:</a:t>
            </a:r>
            <a:endParaRPr lang="en-US" sz="1700" dirty="0">
              <a:effectLst/>
              <a:latin typeface="Times New Roman" panose="02020603050405020304" pitchFamily="18" charset="0"/>
              <a:cs typeface="Times New Roman" panose="02020603050405020304" pitchFamily="18" charset="0"/>
            </a:endParaRPr>
          </a:p>
          <a:p>
            <a:pPr>
              <a:lnSpc>
                <a:spcPct val="110000"/>
              </a:lnSpc>
              <a:spcAft>
                <a:spcPts val="800"/>
              </a:spcAft>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a:t>
            </a:r>
            <a:r>
              <a:rPr lang="en-US" sz="1700" dirty="0">
                <a:effectLst/>
                <a:latin typeface="Times New Roman" panose="02020603050405020304" pitchFamily="18" charset="0"/>
                <a:cs typeface="Times New Roman" panose="02020603050405020304" pitchFamily="18" charset="0"/>
              </a:rPr>
              <a:t>ccidents and eventually in driverless automobiles. In this paper, Deep Convolutional Neural Network (CNN) is used to develop an Autonomous Traffic and Road Sign (ATRS) detection and recognition system. The proposed system works in real time detecting and recognizing traffic sign images. </a:t>
            </a:r>
          </a:p>
          <a:p>
            <a:pPr>
              <a:lnSpc>
                <a:spcPct val="110000"/>
              </a:lnSpc>
              <a:spcAft>
                <a:spcPts val="800"/>
              </a:spcAft>
              <a:buFont typeface="Wingdings" panose="05000000000000000000" pitchFamily="2" charset="2"/>
              <a:buChar char="§"/>
            </a:pPr>
            <a:r>
              <a:rPr lang="en-US" sz="1700" dirty="0">
                <a:effectLst/>
                <a:latin typeface="Times New Roman" panose="02020603050405020304" pitchFamily="18" charset="0"/>
                <a:cs typeface="Times New Roman" panose="02020603050405020304" pitchFamily="18" charset="0"/>
              </a:rPr>
              <a:t>The contribution of this paper is also a newly developed database of 24 different traffic signs collected from random road sides in Saudi Arabia. The images were taken from different angles and including other parameters and conditions. </a:t>
            </a:r>
          </a:p>
          <a:p>
            <a:pPr>
              <a:lnSpc>
                <a:spcPct val="110000"/>
              </a:lnSpc>
              <a:spcAft>
                <a:spcPts val="800"/>
              </a:spcAft>
              <a:buFont typeface="Wingdings" panose="05000000000000000000" pitchFamily="2" charset="2"/>
              <a:buChar char="§"/>
            </a:pPr>
            <a:r>
              <a:rPr lang="en-US" sz="1700" dirty="0">
                <a:effectLst/>
                <a:latin typeface="Times New Roman" panose="02020603050405020304" pitchFamily="18" charset="0"/>
                <a:cs typeface="Times New Roman" panose="02020603050405020304" pitchFamily="18" charset="0"/>
              </a:rPr>
              <a:t>A total of 2718 images were collected to form the database which we named Saudi Arabian Traffic and Road Signs (SA-TRS-2018. A total of 2718 images were collected to form the database which we named Saudi Arabian Traffic and Road Signs (SA-TRS-2018). </a:t>
            </a:r>
          </a:p>
          <a:p>
            <a:pPr>
              <a:lnSpc>
                <a:spcPct val="110000"/>
              </a:lnSpc>
              <a:spcAft>
                <a:spcPts val="800"/>
              </a:spcAft>
              <a:buFont typeface="Wingdings" panose="05000000000000000000" pitchFamily="2" charset="2"/>
              <a:buChar char="§"/>
            </a:pPr>
            <a:r>
              <a:rPr lang="en-US" sz="1700" dirty="0">
                <a:effectLst/>
                <a:latin typeface="Times New Roman" panose="02020603050405020304" pitchFamily="18" charset="0"/>
                <a:cs typeface="Times New Roman" panose="02020603050405020304" pitchFamily="18" charset="0"/>
              </a:rPr>
              <a:t>The CNN architecture was used with varying parameters in order to achieve the best recognition rates. Experimental results show that the proposed CNN architecture achieved an accuracy of 100%, thus higher than those achieved in similar previous studies</a:t>
            </a:r>
          </a:p>
          <a:p>
            <a:pPr marL="0" indent="0">
              <a:lnSpc>
                <a:spcPct val="110000"/>
              </a:lnSpc>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61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6C01-748A-8AB8-37A9-81B7348B2AB9}"/>
              </a:ext>
            </a:extLst>
          </p:cNvPr>
          <p:cNvSpPr>
            <a:spLocks noGrp="1"/>
          </p:cNvSpPr>
          <p:nvPr>
            <p:ph type="title"/>
          </p:nvPr>
        </p:nvSpPr>
        <p:spPr>
          <a:xfrm>
            <a:off x="838200" y="365126"/>
            <a:ext cx="10515600" cy="845110"/>
          </a:xfrm>
        </p:spPr>
        <p:txBody>
          <a:bodyPr>
            <a:normAutofit/>
          </a:bodyPr>
          <a:lstStyle/>
          <a:p>
            <a:r>
              <a:rPr lang="en-US" sz="2500" b="1" dirty="0">
                <a:latin typeface="Times New Roman" panose="02020603050405020304" pitchFamily="18" charset="0"/>
                <a:cs typeface="Times New Roman" panose="02020603050405020304" pitchFamily="18" charset="0"/>
              </a:rPr>
              <a:t>Existing Methodology</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FD3CF1-12B1-A333-86F8-2A421F54989C}"/>
              </a:ext>
            </a:extLst>
          </p:cNvPr>
          <p:cNvSpPr>
            <a:spLocks noGrp="1"/>
          </p:cNvSpPr>
          <p:nvPr>
            <p:ph idx="1"/>
          </p:nvPr>
        </p:nvSpPr>
        <p:spPr>
          <a:xfrm>
            <a:off x="838200" y="1398494"/>
            <a:ext cx="10515600" cy="4778469"/>
          </a:xfrm>
        </p:spPr>
        <p:txBody>
          <a:bodyPr>
            <a:noAutofit/>
          </a:bodyPr>
          <a:lstStyle/>
          <a:p>
            <a:r>
              <a:rPr lang="en-US" sz="1800" dirty="0">
                <a:latin typeface="Times New Roman" panose="02020603050405020304" pitchFamily="18" charset="0"/>
                <a:cs typeface="Times New Roman" panose="02020603050405020304" pitchFamily="18" charset="0"/>
              </a:rPr>
              <a:t>The existing system of traffic sign detection includes traditional computer vision techniques, such as color segmentation, edge detection, and template matching.</a:t>
            </a:r>
          </a:p>
          <a:p>
            <a:r>
              <a:rPr lang="en-US" sz="18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By using Logistic regression algorithm, the code made on. </a:t>
            </a:r>
          </a:p>
          <a:p>
            <a:r>
              <a:rPr lang="en-IN" sz="1800" dirty="0">
                <a:effectLst/>
                <a:latin typeface="Times New Roman" panose="02020603050405020304" pitchFamily="18" charset="0"/>
                <a:ea typeface="Times New Roman" panose="02020603050405020304" pitchFamily="18" charset="0"/>
              </a:rPr>
              <a:t>It is one the most administered and managed machine learning algorithm. </a:t>
            </a:r>
          </a:p>
          <a:p>
            <a:r>
              <a:rPr lang="en-IN" sz="1800" dirty="0">
                <a:effectLst/>
                <a:latin typeface="Times New Roman" panose="02020603050405020304" pitchFamily="18" charset="0"/>
                <a:ea typeface="Times New Roman" panose="02020603050405020304" pitchFamily="18" charset="0"/>
              </a:rPr>
              <a:t>Based on inputs i.e., images, the algorithm predicts the real valued output. </a:t>
            </a:r>
          </a:p>
          <a:p>
            <a:r>
              <a:rPr lang="en-IN" sz="1800" dirty="0">
                <a:effectLst/>
                <a:latin typeface="Times New Roman" panose="02020603050405020304" pitchFamily="18" charset="0"/>
                <a:ea typeface="Times New Roman" panose="02020603050405020304" pitchFamily="18" charset="0"/>
              </a:rPr>
              <a:t>Traffic sign prediction is based on these inputs. There are many advantages of traffic management, the very important being reduction in accident and in time consumption.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89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A5F7-A9D0-A14B-7C7E-6D25BBF034D8}"/>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Disadvantages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34E479-2D85-871F-59C7-5939DC5D0F73}"/>
              </a:ext>
            </a:extLst>
          </p:cNvPr>
          <p:cNvSpPr>
            <a:spLocks noGrp="1"/>
          </p:cNvSpPr>
          <p:nvPr>
            <p:ph idx="1"/>
          </p:nvPr>
        </p:nvSpPr>
        <p:spPr>
          <a:xfrm>
            <a:off x="838200" y="1852519"/>
            <a:ext cx="10515600" cy="4351338"/>
          </a:xfrm>
        </p:spPr>
        <p:txBody>
          <a:bodyPr/>
          <a:lstStyle/>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Accuracy is low</a:t>
            </a: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Time consumption is high</a:t>
            </a: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Due to low accuracy, not reliable</a:t>
            </a:r>
          </a:p>
          <a:p>
            <a:endParaRPr lang="en-IN" dirty="0"/>
          </a:p>
        </p:txBody>
      </p:sp>
    </p:spTree>
    <p:extLst>
      <p:ext uri="{BB962C8B-B14F-4D97-AF65-F5344CB8AC3E}">
        <p14:creationId xmlns:p14="http://schemas.microsoft.com/office/powerpoint/2010/main" val="198855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0CC4-E66C-FD6C-D842-0D7B68FD6DD8}"/>
              </a:ext>
            </a:extLst>
          </p:cNvPr>
          <p:cNvSpPr>
            <a:spLocks noGrp="1"/>
          </p:cNvSpPr>
          <p:nvPr>
            <p:ph type="title"/>
          </p:nvPr>
        </p:nvSpPr>
        <p:spPr>
          <a:xfrm>
            <a:off x="1" y="331693"/>
            <a:ext cx="10050834" cy="744072"/>
          </a:xfrm>
        </p:spPr>
        <p:txBody>
          <a:bodyPr>
            <a:normAutofit fontScale="90000"/>
          </a:bodyPr>
          <a:lstStyle/>
          <a:p>
            <a:r>
              <a:rPr lang="en-IN" sz="2700" b="1" dirty="0">
                <a:effectLst/>
                <a:latin typeface="Times New Roman" panose="02020603050405020304" pitchFamily="18" charset="0"/>
                <a:cs typeface="Times New Roman" panose="02020603050405020304" pitchFamily="18" charset="0"/>
              </a:rPr>
              <a:t>     </a:t>
            </a:r>
            <a:br>
              <a:rPr lang="en-IN" sz="2700" b="1" dirty="0">
                <a:effectLst/>
                <a:latin typeface="Times New Roman" panose="02020603050405020304" pitchFamily="18" charset="0"/>
                <a:cs typeface="Times New Roman" panose="02020603050405020304" pitchFamily="18" charset="0"/>
              </a:rPr>
            </a:br>
            <a:r>
              <a:rPr lang="en-IN" sz="2700" b="1" dirty="0">
                <a:effectLst/>
                <a:latin typeface="Times New Roman" panose="02020603050405020304" pitchFamily="18" charset="0"/>
                <a:cs typeface="Times New Roman" panose="02020603050405020304" pitchFamily="18" charset="0"/>
              </a:rPr>
              <a:t>   Proposed </a:t>
            </a:r>
            <a:r>
              <a:rPr lang="en-IN" sz="2700" b="1" dirty="0">
                <a:latin typeface="Times New Roman" panose="02020603050405020304" pitchFamily="18" charset="0"/>
                <a:cs typeface="Times New Roman" panose="02020603050405020304" pitchFamily="18" charset="0"/>
              </a:rPr>
              <a:t>Methodology</a:t>
            </a:r>
            <a:r>
              <a:rPr lang="en-IN" sz="2700" b="1" dirty="0">
                <a:effectLst/>
                <a:latin typeface="Times New Roman" panose="02020603050405020304" pitchFamily="18" charset="0"/>
                <a:cs typeface="Times New Roman" panose="02020603050405020304" pitchFamily="18" charset="0"/>
              </a:rPr>
              <a:t>:</a:t>
            </a:r>
            <a:br>
              <a:rPr lang="en-IN" sz="2400" b="1" dirty="0">
                <a:effectLst/>
                <a:latin typeface="Calibri" panose="020F0502020204030204" pitchFamily="34"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id="{4A4581DE-8096-0654-1649-557B0BF138A1}"/>
              </a:ext>
            </a:extLst>
          </p:cNvPr>
          <p:cNvSpPr>
            <a:spLocks noGrp="1"/>
          </p:cNvSpPr>
          <p:nvPr>
            <p:ph idx="1"/>
          </p:nvPr>
        </p:nvSpPr>
        <p:spPr>
          <a:xfrm>
            <a:off x="219074" y="1075765"/>
            <a:ext cx="11744325" cy="5572684"/>
          </a:xfrm>
        </p:spPr>
        <p:txBody>
          <a:bodyPr>
            <a:normAutofit fontScale="92500" lnSpcReduction="20000"/>
          </a:bodyPr>
          <a:lstStyle/>
          <a:p>
            <a:pPr algn="just">
              <a:lnSpc>
                <a:spcPct val="160000"/>
              </a:lnSpc>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Matrix called "Activation Map" or "Feature Map". The output layer is made up of several convolutional layers that extract features from the image. CNN can be optimized with the help of hyper parameter optimization. It finds hyper parameters of a </a:t>
            </a:r>
            <a:r>
              <a:rPr lang="en-US" sz="1800">
                <a:effectLst/>
                <a:latin typeface="Times New Roman" panose="02020603050405020304" pitchFamily="18" charset="0"/>
                <a:cs typeface="Times New Roman" panose="02020603050405020304" pitchFamily="18" charset="0"/>
              </a:rPr>
              <a:t>given </a:t>
            </a:r>
            <a:r>
              <a:rPr lang="en-US" sz="1800">
                <a:latin typeface="Times New Roman" panose="02020603050405020304" pitchFamily="18" charset="0"/>
                <a:cs typeface="Times New Roman" panose="02020603050405020304" pitchFamily="18" charset="0"/>
              </a:rPr>
              <a:t>deep</a:t>
            </a:r>
            <a:r>
              <a:rPr lang="en-US" sz="180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learning algorithm that deliver the best performance as measured on a validation set. Hyper parameters must be set before the learning process can begin. The learning rate and the number of units in a dense layer are provided by it. Convolutional Neural Network Architecture :</a:t>
            </a:r>
          </a:p>
          <a:p>
            <a:pPr marL="0" lvl="0" indent="0" algn="just">
              <a:lnSpc>
                <a:spcPct val="160000"/>
              </a:lnSpc>
              <a:spcAft>
                <a:spcPts val="0"/>
              </a:spcAft>
              <a:buNone/>
            </a:pPr>
            <a:r>
              <a:rPr lang="en-US" sz="1800" b="1" dirty="0">
                <a:latin typeface="Times New Roman" panose="02020603050405020304" pitchFamily="18" charset="0"/>
                <a:cs typeface="Times New Roman" panose="02020603050405020304" pitchFamily="18" charset="0"/>
              </a:rPr>
              <a:t>  1.</a:t>
            </a:r>
            <a:r>
              <a:rPr lang="en-US" sz="1800" b="1" dirty="0">
                <a:effectLst/>
                <a:latin typeface="Times New Roman" panose="02020603050405020304" pitchFamily="18" charset="0"/>
                <a:cs typeface="Times New Roman" panose="02020603050405020304" pitchFamily="18" charset="0"/>
              </a:rPr>
              <a:t>Convolution Layer:</a:t>
            </a:r>
            <a:endParaRPr lang="en-US" sz="1800" dirty="0">
              <a:effectLst/>
              <a:latin typeface="Times New Roman" panose="02020603050405020304" pitchFamily="18" charset="0"/>
              <a:cs typeface="Times New Roman" panose="02020603050405020304" pitchFamily="18" charset="0"/>
            </a:endParaRPr>
          </a:p>
          <a:p>
            <a:pPr algn="just">
              <a:lnSpc>
                <a:spcPct val="160000"/>
              </a:lnSpc>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 This layer is major building block in convolution process. It performs convolution operation to identify various features from given image. It basically scans entire pixel grid and perform dot product. Filter or kernel is nothing but a feature from multiple features which we want to identify from input image. </a:t>
            </a:r>
          </a:p>
          <a:p>
            <a:pPr marL="0" indent="0" algn="just">
              <a:lnSpc>
                <a:spcPct val="160000"/>
              </a:lnSpc>
              <a:spcAft>
                <a:spcPts val="0"/>
              </a:spcAft>
              <a:buNone/>
            </a:pPr>
            <a:r>
              <a:rPr lang="en-US" sz="1800" b="1" dirty="0">
                <a:effectLst/>
                <a:latin typeface="Times New Roman" panose="02020603050405020304" pitchFamily="18" charset="0"/>
                <a:cs typeface="Times New Roman" panose="02020603050405020304" pitchFamily="18" charset="0"/>
              </a:rPr>
              <a:t>2. Pooling Layer </a:t>
            </a:r>
            <a:endParaRPr lang="en-US" sz="1800" dirty="0">
              <a:effectLst/>
              <a:latin typeface="Times New Roman" panose="02020603050405020304" pitchFamily="18" charset="0"/>
              <a:cs typeface="Times New Roman" panose="02020603050405020304" pitchFamily="18" charset="0"/>
            </a:endParaRPr>
          </a:p>
          <a:p>
            <a:pPr>
              <a:lnSpc>
                <a:spcPct val="160000"/>
              </a:lnSpc>
              <a:spcAft>
                <a:spcPts val="80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This layer is used for down sampling of the features. It reduces dimensionality of large image but still retains important features. It helps to reduce amount of computation and weights. One can choose Max pooling or Average pooling depending on requirement. Max pooling takes maximum value from feature map while average takes average of all pixels</a:t>
            </a:r>
          </a:p>
          <a:p>
            <a:pPr>
              <a:lnSpc>
                <a:spcPct val="16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410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2569</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Open Sans</vt:lpstr>
      <vt:lpstr>Symbol</vt:lpstr>
      <vt:lpstr>Times New Roman</vt:lpstr>
      <vt:lpstr>TimesLTStd-Roman</vt:lpstr>
      <vt:lpstr>Wingdings</vt:lpstr>
      <vt:lpstr>Office Theme</vt:lpstr>
      <vt:lpstr>   SREENIVASA INSTITUTE OF TECHNOLOGY AND MANAGEMENT  STUDIES(AUTONOMUS) DEPARTMENT OF COMPUTER SCIENCE AND ENGINEERING                        TRAFFIC SIGN DETECTION FOR AUTOMATIC SELF DRIVING CAR SYSTEM USING   DEEP LEARNING                 UNDER THE GUIDANCE OF:                   M.PUSHPANJALI(M.TECH))                                                                                                                                                                                                                         ) </vt:lpstr>
      <vt:lpstr>Contents:</vt:lpstr>
      <vt:lpstr> Abstract: </vt:lpstr>
      <vt:lpstr>  Introduction: </vt:lpstr>
      <vt:lpstr>Literature Review</vt:lpstr>
      <vt:lpstr>   Cont……</vt:lpstr>
      <vt:lpstr>Existing Methodology</vt:lpstr>
      <vt:lpstr>Disadvantages</vt:lpstr>
      <vt:lpstr>         Proposed Methodology: </vt:lpstr>
      <vt:lpstr>PowerPoint Presentation</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SREENIVASA INSTITUTE OF TECHNOLOGY AND MANAGEMENT STUDIES  DEPARTMENT OF COMPUTER SCIENCE AND ENGINEERING           A PROJECT ON:                        TRAFFIC SIGN PREDICTION FOR AUTOMATIC SELF DRIVING CAR SYSTEM USING   DEEP LEARNING                                                                                                                            UNDER THE GUIDANCE OF:                                                                                                                                M.PUSHPANJALI(M.TECH)</dc:title>
  <dc:creator>vuppalapati</dc:creator>
  <cp:lastModifiedBy>sakthi swarupa2</cp:lastModifiedBy>
  <cp:revision>17</cp:revision>
  <dcterms:created xsi:type="dcterms:W3CDTF">2023-03-22T05:38:10Z</dcterms:created>
  <dcterms:modified xsi:type="dcterms:W3CDTF">2023-04-26T14:36:12Z</dcterms:modified>
</cp:coreProperties>
</file>