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306" r:id="rId2"/>
    <p:sldId id="271" r:id="rId3"/>
    <p:sldId id="272" r:id="rId4"/>
    <p:sldId id="307" r:id="rId5"/>
    <p:sldId id="298" r:id="rId6"/>
    <p:sldId id="273" r:id="rId7"/>
    <p:sldId id="259" r:id="rId8"/>
    <p:sldId id="299" r:id="rId9"/>
    <p:sldId id="293" r:id="rId10"/>
    <p:sldId id="296" r:id="rId11"/>
    <p:sldId id="309" r:id="rId12"/>
    <p:sldId id="292" r:id="rId13"/>
    <p:sldId id="303" r:id="rId14"/>
    <p:sldId id="308" r:id="rId15"/>
    <p:sldId id="294"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976" userDrawn="1">
          <p15:clr>
            <a:srgbClr val="A4A3A4"/>
          </p15:clr>
        </p15:guide>
        <p15:guide id="4" pos="3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24" autoAdjust="0"/>
  </p:normalViewPr>
  <p:slideViewPr>
    <p:cSldViewPr snapToGrid="0" showGuides="1">
      <p:cViewPr varScale="1">
        <p:scale>
          <a:sx n="60" d="100"/>
          <a:sy n="60" d="100"/>
        </p:scale>
        <p:origin x="43" y="437"/>
      </p:cViewPr>
      <p:guideLst>
        <p:guide orient="horz" pos="2160"/>
        <p:guide pos="2880"/>
        <p:guide pos="2976"/>
        <p:guide pos="3189"/>
      </p:guideLst>
    </p:cSldViewPr>
  </p:slideViewPr>
  <p:outlineViewPr>
    <p:cViewPr>
      <p:scale>
        <a:sx n="33" d="100"/>
        <a:sy n="33" d="100"/>
      </p:scale>
      <p:origin x="0" y="55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panose="020B0604030504040204"/>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lang="en-US"/>
          </a:p>
        </p:txBody>
      </p:sp>
      <p:sp>
        <p:nvSpPr>
          <p:cNvPr id="15" name="Google Shape;15;p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F097-B8D7-01FE-8112-CBF70183DC85}"/>
              </a:ext>
            </a:extLst>
          </p:cNvPr>
          <p:cNvSpPr>
            <a:spLocks noGrp="1"/>
          </p:cNvSpPr>
          <p:nvPr>
            <p:ph type="title"/>
          </p:nvPr>
        </p:nvSpPr>
        <p:spPr>
          <a:xfrm>
            <a:off x="1356950" y="-682552"/>
            <a:ext cx="7498080" cy="3154362"/>
          </a:xfrm>
        </p:spPr>
        <p:txBody>
          <a:bodyPr>
            <a:noAutofit/>
          </a:bodyPr>
          <a:lstStyle/>
          <a:p>
            <a:pPr algn="ctr"/>
            <a:br>
              <a:rPr lang="en-US" sz="7200" dirty="0"/>
            </a:br>
            <a:br>
              <a:rPr lang="en-US" sz="7200" dirty="0"/>
            </a:br>
            <a:r>
              <a:rPr lang="en-US" sz="5400" b="1" dirty="0"/>
              <a:t>MOVIE SEARCH APP</a:t>
            </a:r>
            <a:endParaRPr lang="en-IN" sz="5400" b="1" dirty="0"/>
          </a:p>
        </p:txBody>
      </p:sp>
      <p:sp>
        <p:nvSpPr>
          <p:cNvPr id="3" name="Text Placeholder 2">
            <a:extLst>
              <a:ext uri="{FF2B5EF4-FFF2-40B4-BE49-F238E27FC236}">
                <a16:creationId xmlns:a16="http://schemas.microsoft.com/office/drawing/2014/main" id="{03806D30-E397-ADA8-95C1-1C5B373E2ED3}"/>
              </a:ext>
            </a:extLst>
          </p:cNvPr>
          <p:cNvSpPr>
            <a:spLocks noGrp="1"/>
          </p:cNvSpPr>
          <p:nvPr>
            <p:ph type="body" idx="1"/>
          </p:nvPr>
        </p:nvSpPr>
        <p:spPr>
          <a:xfrm>
            <a:off x="1229081" y="2655529"/>
            <a:ext cx="7498080" cy="4800600"/>
          </a:xfrm>
        </p:spPr>
        <p:txBody>
          <a:bodyPr anchor="ctr"/>
          <a:lstStyle/>
          <a:p>
            <a:pPr marL="137160" indent="0" algn="ctr">
              <a:buNone/>
            </a:pPr>
            <a:r>
              <a:rPr lang="en-IN" sz="2400" b="1" dirty="0"/>
              <a:t>Bachelor of Technology</a:t>
            </a:r>
          </a:p>
          <a:p>
            <a:pPr marL="137160" indent="0" algn="ctr">
              <a:buNone/>
            </a:pPr>
            <a:r>
              <a:rPr lang="en-IN" sz="2400" b="1" dirty="0"/>
              <a:t> In</a:t>
            </a:r>
          </a:p>
          <a:p>
            <a:pPr marL="137160" indent="0" algn="ctr">
              <a:buNone/>
            </a:pPr>
            <a:r>
              <a:rPr lang="en-IN" sz="2400" b="1" dirty="0"/>
              <a:t> Information Technology</a:t>
            </a:r>
          </a:p>
          <a:p>
            <a:pPr marL="137160" indent="0" algn="ctr">
              <a:buNone/>
            </a:pPr>
            <a:r>
              <a:rPr lang="en-IN" sz="2400" b="1" dirty="0"/>
              <a:t> By</a:t>
            </a:r>
          </a:p>
          <a:p>
            <a:pPr marL="137160" indent="0" algn="ctr">
              <a:buNone/>
            </a:pPr>
            <a:r>
              <a:rPr lang="en-IN" sz="2400" b="1" dirty="0"/>
              <a:t>V. HARSHITHA   22R21A1259</a:t>
            </a:r>
          </a:p>
          <a:p>
            <a:pPr marL="137160" indent="0" algn="ctr">
              <a:buNone/>
            </a:pPr>
            <a:endParaRPr lang="en-IN" sz="2400" b="1" dirty="0"/>
          </a:p>
          <a:p>
            <a:pPr marL="137160" indent="0">
              <a:buNone/>
            </a:pPr>
            <a:endParaRPr lang="en-US" dirty="0"/>
          </a:p>
          <a:p>
            <a:pPr marL="137160" indent="0">
              <a:buNone/>
            </a:pPr>
            <a:endParaRPr lang="en-IN" dirty="0"/>
          </a:p>
        </p:txBody>
      </p:sp>
      <p:pic>
        <p:nvPicPr>
          <p:cNvPr id="5" name="Picture 4">
            <a:extLst>
              <a:ext uri="{FF2B5EF4-FFF2-40B4-BE49-F238E27FC236}">
                <a16:creationId xmlns:a16="http://schemas.microsoft.com/office/drawing/2014/main" id="{8F22B91B-8159-36D6-78E5-173036A7247C}"/>
              </a:ext>
            </a:extLst>
          </p:cNvPr>
          <p:cNvPicPr/>
          <p:nvPr/>
        </p:nvPicPr>
        <p:blipFill>
          <a:blip r:embed="rId2"/>
          <a:stretch>
            <a:fillRect/>
          </a:stretch>
        </p:blipFill>
        <p:spPr>
          <a:xfrm>
            <a:off x="1101213" y="0"/>
            <a:ext cx="7753817" cy="894629"/>
          </a:xfrm>
          <a:prstGeom prst="rect">
            <a:avLst/>
          </a:prstGeom>
        </p:spPr>
      </p:pic>
    </p:spTree>
    <p:extLst>
      <p:ext uri="{BB962C8B-B14F-4D97-AF65-F5344CB8AC3E}">
        <p14:creationId xmlns:p14="http://schemas.microsoft.com/office/powerpoint/2010/main" val="23297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986" y="0"/>
            <a:ext cx="7792720" cy="1143000"/>
          </a:xfrm>
        </p:spPr>
        <p:txBody>
          <a:bodyPr/>
          <a:lstStyle/>
          <a:p>
            <a:r>
              <a:rPr lang="en-US" sz="3200" b="1" dirty="0">
                <a:solidFill>
                  <a:schemeClr val="dk1"/>
                </a:solidFill>
                <a:latin typeface="Times New Roman" panose="02020603050405020304" pitchFamily="18" charset="0"/>
                <a:cs typeface="Times New Roman" panose="02020603050405020304" pitchFamily="18" charset="0"/>
                <a:sym typeface="+mn-ea"/>
              </a:rPr>
              <a:t>Use Cases</a:t>
            </a:r>
            <a:endParaRPr lang="en-US" sz="32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93D741E-727C-01DB-37A5-C889BFC79B94}"/>
              </a:ext>
            </a:extLst>
          </p:cNvPr>
          <p:cNvSpPr>
            <a:spLocks noGrp="1" noChangeArrowheads="1"/>
          </p:cNvSpPr>
          <p:nvPr>
            <p:ph type="body" idx="1"/>
          </p:nvPr>
        </p:nvSpPr>
        <p:spPr bwMode="auto">
          <a:xfrm>
            <a:off x="1342790" y="1143000"/>
            <a:ext cx="763111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Learn JavaScript and API integration through a hands-on project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Practice DOM manipulation and dynamic UI rendering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Showcase in portfolio or frontend job interviews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 as a base for a movie recommendation system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Add features like favorites, dark mode, or detailed view</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Deploy on GitHub Pages or Netlify for hosting practice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Upgrade to frameworks like React for advanced learning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Collaborate on GitHub to learn version control and open-source workflow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529DE-0323-38B1-A2CF-983B1F67FF94}"/>
              </a:ext>
            </a:extLst>
          </p:cNvPr>
          <p:cNvSpPr>
            <a:spLocks noGrp="1"/>
          </p:cNvSpPr>
          <p:nvPr>
            <p:ph type="title"/>
          </p:nvPr>
        </p:nvSpPr>
        <p:spPr/>
        <p:txBody>
          <a:bodyPr>
            <a:normAutofit/>
          </a:bodyPr>
          <a:lstStyle/>
          <a:p>
            <a:r>
              <a:rPr lang="en-US" sz="3200" b="1" dirty="0">
                <a:solidFill>
                  <a:schemeClr val="tx1"/>
                </a:solidFill>
              </a:rPr>
              <a:t>Scope of the Project</a:t>
            </a:r>
            <a:endParaRPr lang="en-IN" sz="3200" b="1" dirty="0">
              <a:solidFill>
                <a:schemeClr val="tx1"/>
              </a:solidFill>
            </a:endParaRPr>
          </a:p>
        </p:txBody>
      </p:sp>
      <p:sp>
        <p:nvSpPr>
          <p:cNvPr id="4" name="Rectangle 1">
            <a:extLst>
              <a:ext uri="{FF2B5EF4-FFF2-40B4-BE49-F238E27FC236}">
                <a16:creationId xmlns:a16="http://schemas.microsoft.com/office/drawing/2014/main" id="{F9C77040-6FF8-490A-984C-4C3B86100FCE}"/>
              </a:ext>
            </a:extLst>
          </p:cNvPr>
          <p:cNvSpPr>
            <a:spLocks noGrp="1" noChangeArrowheads="1"/>
          </p:cNvSpPr>
          <p:nvPr>
            <p:ph type="body" idx="1"/>
          </p:nvPr>
        </p:nvSpPr>
        <p:spPr bwMode="auto">
          <a:xfrm>
            <a:off x="1334008" y="1327369"/>
            <a:ext cx="734009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50000"/>
              </a:lnSpc>
              <a:spcBef>
                <a:spcPct val="0"/>
              </a:spcBef>
              <a:spcAft>
                <a:spcPct val="0"/>
              </a:spcAft>
              <a:buClrTx/>
              <a:buSzTx/>
              <a:buFontTx/>
              <a:buChar char="•"/>
            </a:pPr>
            <a:r>
              <a:rPr lang="en-US" sz="2000" dirty="0"/>
              <a:t>The scope of the Movie Search App project is focused on building a lightweight, browser-based application that enables users to search for movies and view essential details such as title, year, type, and poster using the </a:t>
            </a:r>
            <a:r>
              <a:rPr lang="en-US" sz="2000" dirty="0" err="1"/>
              <a:t>OMDb</a:t>
            </a:r>
            <a:r>
              <a:rPr lang="en-US" sz="2000" dirty="0"/>
              <a:t> API. It provides a practical learning platform for frontend development concepts including HTML structure, CSS styling, JavaScript logic, and API integration. The project is scalable and can be enhanced with additional features like full movie details, watchlist management, search filters, and pagination. It also offers opportunities for deployment, UI/UX improvements, and conversion into a framework-based application using tools like React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74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460" y="274955"/>
            <a:ext cx="7793355" cy="1143000"/>
          </a:xfrm>
        </p:spPr>
        <p:txBody>
          <a:bodyPr/>
          <a:lstStyle/>
          <a:p>
            <a:r>
              <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a:t>
            </a:r>
          </a:p>
        </p:txBody>
      </p:sp>
      <p:sp>
        <p:nvSpPr>
          <p:cNvPr id="3" name="Text Placeholder 2"/>
          <p:cNvSpPr>
            <a:spLocks noGrp="1"/>
          </p:cNvSpPr>
          <p:nvPr>
            <p:ph type="body" idx="1"/>
          </p:nvPr>
        </p:nvSpPr>
        <p:spPr>
          <a:xfrm>
            <a:off x="1140459" y="1362710"/>
            <a:ext cx="7495541" cy="4800600"/>
          </a:xfrm>
        </p:spPr>
        <p:txBody>
          <a:bodyPr>
            <a:noAutofit/>
          </a:bodyPr>
          <a:lstStyle/>
          <a:p>
            <a:pPr marL="0" lvl="0" indent="0" algn="just" eaLnBrk="0" fontAlgn="base" hangingPunct="0">
              <a:lnSpc>
                <a:spcPct val="160000"/>
              </a:lnSpc>
              <a:spcBef>
                <a:spcPct val="0"/>
              </a:spcBef>
              <a:spcAft>
                <a:spcPct val="0"/>
              </a:spcAft>
              <a:buClrTx/>
              <a:buSzTx/>
              <a:buNone/>
            </a:pPr>
            <a:r>
              <a:rPr lang="en-US" sz="2000" dirty="0"/>
              <a:t>The Movie Search App is a simple yet effective frontend project that demonstrates key web development concepts such as HTML structure, CSS styling, JavaScript functionality, and third-party API integration. It allows users to search for movies in real-time and view basic information fetched from the </a:t>
            </a:r>
            <a:r>
              <a:rPr lang="en-US" sz="2000" dirty="0" err="1"/>
              <a:t>OMDb</a:t>
            </a:r>
            <a:r>
              <a:rPr lang="en-US" sz="2000" dirty="0"/>
              <a:t> API, providing a practical learning experience for handling asynchronous operations and dynamic content rendering. This project serves as a strong foundation for beginners to build more complex applications and can be expanded with features like detailed movie views, watchlists, and user authentication. </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9B29-565C-6909-5993-96871BEC9DAE}"/>
              </a:ext>
            </a:extLst>
          </p:cNvPr>
          <p:cNvSpPr>
            <a:spLocks noGrp="1"/>
          </p:cNvSpPr>
          <p:nvPr>
            <p:ph type="title"/>
          </p:nvPr>
        </p:nvSpPr>
        <p:spPr>
          <a:xfrm>
            <a:off x="1414587" y="65690"/>
            <a:ext cx="7498080" cy="11430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Screenshots</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C30CD0E-ADF6-ECE3-2BA5-7000044E7222}"/>
              </a:ext>
            </a:extLst>
          </p:cNvPr>
          <p:cNvSpPr txBox="1"/>
          <p:nvPr/>
        </p:nvSpPr>
        <p:spPr>
          <a:xfrm>
            <a:off x="-206343" y="4474284"/>
            <a:ext cx="5550310" cy="300916"/>
          </a:xfrm>
          <a:prstGeom prst="rect">
            <a:avLst/>
          </a:prstGeom>
          <a:noFill/>
        </p:spPr>
        <p:txBody>
          <a:bodyPr wrap="square">
            <a:spAutoFit/>
          </a:bodyPr>
          <a:lstStyle/>
          <a:p>
            <a:pPr marL="2226945" indent="-6350" algn="just">
              <a:lnSpc>
                <a:spcPct val="103000"/>
              </a:lnSpc>
              <a:spcAft>
                <a:spcPts val="1390"/>
              </a:spcAft>
            </a:pPr>
            <a:r>
              <a:rPr lang="en-IN" sz="1400" b="1" kern="100" dirty="0">
                <a:solidFill>
                  <a:srgbClr val="000000"/>
                </a:solidFill>
                <a:effectLst/>
                <a:latin typeface="Times New Roman" panose="02020603050405020304" pitchFamily="18" charset="0"/>
                <a:ea typeface="Times New Roman" panose="02020603050405020304" pitchFamily="18" charset="0"/>
              </a:rPr>
              <a:t>Fig 1: </a:t>
            </a:r>
            <a:r>
              <a:rPr lang="en-IN" sz="1400" kern="100" dirty="0">
                <a:solidFill>
                  <a:srgbClr val="000000"/>
                </a:solidFill>
                <a:effectLst/>
                <a:latin typeface="Times New Roman" panose="02020603050405020304" pitchFamily="18" charset="0"/>
                <a:ea typeface="Times New Roman" panose="02020603050405020304" pitchFamily="18" charset="0"/>
              </a:rPr>
              <a:t>Results of searched product</a:t>
            </a:r>
          </a:p>
        </p:txBody>
      </p:sp>
      <p:sp>
        <p:nvSpPr>
          <p:cNvPr id="13" name="TextBox 12">
            <a:extLst>
              <a:ext uri="{FF2B5EF4-FFF2-40B4-BE49-F238E27FC236}">
                <a16:creationId xmlns:a16="http://schemas.microsoft.com/office/drawing/2014/main" id="{7D5D9BC9-7760-2BEF-51C4-95EF42334CE6}"/>
              </a:ext>
            </a:extLst>
          </p:cNvPr>
          <p:cNvSpPr txBox="1"/>
          <p:nvPr/>
        </p:nvSpPr>
        <p:spPr>
          <a:xfrm>
            <a:off x="2814821" y="4474284"/>
            <a:ext cx="6626667" cy="300916"/>
          </a:xfrm>
          <a:prstGeom prst="rect">
            <a:avLst/>
          </a:prstGeom>
          <a:noFill/>
        </p:spPr>
        <p:txBody>
          <a:bodyPr wrap="square">
            <a:spAutoFit/>
          </a:bodyPr>
          <a:lstStyle/>
          <a:p>
            <a:pPr marL="2672080" indent="-6350" algn="just">
              <a:lnSpc>
                <a:spcPct val="103000"/>
              </a:lnSpc>
              <a:spcAft>
                <a:spcPts val="1390"/>
              </a:spcAft>
            </a:pPr>
            <a:r>
              <a:rPr lang="en-IN" sz="1400" b="1" kern="100" dirty="0">
                <a:solidFill>
                  <a:srgbClr val="000000"/>
                </a:solidFill>
                <a:effectLst/>
                <a:latin typeface="Times New Roman" panose="02020603050405020304" pitchFamily="18" charset="0"/>
                <a:ea typeface="Times New Roman" panose="02020603050405020304" pitchFamily="18" charset="0"/>
              </a:rPr>
              <a:t>Fig 2: </a:t>
            </a:r>
            <a:r>
              <a:rPr lang="en-IN" sz="1400" kern="100" dirty="0">
                <a:solidFill>
                  <a:srgbClr val="000000"/>
                </a:solidFill>
                <a:effectLst/>
                <a:latin typeface="Times New Roman" panose="02020603050405020304" pitchFamily="18" charset="0"/>
                <a:ea typeface="Times New Roman" panose="02020603050405020304" pitchFamily="18" charset="0"/>
              </a:rPr>
              <a:t>Results of searched product</a:t>
            </a:r>
          </a:p>
        </p:txBody>
      </p:sp>
      <p:pic>
        <p:nvPicPr>
          <p:cNvPr id="5" name="Picture 4">
            <a:extLst>
              <a:ext uri="{FF2B5EF4-FFF2-40B4-BE49-F238E27FC236}">
                <a16:creationId xmlns:a16="http://schemas.microsoft.com/office/drawing/2014/main" id="{DC0195FA-7A57-D88A-A27D-8E45143F0B25}"/>
              </a:ext>
            </a:extLst>
          </p:cNvPr>
          <p:cNvPicPr>
            <a:picLocks noChangeAspect="1"/>
          </p:cNvPicPr>
          <p:nvPr/>
        </p:nvPicPr>
        <p:blipFill>
          <a:blip r:embed="rId2"/>
          <a:stretch>
            <a:fillRect/>
          </a:stretch>
        </p:blipFill>
        <p:spPr>
          <a:xfrm>
            <a:off x="1214621" y="1479208"/>
            <a:ext cx="4017779" cy="2575744"/>
          </a:xfrm>
          <a:prstGeom prst="rect">
            <a:avLst/>
          </a:prstGeom>
        </p:spPr>
      </p:pic>
      <p:pic>
        <p:nvPicPr>
          <p:cNvPr id="10" name="Picture 9">
            <a:extLst>
              <a:ext uri="{FF2B5EF4-FFF2-40B4-BE49-F238E27FC236}">
                <a16:creationId xmlns:a16="http://schemas.microsoft.com/office/drawing/2014/main" id="{B7EF5C6A-6B32-1EBA-129A-7290C00E0FB0}"/>
              </a:ext>
            </a:extLst>
          </p:cNvPr>
          <p:cNvPicPr>
            <a:picLocks noChangeAspect="1"/>
          </p:cNvPicPr>
          <p:nvPr/>
        </p:nvPicPr>
        <p:blipFill>
          <a:blip r:embed="rId3"/>
          <a:stretch>
            <a:fillRect/>
          </a:stretch>
        </p:blipFill>
        <p:spPr>
          <a:xfrm>
            <a:off x="5343967" y="1479208"/>
            <a:ext cx="3581400" cy="2575744"/>
          </a:xfrm>
          <a:prstGeom prst="rect">
            <a:avLst/>
          </a:prstGeom>
        </p:spPr>
      </p:pic>
    </p:spTree>
    <p:extLst>
      <p:ext uri="{BB962C8B-B14F-4D97-AF65-F5344CB8AC3E}">
        <p14:creationId xmlns:p14="http://schemas.microsoft.com/office/powerpoint/2010/main" val="120121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37D4363-370D-BB80-19A4-4859A46C706B}"/>
              </a:ext>
            </a:extLst>
          </p:cNvPr>
          <p:cNvSpPr>
            <a:spLocks noGrp="1"/>
          </p:cNvSpPr>
          <p:nvPr>
            <p:ph type="title"/>
          </p:nvPr>
        </p:nvSpPr>
        <p:spPr/>
        <p:txBody>
          <a:bodyPr/>
          <a:lstStyle/>
          <a:p>
            <a:r>
              <a:rPr lang="en-US" b="1" dirty="0">
                <a:solidFill>
                  <a:schemeClr val="tx1"/>
                </a:solidFill>
              </a:rPr>
              <a:t>References</a:t>
            </a:r>
            <a:endParaRPr lang="en-IN" b="1" dirty="0">
              <a:solidFill>
                <a:schemeClr val="tx1"/>
              </a:solidFill>
            </a:endParaRPr>
          </a:p>
        </p:txBody>
      </p:sp>
      <p:sp>
        <p:nvSpPr>
          <p:cNvPr id="11" name="Rectangle 7">
            <a:extLst>
              <a:ext uri="{FF2B5EF4-FFF2-40B4-BE49-F238E27FC236}">
                <a16:creationId xmlns:a16="http://schemas.microsoft.com/office/drawing/2014/main" id="{0E4F2557-D4D9-2D08-E912-99075C269A82}"/>
              </a:ext>
            </a:extLst>
          </p:cNvPr>
          <p:cNvSpPr>
            <a:spLocks noChangeArrowheads="1"/>
          </p:cNvSpPr>
          <p:nvPr/>
        </p:nvSpPr>
        <p:spPr bwMode="auto">
          <a:xfrm>
            <a:off x="1422400" y="1728647"/>
            <a:ext cx="7721600"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Arial" panose="020B0604020202020204" pitchFamily="34" charset="0"/>
              </a:rPr>
              <a:t>OMDb</a:t>
            </a:r>
            <a:r>
              <a:rPr kumimoji="0" lang="en-US" altLang="en-US" sz="1800" b="1" i="0" u="none" strike="noStrike" cap="none" normalizeH="0" baseline="0" dirty="0">
                <a:ln>
                  <a:noFill/>
                </a:ln>
                <a:solidFill>
                  <a:schemeClr val="tx1"/>
                </a:solidFill>
                <a:effectLst/>
                <a:latin typeface="Arial" panose="020B0604020202020204" pitchFamily="34" charset="0"/>
              </a:rPr>
              <a:t> API Official Site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https://www.omdbapi.com/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MDN Web Docs – JavaScript Fetch API</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https://developer.mozilla.org/en-US/docs/Web/API/Fetch_API</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W3Schools – JavaScript Tutorial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https://www.w3schools.com/js/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W3Schools – HTML &amp; CSS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https://www.w3schools.com/html/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https://www.w3schools.com/css/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err="1">
                <a:ln>
                  <a:noFill/>
                </a:ln>
                <a:solidFill>
                  <a:schemeClr val="tx1"/>
                </a:solidFill>
                <a:effectLst/>
                <a:latin typeface="Arial" panose="020B0604020202020204" pitchFamily="34" charset="0"/>
              </a:rPr>
              <a:t>TMDb</a:t>
            </a:r>
            <a:r>
              <a:rPr kumimoji="0" lang="en-US" altLang="en-US" sz="1800" b="1" i="0" u="none" strike="noStrike" cap="none" normalizeH="0" baseline="0" dirty="0">
                <a:ln>
                  <a:noFill/>
                </a:ln>
                <a:solidFill>
                  <a:schemeClr val="tx1"/>
                </a:solidFill>
                <a:effectLst/>
                <a:latin typeface="Arial" panose="020B0604020202020204" pitchFamily="34" charset="0"/>
              </a:rPr>
              <a:t> API (Alternative Movie API)</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https://developer.themoviedb.org/docs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6039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260186" y="643467"/>
            <a:ext cx="7367347" cy="6401081"/>
          </a:xfrm>
        </p:spPr>
        <p:txBody>
          <a:bodyPr/>
          <a:lstStyle/>
          <a:p>
            <a:endParaRPr lang="en-IN" dirty="0"/>
          </a:p>
        </p:txBody>
      </p:sp>
      <p:pic>
        <p:nvPicPr>
          <p:cNvPr id="3074" name="Picture 2" descr="Thank You PPT Slid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33" y="-301"/>
            <a:ext cx="8136825" cy="6858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660" y="0"/>
            <a:ext cx="7498080" cy="877570"/>
          </a:xfrm>
        </p:spPr>
        <p:txBody>
          <a:bodyPr>
            <a:scene3d>
              <a:camera prst="orthographicFront"/>
              <a:lightRig rig="threePt" dir="t"/>
            </a:scene3d>
          </a:bodyPr>
          <a:lstStyle/>
          <a:p>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Contents</a:t>
            </a:r>
            <a:endParaRPr lang="en-US"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216660" y="703263"/>
            <a:ext cx="7498080" cy="4943475"/>
          </a:xfrm>
        </p:spPr>
        <p:txBody>
          <a:bodyPr>
            <a:noAutofit/>
          </a:bodyPr>
          <a:lstStyle/>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Introduction</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Problem Statement</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Objective</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Features</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Tech Stack Used</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Project Structure</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Challenges Faced</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Use Cases</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Scope of  the Project</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Conclusion</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Screenshots</a:t>
            </a:r>
          </a:p>
          <a:p>
            <a:pPr marL="457200" lvl="0" indent="-330200" algn="l" rtl="0">
              <a:lnSpc>
                <a:spcPct val="160000"/>
              </a:lnSpc>
              <a:spcBef>
                <a:spcPts val="0"/>
              </a:spcBef>
              <a:spcAft>
                <a:spcPts val="0"/>
              </a:spcAft>
              <a:buSzPts val="1600"/>
              <a:buFont typeface="Times New Roman" panose="02020603050405020304"/>
              <a:buChar char="●"/>
            </a:pPr>
            <a:r>
              <a:rPr lang="en-US" sz="2000" dirty="0">
                <a:latin typeface="Times New Roman" panose="02020603050405020304"/>
                <a:ea typeface="Times New Roman" panose="02020603050405020304"/>
                <a:cs typeface="Times New Roman" panose="02020603050405020304"/>
                <a:sym typeface="Times New Roman" panose="02020603050405020304"/>
              </a:rPr>
              <a:t>References</a:t>
            </a:r>
          </a:p>
          <a:p>
            <a:pPr marL="457200" lvl="0" indent="-330200" algn="l" rtl="0">
              <a:lnSpc>
                <a:spcPct val="160000"/>
              </a:lnSpc>
              <a:spcBef>
                <a:spcPts val="0"/>
              </a:spcBef>
              <a:spcAft>
                <a:spcPts val="0"/>
              </a:spcAft>
              <a:buSzPts val="1600"/>
              <a:buFont typeface="Times New Roman" panose="02020603050405020304"/>
              <a:buChar char="●"/>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lnSpc>
                <a:spcPct val="160000"/>
              </a:lnSpc>
              <a:spcBef>
                <a:spcPts val="0"/>
              </a:spcBef>
              <a:spcAft>
                <a:spcPts val="0"/>
              </a:spcAft>
              <a:buSzPts val="1600"/>
              <a:buFont typeface="Times New Roman" panose="02020603050405020304"/>
              <a:buChar char="●"/>
            </a:pPr>
            <a:endParaRPr lang="en-US" sz="2400" dirty="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160000"/>
              </a:lnSpc>
              <a:spcBef>
                <a:spcPts val="0"/>
              </a:spcBef>
              <a:spcAft>
                <a:spcPts val="0"/>
              </a:spcAft>
              <a:buSzPts val="1600"/>
              <a:buNone/>
            </a:pPr>
            <a:endParaRPr lang="en-US"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915" y="189230"/>
            <a:ext cx="7432040" cy="1143000"/>
          </a:xfrm>
        </p:spPr>
        <p:txBody>
          <a:bodyPr/>
          <a:lstStyle/>
          <a:p>
            <a:r>
              <a:rPr lang="en-US" sz="3200" b="1" dirty="0">
                <a:solidFill>
                  <a:schemeClr val="dk1"/>
                </a:solidFill>
                <a:latin typeface="Times New Roman" panose="02020603050405020304"/>
                <a:cs typeface="Times New Roman" panose="02020603050405020304"/>
                <a:sym typeface="Times New Roman" panose="02020603050405020304"/>
              </a:rPr>
              <a:t>Introduction</a:t>
            </a:r>
            <a:endParaRPr lang="en-US" sz="3200" dirty="0"/>
          </a:p>
        </p:txBody>
      </p:sp>
      <p:sp>
        <p:nvSpPr>
          <p:cNvPr id="3" name="Text Placeholder 2"/>
          <p:cNvSpPr>
            <a:spLocks noGrp="1"/>
          </p:cNvSpPr>
          <p:nvPr>
            <p:ph type="body" idx="1"/>
          </p:nvPr>
        </p:nvSpPr>
        <p:spPr>
          <a:xfrm>
            <a:off x="1092835" y="1447800"/>
            <a:ext cx="7630160" cy="4800600"/>
          </a:xfrm>
        </p:spPr>
        <p:txBody>
          <a:bodyPr>
            <a:normAutofit lnSpcReduction="10000"/>
          </a:bodyPr>
          <a:lstStyle/>
          <a:p>
            <a:pPr marL="137160" indent="0" algn="just">
              <a:lnSpc>
                <a:spcPct val="150000"/>
              </a:lnSpc>
              <a:buNone/>
            </a:pPr>
            <a:r>
              <a:rPr lang="en-US" sz="2400" dirty="0"/>
              <a:t>The </a:t>
            </a:r>
            <a:r>
              <a:rPr lang="en-US" sz="2400" b="1" dirty="0"/>
              <a:t>Movie Search App</a:t>
            </a:r>
            <a:r>
              <a:rPr lang="en-US" sz="2400" dirty="0"/>
              <a:t> is a web-based application developed using front-end web technologies: </a:t>
            </a:r>
            <a:r>
              <a:rPr lang="en-US" sz="2400" b="1" dirty="0"/>
              <a:t>HTML, CSS, and JavaScript</a:t>
            </a:r>
            <a:r>
              <a:rPr lang="en-US" sz="2400" dirty="0"/>
              <a:t>. The app leverages the </a:t>
            </a:r>
            <a:r>
              <a:rPr lang="en-US" sz="2400" b="1" dirty="0" err="1"/>
              <a:t>OMDb</a:t>
            </a:r>
            <a:r>
              <a:rPr lang="en-US" sz="2400" b="1" dirty="0"/>
              <a:t> API</a:t>
            </a:r>
            <a:r>
              <a:rPr lang="en-US" sz="2400" dirty="0"/>
              <a:t> (Open Movie Database) to allow users to search for movies by name and view essential details like </a:t>
            </a:r>
            <a:r>
              <a:rPr lang="en-US" sz="2400" b="1" dirty="0"/>
              <a:t>poster, title, release year, and type (movie, series, etc.)</a:t>
            </a:r>
            <a:r>
              <a:rPr lang="en-US" sz="2400" dirty="0"/>
              <a:t>. It provides a practical example of integrating external APIs into a frontend application while offering a clean and responsive user interface.</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B4145-2309-0B98-BD6C-60C1E9D96875}"/>
              </a:ext>
            </a:extLst>
          </p:cNvPr>
          <p:cNvSpPr>
            <a:spLocks noGrp="1"/>
          </p:cNvSpPr>
          <p:nvPr>
            <p:ph type="title"/>
          </p:nvPr>
        </p:nvSpPr>
        <p:spPr>
          <a:xfrm>
            <a:off x="1278128" y="27622"/>
            <a:ext cx="7498080" cy="1143000"/>
          </a:xfrm>
        </p:spPr>
        <p:txBody>
          <a:bodyPr/>
          <a:lstStyle/>
          <a:p>
            <a:r>
              <a:rPr lang="en-US" sz="2800" b="1" dirty="0">
                <a:solidFill>
                  <a:schemeClr val="tx1"/>
                </a:solidFill>
              </a:rPr>
              <a:t>Problem</a:t>
            </a:r>
            <a:r>
              <a:rPr lang="en-US" dirty="0"/>
              <a:t> </a:t>
            </a:r>
            <a:r>
              <a:rPr lang="en-US" sz="2800" b="1" dirty="0">
                <a:solidFill>
                  <a:schemeClr val="tx1"/>
                </a:solidFill>
              </a:rPr>
              <a:t>Statement</a:t>
            </a:r>
            <a:endParaRPr lang="en-IN" sz="2800" b="1" dirty="0">
              <a:solidFill>
                <a:schemeClr val="tx1"/>
              </a:solidFill>
            </a:endParaRPr>
          </a:p>
        </p:txBody>
      </p:sp>
      <p:sp>
        <p:nvSpPr>
          <p:cNvPr id="3" name="Text Placeholder 2">
            <a:extLst>
              <a:ext uri="{FF2B5EF4-FFF2-40B4-BE49-F238E27FC236}">
                <a16:creationId xmlns:a16="http://schemas.microsoft.com/office/drawing/2014/main" id="{FE762795-37EC-07A2-1C19-F52657C3E756}"/>
              </a:ext>
            </a:extLst>
          </p:cNvPr>
          <p:cNvSpPr>
            <a:spLocks noGrp="1"/>
          </p:cNvSpPr>
          <p:nvPr>
            <p:ph type="body" idx="1"/>
          </p:nvPr>
        </p:nvSpPr>
        <p:spPr>
          <a:xfrm>
            <a:off x="1120648" y="1170622"/>
            <a:ext cx="7813040" cy="5412740"/>
          </a:xfrm>
        </p:spPr>
        <p:txBody>
          <a:bodyPr>
            <a:normAutofit fontScale="92500" lnSpcReduction="20000"/>
          </a:bodyPr>
          <a:lstStyle/>
          <a:p>
            <a:pPr>
              <a:lnSpc>
                <a:spcPct val="150000"/>
              </a:lnSpc>
            </a:pPr>
            <a:r>
              <a:rPr lang="en-US" sz="2400" dirty="0"/>
              <a:t>In today's digital age, users often want quick access to movie information without visiting multiple platforms. Many applications providing such services are heavy, complex, or require sign-in. This project aims to demonstrate a </a:t>
            </a:r>
            <a:r>
              <a:rPr lang="en-US" sz="2400" b="1" dirty="0"/>
              <a:t>lightweight, no-login, fast-access movie search utility</a:t>
            </a:r>
            <a:r>
              <a:rPr lang="en-US" sz="2400" dirty="0"/>
              <a:t>, which:</a:t>
            </a:r>
          </a:p>
          <a:p>
            <a:pPr>
              <a:lnSpc>
                <a:spcPct val="150000"/>
              </a:lnSpc>
            </a:pPr>
            <a:r>
              <a:rPr lang="en-US" sz="2400" dirty="0"/>
              <a:t>Focuses only on what the user needs — title, year, poster, and type.</a:t>
            </a:r>
          </a:p>
          <a:p>
            <a:pPr>
              <a:lnSpc>
                <a:spcPct val="150000"/>
              </a:lnSpc>
            </a:pPr>
            <a:r>
              <a:rPr lang="en-US" sz="2400" dirty="0"/>
              <a:t>Demonstrates frontend skills like API fetching, DOM manipulation, and responsive design.</a:t>
            </a:r>
          </a:p>
          <a:p>
            <a:pPr>
              <a:lnSpc>
                <a:spcPct val="150000"/>
              </a:lnSpc>
            </a:pPr>
            <a:r>
              <a:rPr lang="en-US" sz="2400" dirty="0"/>
              <a:t>Provides a minimal yet expandable base for future app development.</a:t>
            </a:r>
          </a:p>
          <a:p>
            <a:pPr>
              <a:lnSpc>
                <a:spcPct val="150000"/>
              </a:lnSpc>
            </a:pPr>
            <a:endParaRPr lang="en-IN" sz="2400" dirty="0"/>
          </a:p>
        </p:txBody>
      </p:sp>
    </p:spTree>
    <p:extLst>
      <p:ext uri="{BB962C8B-B14F-4D97-AF65-F5344CB8AC3E}">
        <p14:creationId xmlns:p14="http://schemas.microsoft.com/office/powerpoint/2010/main" val="3346086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20FC-661D-A8F3-E809-0AE86F684CBF}"/>
              </a:ext>
            </a:extLst>
          </p:cNvPr>
          <p:cNvSpPr>
            <a:spLocks noGrp="1"/>
          </p:cNvSpPr>
          <p:nvPr>
            <p:ph type="title"/>
          </p:nvPr>
        </p:nvSpPr>
        <p:spPr>
          <a:xfrm>
            <a:off x="1159322" y="429342"/>
            <a:ext cx="7498080" cy="11430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Objective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6345755-5261-D75A-B9C2-D464D5DDCCEE}"/>
              </a:ext>
            </a:extLst>
          </p:cNvPr>
          <p:cNvSpPr>
            <a:spLocks noGrp="1" noChangeArrowheads="1"/>
          </p:cNvSpPr>
          <p:nvPr>
            <p:ph type="body" idx="1"/>
          </p:nvPr>
        </p:nvSpPr>
        <p:spPr bwMode="auto">
          <a:xfrm>
            <a:off x="1304925" y="1565788"/>
            <a:ext cx="772477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Build a single-page web app with a clean UI/UX.</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live movie search functionality using a third-party REST API.</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Enhance frontend skills through real-time user interaction handling.</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Practice error handling and improve user feedback when searches fail.</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Lay the foundation for potential full-stack expansion.</a:t>
            </a:r>
          </a:p>
        </p:txBody>
      </p:sp>
    </p:spTree>
    <p:extLst>
      <p:ext uri="{BB962C8B-B14F-4D97-AF65-F5344CB8AC3E}">
        <p14:creationId xmlns:p14="http://schemas.microsoft.com/office/powerpoint/2010/main" val="176410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11" y="304800"/>
            <a:ext cx="7783830" cy="1143000"/>
          </a:xfrm>
        </p:spPr>
        <p:txBody>
          <a:bodyPr/>
          <a:lstStyle/>
          <a:p>
            <a:r>
              <a:rPr lang="en-US" sz="3200" b="1" dirty="0">
                <a:solidFill>
                  <a:schemeClr val="dk1"/>
                </a:solidFill>
                <a:latin typeface="Times New Roman" panose="02020603050405020304" pitchFamily="18" charset="0"/>
                <a:cs typeface="Times New Roman" panose="02020603050405020304" pitchFamily="18" charset="0"/>
                <a:sym typeface="+mn-ea"/>
              </a:rPr>
              <a:t>Features</a:t>
            </a:r>
          </a:p>
        </p:txBody>
      </p:sp>
      <p:sp>
        <p:nvSpPr>
          <p:cNvPr id="9" name="Rectangle 4">
            <a:extLst>
              <a:ext uri="{FF2B5EF4-FFF2-40B4-BE49-F238E27FC236}">
                <a16:creationId xmlns:a16="http://schemas.microsoft.com/office/drawing/2014/main" id="{8EEBD5DE-B598-543B-6609-F9F73371E11B}"/>
              </a:ext>
            </a:extLst>
          </p:cNvPr>
          <p:cNvSpPr>
            <a:spLocks noGrp="1" noChangeArrowheads="1"/>
          </p:cNvSpPr>
          <p:nvPr>
            <p:ph type="body" idx="1"/>
          </p:nvPr>
        </p:nvSpPr>
        <p:spPr bwMode="auto">
          <a:xfrm>
            <a:off x="1305488" y="1570068"/>
            <a:ext cx="761047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Search Functionality</a:t>
            </a:r>
            <a:r>
              <a:rPr kumimoji="0" lang="en-US" altLang="en-US" sz="1800" b="0" i="0" u="none" strike="noStrike" cap="none" normalizeH="0" baseline="0" dirty="0">
                <a:ln>
                  <a:noFill/>
                </a:ln>
                <a:solidFill>
                  <a:schemeClr val="tx1"/>
                </a:solidFill>
                <a:effectLst/>
                <a:latin typeface="Arial" panose="020B0604020202020204" pitchFamily="34" charset="0"/>
              </a:rPr>
              <a:t>: Enter any movie/series title to fetch results.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Poster &amp; Info Display</a:t>
            </a:r>
            <a:r>
              <a:rPr kumimoji="0" lang="en-US" altLang="en-US" sz="1800" b="0" i="0" u="none" strike="noStrike" cap="none" normalizeH="0" baseline="0" dirty="0">
                <a:ln>
                  <a:noFill/>
                </a:ln>
                <a:solidFill>
                  <a:schemeClr val="tx1"/>
                </a:solidFill>
                <a:effectLst/>
                <a:latin typeface="Arial" panose="020B0604020202020204" pitchFamily="34" charset="0"/>
              </a:rPr>
              <a:t>: Each result shows an image, title, year, and media type.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 Displays friendly messages for no results or input errors.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Responsive Design</a:t>
            </a:r>
            <a:r>
              <a:rPr kumimoji="0" lang="en-US" altLang="en-US" sz="1800" b="0" i="0" u="none" strike="noStrike" cap="none" normalizeH="0" baseline="0" dirty="0">
                <a:ln>
                  <a:noFill/>
                </a:ln>
                <a:solidFill>
                  <a:schemeClr val="tx1"/>
                </a:solidFill>
                <a:effectLst/>
                <a:latin typeface="Arial" panose="020B0604020202020204" pitchFamily="34" charset="0"/>
              </a:rPr>
              <a:t>: Works smoothly on both desktop and mobile browsers.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Interactive UI</a:t>
            </a:r>
            <a:r>
              <a:rPr kumimoji="0" lang="en-US" altLang="en-US" sz="1800" b="0" i="0" u="none" strike="noStrike" cap="none" normalizeH="0" baseline="0" dirty="0">
                <a:ln>
                  <a:noFill/>
                </a:ln>
                <a:solidFill>
                  <a:schemeClr val="tx1"/>
                </a:solidFill>
                <a:effectLst/>
                <a:latin typeface="Arial" panose="020B0604020202020204" pitchFamily="34" charset="0"/>
              </a:rPr>
              <a:t>: Dynamically updates results without reloading the page.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1190625" y="631190"/>
            <a:ext cx="7410450" cy="640080"/>
          </a:xfrm>
          <a:prstGeom prst="rect">
            <a:avLst/>
          </a:prstGeom>
          <a:noFill/>
          <a:ln>
            <a:noFill/>
          </a:ln>
        </p:spPr>
        <p:txBody>
          <a:bodyPr spcFirstLastPara="1" wrap="square" lIns="91425" tIns="45700" rIns="91425" bIns="45700" anchor="ctr" anchorCtr="0">
            <a:noAutofit/>
            <a:scene3d>
              <a:camera prst="orthographicFront"/>
              <a:lightRig rig="threePt" dir="t"/>
            </a:scene3d>
          </a:bodyPr>
          <a:lstStyle/>
          <a:p>
            <a:pPr marL="0" lvl="0" indent="0" algn="l" rtl="0">
              <a:lnSpc>
                <a:spcPct val="100000"/>
              </a:lnSpc>
              <a:spcBef>
                <a:spcPts val="0"/>
              </a:spcBef>
              <a:spcAft>
                <a:spcPts val="0"/>
              </a:spcAft>
              <a:buClr>
                <a:schemeClr val="dk1"/>
              </a:buClr>
              <a:buSzPts val="4000"/>
              <a:buFont typeface="Times New Roman" panose="02020603050405020304"/>
              <a:buNone/>
            </a:pPr>
            <a:r>
              <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Tech Stack Used</a:t>
            </a:r>
          </a:p>
        </p:txBody>
      </p:sp>
      <p:graphicFrame>
        <p:nvGraphicFramePr>
          <p:cNvPr id="2" name="Table 1">
            <a:extLst>
              <a:ext uri="{FF2B5EF4-FFF2-40B4-BE49-F238E27FC236}">
                <a16:creationId xmlns:a16="http://schemas.microsoft.com/office/drawing/2014/main" id="{1FFE209E-4CB5-7F19-02A2-3169812AF970}"/>
              </a:ext>
            </a:extLst>
          </p:cNvPr>
          <p:cNvGraphicFramePr>
            <a:graphicFrameLocks noGrp="1"/>
          </p:cNvGraphicFramePr>
          <p:nvPr>
            <p:extLst>
              <p:ext uri="{D42A27DB-BD31-4B8C-83A1-F6EECF244321}">
                <p14:modId xmlns:p14="http://schemas.microsoft.com/office/powerpoint/2010/main" val="3298148697"/>
              </p:ext>
            </p:extLst>
          </p:nvPr>
        </p:nvGraphicFramePr>
        <p:xfrm>
          <a:off x="1435100" y="1816100"/>
          <a:ext cx="6985000" cy="3735093"/>
        </p:xfrm>
        <a:graphic>
          <a:graphicData uri="http://schemas.openxmlformats.org/drawingml/2006/table">
            <a:tbl>
              <a:tblPr/>
              <a:tblGrid>
                <a:gridCol w="3492500">
                  <a:extLst>
                    <a:ext uri="{9D8B030D-6E8A-4147-A177-3AD203B41FA5}">
                      <a16:colId xmlns:a16="http://schemas.microsoft.com/office/drawing/2014/main" val="3107744524"/>
                    </a:ext>
                  </a:extLst>
                </a:gridCol>
                <a:gridCol w="3492500">
                  <a:extLst>
                    <a:ext uri="{9D8B030D-6E8A-4147-A177-3AD203B41FA5}">
                      <a16:colId xmlns:a16="http://schemas.microsoft.com/office/drawing/2014/main" val="4195051629"/>
                    </a:ext>
                  </a:extLst>
                </a:gridCol>
              </a:tblGrid>
              <a:tr h="630544">
                <a:tc>
                  <a:txBody>
                    <a:bodyPr/>
                    <a:lstStyle/>
                    <a:p>
                      <a:r>
                        <a:rPr lang="en-IN" sz="2400" b="1" dirty="0">
                          <a:solidFill>
                            <a:schemeClr val="bg2"/>
                          </a:solidFill>
                        </a:rPr>
                        <a:t>Technology</a:t>
                      </a:r>
                    </a:p>
                  </a:txBody>
                  <a:tcPr anchor="ctr">
                    <a:lnL>
                      <a:noFill/>
                    </a:lnL>
                    <a:lnR>
                      <a:noFill/>
                    </a:lnR>
                    <a:lnT>
                      <a:noFill/>
                    </a:lnT>
                    <a:lnB>
                      <a:noFill/>
                    </a:lnB>
                    <a:noFill/>
                  </a:tcPr>
                </a:tc>
                <a:tc>
                  <a:txBody>
                    <a:bodyPr/>
                    <a:lstStyle/>
                    <a:p>
                      <a:r>
                        <a:rPr lang="en-IN" sz="2400" b="1" dirty="0">
                          <a:solidFill>
                            <a:schemeClr val="bg2"/>
                          </a:solidFill>
                        </a:rPr>
                        <a:t>Role</a:t>
                      </a:r>
                    </a:p>
                  </a:txBody>
                  <a:tcPr anchor="ctr">
                    <a:lnL>
                      <a:noFill/>
                    </a:lnL>
                    <a:lnR>
                      <a:noFill/>
                    </a:lnR>
                    <a:lnT>
                      <a:noFill/>
                    </a:lnT>
                    <a:lnB>
                      <a:noFill/>
                    </a:lnB>
                    <a:noFill/>
                  </a:tcPr>
                </a:tc>
                <a:extLst>
                  <a:ext uri="{0D108BD9-81ED-4DB2-BD59-A6C34878D82A}">
                    <a16:rowId xmlns:a16="http://schemas.microsoft.com/office/drawing/2014/main" val="952511770"/>
                  </a:ext>
                </a:extLst>
              </a:tr>
              <a:tr h="630544">
                <a:tc>
                  <a:txBody>
                    <a:bodyPr/>
                    <a:lstStyle/>
                    <a:p>
                      <a:r>
                        <a:rPr lang="en-IN" sz="2000" b="1" dirty="0"/>
                        <a:t>HTML5</a:t>
                      </a:r>
                      <a:endParaRPr lang="en-IN" sz="2000" dirty="0"/>
                    </a:p>
                  </a:txBody>
                  <a:tcPr anchor="ctr">
                    <a:lnL>
                      <a:noFill/>
                    </a:lnL>
                    <a:lnR>
                      <a:noFill/>
                    </a:lnR>
                    <a:lnT>
                      <a:noFill/>
                    </a:lnT>
                    <a:lnB>
                      <a:noFill/>
                    </a:lnB>
                    <a:noFill/>
                  </a:tcPr>
                </a:tc>
                <a:tc>
                  <a:txBody>
                    <a:bodyPr/>
                    <a:lstStyle/>
                    <a:p>
                      <a:r>
                        <a:rPr lang="en-US" sz="2000"/>
                        <a:t>Structure of the web page</a:t>
                      </a:r>
                    </a:p>
                  </a:txBody>
                  <a:tcPr anchor="ctr">
                    <a:lnL>
                      <a:noFill/>
                    </a:lnL>
                    <a:lnR>
                      <a:noFill/>
                    </a:lnR>
                    <a:lnT>
                      <a:noFill/>
                    </a:lnT>
                    <a:lnB>
                      <a:noFill/>
                    </a:lnB>
                    <a:noFill/>
                  </a:tcPr>
                </a:tc>
                <a:extLst>
                  <a:ext uri="{0D108BD9-81ED-4DB2-BD59-A6C34878D82A}">
                    <a16:rowId xmlns:a16="http://schemas.microsoft.com/office/drawing/2014/main" val="2453791342"/>
                  </a:ext>
                </a:extLst>
              </a:tr>
              <a:tr h="630544">
                <a:tc>
                  <a:txBody>
                    <a:bodyPr/>
                    <a:lstStyle/>
                    <a:p>
                      <a:r>
                        <a:rPr lang="en-IN" sz="2000" b="1"/>
                        <a:t>CSS3</a:t>
                      </a:r>
                      <a:endParaRPr lang="en-IN" sz="2000"/>
                    </a:p>
                  </a:txBody>
                  <a:tcPr anchor="ctr">
                    <a:lnL>
                      <a:noFill/>
                    </a:lnL>
                    <a:lnR>
                      <a:noFill/>
                    </a:lnR>
                    <a:lnT>
                      <a:noFill/>
                    </a:lnT>
                    <a:lnB>
                      <a:noFill/>
                    </a:lnB>
                    <a:noFill/>
                  </a:tcPr>
                </a:tc>
                <a:tc>
                  <a:txBody>
                    <a:bodyPr/>
                    <a:lstStyle/>
                    <a:p>
                      <a:r>
                        <a:rPr lang="en-IN" sz="2000"/>
                        <a:t>Layout, styling, responsive design</a:t>
                      </a:r>
                    </a:p>
                  </a:txBody>
                  <a:tcPr anchor="ctr">
                    <a:lnL>
                      <a:noFill/>
                    </a:lnL>
                    <a:lnR>
                      <a:noFill/>
                    </a:lnR>
                    <a:lnT>
                      <a:noFill/>
                    </a:lnT>
                    <a:lnB>
                      <a:noFill/>
                    </a:lnB>
                    <a:noFill/>
                  </a:tcPr>
                </a:tc>
                <a:extLst>
                  <a:ext uri="{0D108BD9-81ED-4DB2-BD59-A6C34878D82A}">
                    <a16:rowId xmlns:a16="http://schemas.microsoft.com/office/drawing/2014/main" val="747862181"/>
                  </a:ext>
                </a:extLst>
              </a:tr>
              <a:tr h="1071925">
                <a:tc>
                  <a:txBody>
                    <a:bodyPr/>
                    <a:lstStyle/>
                    <a:p>
                      <a:r>
                        <a:rPr lang="en-IN" sz="2000" b="1"/>
                        <a:t>JavaScript (ES6)</a:t>
                      </a:r>
                      <a:endParaRPr lang="en-IN" sz="2000"/>
                    </a:p>
                  </a:txBody>
                  <a:tcPr anchor="ctr">
                    <a:lnL>
                      <a:noFill/>
                    </a:lnL>
                    <a:lnR>
                      <a:noFill/>
                    </a:lnR>
                    <a:lnT>
                      <a:noFill/>
                    </a:lnT>
                    <a:lnB>
                      <a:noFill/>
                    </a:lnB>
                    <a:noFill/>
                  </a:tcPr>
                </a:tc>
                <a:tc>
                  <a:txBody>
                    <a:bodyPr/>
                    <a:lstStyle/>
                    <a:p>
                      <a:r>
                        <a:rPr lang="sv-SE" sz="2000"/>
                        <a:t>API call logic, event handling, DOM manipulation</a:t>
                      </a:r>
                    </a:p>
                  </a:txBody>
                  <a:tcPr anchor="ctr">
                    <a:lnL>
                      <a:noFill/>
                    </a:lnL>
                    <a:lnR>
                      <a:noFill/>
                    </a:lnR>
                    <a:lnT>
                      <a:noFill/>
                    </a:lnT>
                    <a:lnB>
                      <a:noFill/>
                    </a:lnB>
                    <a:noFill/>
                  </a:tcPr>
                </a:tc>
                <a:extLst>
                  <a:ext uri="{0D108BD9-81ED-4DB2-BD59-A6C34878D82A}">
                    <a16:rowId xmlns:a16="http://schemas.microsoft.com/office/drawing/2014/main" val="1856668288"/>
                  </a:ext>
                </a:extLst>
              </a:tr>
              <a:tr h="630544">
                <a:tc>
                  <a:txBody>
                    <a:bodyPr/>
                    <a:lstStyle/>
                    <a:p>
                      <a:r>
                        <a:rPr lang="en-IN" sz="2000" b="1"/>
                        <a:t>OMDb API</a:t>
                      </a:r>
                      <a:endParaRPr lang="en-IN" sz="2000"/>
                    </a:p>
                  </a:txBody>
                  <a:tcPr anchor="ctr">
                    <a:lnL>
                      <a:noFill/>
                    </a:lnL>
                    <a:lnR>
                      <a:noFill/>
                    </a:lnR>
                    <a:lnT>
                      <a:noFill/>
                    </a:lnT>
                    <a:lnB>
                      <a:noFill/>
                    </a:lnB>
                    <a:noFill/>
                  </a:tcPr>
                </a:tc>
                <a:tc>
                  <a:txBody>
                    <a:bodyPr/>
                    <a:lstStyle/>
                    <a:p>
                      <a:r>
                        <a:rPr lang="en-US" sz="2000" dirty="0"/>
                        <a:t>Source of real-time movie data</a:t>
                      </a:r>
                    </a:p>
                  </a:txBody>
                  <a:tcPr anchor="ctr">
                    <a:lnL>
                      <a:noFill/>
                    </a:lnL>
                    <a:lnR>
                      <a:noFill/>
                    </a:lnR>
                    <a:lnT>
                      <a:noFill/>
                    </a:lnT>
                    <a:lnB>
                      <a:noFill/>
                    </a:lnB>
                    <a:noFill/>
                  </a:tcPr>
                </a:tc>
                <a:extLst>
                  <a:ext uri="{0D108BD9-81ED-4DB2-BD59-A6C34878D82A}">
                    <a16:rowId xmlns:a16="http://schemas.microsoft.com/office/drawing/2014/main" val="90005706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7229-3C63-748A-74CF-8FDC55A87B1A}"/>
              </a:ext>
            </a:extLst>
          </p:cNvPr>
          <p:cNvSpPr>
            <a:spLocks noGrp="1"/>
          </p:cNvSpPr>
          <p:nvPr>
            <p:ph type="title"/>
          </p:nvPr>
        </p:nvSpPr>
        <p:spPr>
          <a:xfrm>
            <a:off x="1190085" y="274638"/>
            <a:ext cx="7498080" cy="11430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Project Structure</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1E13BDB0-5896-A26D-6392-ED30CE517BEA}"/>
              </a:ext>
            </a:extLst>
          </p:cNvPr>
          <p:cNvSpPr>
            <a:spLocks noGrp="1" noChangeArrowheads="1"/>
          </p:cNvSpPr>
          <p:nvPr>
            <p:ph type="body" idx="1"/>
          </p:nvPr>
        </p:nvSpPr>
        <p:spPr bwMode="auto">
          <a:xfrm rot="10800000" flipV="1">
            <a:off x="1190085" y="1618167"/>
            <a:ext cx="7369719"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5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/movie-search-app</a:t>
            </a:r>
          </a:p>
          <a:p>
            <a:pPr marL="0" lvl="0" indent="0" algn="just" eaLnBrk="0" fontAlgn="base" hangingPunct="0">
              <a:lnSpc>
                <a:spcPct val="15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index.html          ← Web page structure</a:t>
            </a:r>
          </a:p>
          <a:p>
            <a:pPr marL="0" lvl="0" indent="0" algn="just" eaLnBrk="0" fontAlgn="base" hangingPunct="0">
              <a:lnSpc>
                <a:spcPct val="15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style.css              ← Styling for layout and movie cards</a:t>
            </a:r>
          </a:p>
          <a:p>
            <a:pPr marL="0" lvl="0" indent="0" algn="just" eaLnBrk="0" fontAlgn="base" hangingPunct="0">
              <a:lnSpc>
                <a:spcPct val="150000"/>
              </a:lnSpc>
              <a:spcBef>
                <a:spcPct val="0"/>
              </a:spcBef>
              <a:spcAft>
                <a:spcPct val="0"/>
              </a:spcAft>
              <a:buClrTx/>
              <a:buSzTx/>
              <a:buNone/>
            </a:pPr>
            <a:r>
              <a:rPr lang="en-US" altLang="en-US" sz="2000" dirty="0">
                <a:solidFill>
                  <a:schemeClr val="tx1"/>
                </a:solidFill>
                <a:latin typeface="Times New Roman" panose="02020603050405020304" pitchFamily="18" charset="0"/>
                <a:cs typeface="Times New Roman" panose="02020603050405020304" pitchFamily="18" charset="0"/>
              </a:rPr>
              <a:t>└── script.js               ← Core logic: API fetch, dynamic rendering</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42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325" y="174677"/>
            <a:ext cx="7498080" cy="1143000"/>
          </a:xfrm>
        </p:spPr>
        <p:txBody>
          <a:bodyPr/>
          <a:lstStyle/>
          <a:p>
            <a:r>
              <a:rPr lang="en-US" sz="3200" b="1" dirty="0">
                <a:solidFill>
                  <a:schemeClr val="dk1"/>
                </a:solidFill>
                <a:latin typeface="Times New Roman" panose="02020603050405020304"/>
                <a:cs typeface="Times New Roman" panose="02020603050405020304"/>
                <a:sym typeface="Times New Roman" panose="02020603050405020304"/>
              </a:rPr>
              <a:t>Challenges Faced</a:t>
            </a:r>
            <a:endParaRPr lang="en-IN" dirty="0"/>
          </a:p>
        </p:txBody>
      </p:sp>
      <p:sp>
        <p:nvSpPr>
          <p:cNvPr id="4" name="Rectangle 1">
            <a:extLst>
              <a:ext uri="{FF2B5EF4-FFF2-40B4-BE49-F238E27FC236}">
                <a16:creationId xmlns:a16="http://schemas.microsoft.com/office/drawing/2014/main" id="{E8B0C86E-F668-07D5-BDA8-1432513601DB}"/>
              </a:ext>
            </a:extLst>
          </p:cNvPr>
          <p:cNvSpPr>
            <a:spLocks noGrp="1" noChangeArrowheads="1"/>
          </p:cNvSpPr>
          <p:nvPr>
            <p:ph type="body" idx="1"/>
          </p:nvPr>
        </p:nvSpPr>
        <p:spPr bwMode="auto">
          <a:xfrm>
            <a:off x="1248325" y="1638012"/>
            <a:ext cx="71721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API limits and key validation issues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Handling asynchronous data and errors smoothly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Preventing UI glitches for empty or failed searches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Ensuring mobile responsiveness with pure CSS</a:t>
            </a:r>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888</TotalTime>
  <Words>855</Words>
  <Application>Microsoft Office PowerPoint</Application>
  <PresentationFormat>On-screen Show (4:3)</PresentationFormat>
  <Paragraphs>81</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vt:lpstr>
      <vt:lpstr>Noto Sans Symbols</vt:lpstr>
      <vt:lpstr>Times New Roman</vt:lpstr>
      <vt:lpstr>Solstice</vt:lpstr>
      <vt:lpstr>  MOVIE SEARCH APP</vt:lpstr>
      <vt:lpstr>   Contents</vt:lpstr>
      <vt:lpstr>Introduction</vt:lpstr>
      <vt:lpstr>Problem Statement</vt:lpstr>
      <vt:lpstr>Objective</vt:lpstr>
      <vt:lpstr>Features</vt:lpstr>
      <vt:lpstr>Tech Stack Used</vt:lpstr>
      <vt:lpstr>Project Structure</vt:lpstr>
      <vt:lpstr>Challenges Faced</vt:lpstr>
      <vt:lpstr>Use Cases</vt:lpstr>
      <vt:lpstr>Scope of the Project</vt:lpstr>
      <vt:lpstr>Conclusion</vt:lpstr>
      <vt:lpstr>Screenshots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Vikram Singh</dc:creator>
  <cp:lastModifiedBy>22R21A1259 VADLA HARSHITHA</cp:lastModifiedBy>
  <cp:revision>46</cp:revision>
  <cp:lastPrinted>2025-03-05T09:00:00Z</cp:lastPrinted>
  <dcterms:created xsi:type="dcterms:W3CDTF">2024-11-27T02:02:00Z</dcterms:created>
  <dcterms:modified xsi:type="dcterms:W3CDTF">2025-07-27T07:54:17Z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483AFA1B6CEF46B49E5F364DFB63DED2_13</vt:lpwstr>
  </property>
  <property fmtid="{D5CDD505-2E9C-101B-9397-08002B2CF9AE}" pid="3" name="KSOProductBuildVer">
    <vt:lpwstr>1033-12.2.0.21179</vt:lpwstr>
  </property>
</Properties>
</file>