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7"/>
  </p:notesMasterIdLst>
  <p:sldIdLst>
    <p:sldId id="306" r:id="rId2"/>
    <p:sldId id="271" r:id="rId3"/>
    <p:sldId id="272" r:id="rId4"/>
    <p:sldId id="298" r:id="rId5"/>
    <p:sldId id="273" r:id="rId6"/>
    <p:sldId id="259" r:id="rId7"/>
    <p:sldId id="274" r:id="rId8"/>
    <p:sldId id="299" r:id="rId9"/>
    <p:sldId id="293" r:id="rId10"/>
    <p:sldId id="296" r:id="rId11"/>
    <p:sldId id="292" r:id="rId12"/>
    <p:sldId id="302" r:id="rId13"/>
    <p:sldId id="303" r:id="rId14"/>
    <p:sldId id="304" r:id="rId15"/>
    <p:sldId id="294"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pos="2976" userDrawn="1">
          <p15:clr>
            <a:srgbClr val="A4A3A4"/>
          </p15:clr>
        </p15:guide>
        <p15:guide id="4" pos="31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24" autoAdjust="0"/>
  </p:normalViewPr>
  <p:slideViewPr>
    <p:cSldViewPr snapToGrid="0" showGuides="1">
      <p:cViewPr varScale="1">
        <p:scale>
          <a:sx n="78" d="100"/>
          <a:sy n="78" d="100"/>
        </p:scale>
        <p:origin x="1373" y="62"/>
      </p:cViewPr>
      <p:guideLst>
        <p:guide orient="horz" pos="2160"/>
        <p:guide pos="2880"/>
        <p:guide pos="2976"/>
        <p:guide pos="3189"/>
      </p:guideLst>
    </p:cSldViewPr>
  </p:slideViewPr>
  <p:outlineViewPr>
    <p:cViewPr>
      <p:scale>
        <a:sx n="33" d="100"/>
        <a:sy n="33" d="100"/>
      </p:scale>
      <p:origin x="0" y="55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3"/>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5886896" y="1066800"/>
            <a:ext cx="2743200" cy="1981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
        <p:nvSpPr>
          <p:cNvPr id="79" name="Google Shape;79;p10"/>
          <p:cNvSpPr/>
          <p:nvPr/>
        </p:nvSpPr>
        <p:spPr>
          <a:xfrm>
            <a:off x="762000" y="1066800"/>
            <a:ext cx="4572000" cy="4572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Autofit/>
          </a:bodyPr>
          <a:lstStyle/>
          <a:p>
            <a:pPr marL="0" marR="0" lvl="0" indent="0" algn="l" rtl="0">
              <a:lnSpc>
                <a:spcPct val="94000"/>
              </a:lnSpc>
              <a:spcBef>
                <a:spcPts val="0"/>
              </a:spcBef>
              <a:spcAft>
                <a:spcPts val="0"/>
              </a:spcAft>
              <a:buClr>
                <a:schemeClr val="accent1"/>
              </a:buClr>
              <a:buSzPts val="2560"/>
              <a:buFont typeface="Noto Sans Symbols"/>
              <a:buNone/>
            </a:pPr>
            <a:endParaRPr sz="3200">
              <a:solidFill>
                <a:schemeClr val="dk1"/>
              </a:solidFill>
              <a:latin typeface="Gill Sans"/>
              <a:ea typeface="Gill Sans"/>
              <a:cs typeface="Gill Sans"/>
              <a:sym typeface="Gill Sans"/>
            </a:endParaRPr>
          </a:p>
        </p:txBody>
      </p:sp>
      <p:sp>
        <p:nvSpPr>
          <p:cNvPr id="80" name="Google Shape;80;p10"/>
          <p:cNvSpPr>
            <a:spLocks noGrp="1"/>
          </p:cNvSpPr>
          <p:nvPr>
            <p:ph type="pic" idx="2"/>
          </p:nvPr>
        </p:nvSpPr>
        <p:spPr>
          <a:xfrm>
            <a:off x="838200" y="1143003"/>
            <a:ext cx="4419600" cy="3514531"/>
          </a:xfrm>
          <a:prstGeom prst="roundRect">
            <a:avLst>
              <a:gd name="adj" fmla="val 783"/>
            </a:avLst>
          </a:prstGeom>
          <a:solidFill>
            <a:schemeClr val="lt2"/>
          </a:solidFill>
          <a:ln>
            <a:noFill/>
          </a:ln>
        </p:spPr>
      </p:sp>
      <p:sp>
        <p:nvSpPr>
          <p:cNvPr id="81" name="Google Shape;81;p10"/>
          <p:cNvSpPr/>
          <p:nvPr/>
        </p:nvSpPr>
        <p:spPr>
          <a:xfrm rot="-2131329">
            <a:off x="396725" y="954341"/>
            <a:ext cx="685800"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2" name="Google Shape;82;p10"/>
          <p:cNvSpPr/>
          <p:nvPr/>
        </p:nvSpPr>
        <p:spPr>
          <a:xfrm rot="2103354" flipH="1">
            <a:off x="5003667" y="936786"/>
            <a:ext cx="649224" cy="20431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3" name="Google Shape;83;p10"/>
          <p:cNvSpPr txBox="1">
            <a:spLocks noGrp="1"/>
          </p:cNvSpPr>
          <p:nvPr>
            <p:ph type="body" idx="1"/>
          </p:nvPr>
        </p:nvSpPr>
        <p:spPr>
          <a:xfrm>
            <a:off x="838200" y="4800600"/>
            <a:ext cx="4419600" cy="762000"/>
          </a:xfrm>
          <a:prstGeom prst="rect">
            <a:avLst/>
          </a:prstGeom>
          <a:noFill/>
          <a:ln>
            <a:noFill/>
          </a:ln>
        </p:spPr>
        <p:txBody>
          <a:bodyPr spcFirstLastPara="1" wrap="square" lIns="91425" tIns="45700" rIns="91425" bIns="45700" anchor="ctr" anchorCtr="0">
            <a:normAutofit/>
          </a:bodyPr>
          <a:lstStyle>
            <a:lvl1pPr marL="457200" lvl="0" indent="-228600" algn="l">
              <a:lnSpc>
                <a:spcPct val="114000"/>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2784348" y="99060"/>
            <a:ext cx="4800600" cy="749808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4846638" y="2286002"/>
            <a:ext cx="5851525"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998538" y="419103"/>
            <a:ext cx="5851525"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6"/>
          <a:tile tx="0" ty="0" sx="90000" sy="90000" flip="xy" algn="tl"/>
        </a:blipFill>
        <a:effectLst/>
      </p:bgPr>
    </p:bg>
    <p:spTree>
      <p:nvGrpSpPr>
        <p:cNvPr id="1" name="Shape 5"/>
        <p:cNvGrpSpPr/>
        <p:nvPr/>
      </p:nvGrpSpPr>
      <p:grpSpPr>
        <a:xfrm>
          <a:off x="0" y="0"/>
          <a:ext cx="0" cy="0"/>
          <a:chOff x="0" y="0"/>
          <a:chExt cx="0" cy="0"/>
        </a:xfrm>
      </p:grpSpPr>
      <p:sp>
        <p:nvSpPr>
          <p:cNvPr id="6" name="Google Shape;6;p1"/>
          <p:cNvSpPr/>
          <p:nvPr/>
        </p:nvSpPr>
        <p:spPr>
          <a:xfrm>
            <a:off x="-815927" y="-815922"/>
            <a:ext cx="1638887" cy="1638887"/>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 name="Google Shape;7;p1"/>
          <p:cNvSpPr/>
          <p:nvPr/>
        </p:nvSpPr>
        <p:spPr>
          <a:xfrm>
            <a:off x="168816" y="21102"/>
            <a:ext cx="1702191" cy="1702191"/>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 name="Google Shape;8;p1"/>
          <p:cNvSpPr/>
          <p:nvPr/>
        </p:nvSpPr>
        <p:spPr>
          <a:xfrm rot="2315675">
            <a:off x="182881" y="1055077"/>
            <a:ext cx="1125717" cy="1102624"/>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9" name="Google Shape;9;p1"/>
          <p:cNvSpPr/>
          <p:nvPr/>
        </p:nvSpPr>
        <p:spPr>
          <a:xfrm>
            <a:off x="1012873" y="-54"/>
            <a:ext cx="8131127" cy="685805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 name="Google Shape;10;p1"/>
          <p:cNvSpPr txBox="1">
            <a:spLocks noGrp="1"/>
          </p:cNvSpPr>
          <p:nvPr>
            <p:ph type="title"/>
          </p:nvPr>
        </p:nvSpPr>
        <p:spPr>
          <a:xfrm>
            <a:off x="1435608" y="274638"/>
            <a:ext cx="7498080" cy="11430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435608" y="1447800"/>
            <a:ext cx="7498080" cy="48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panose="020B0604030504040204"/>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581400" y="6305550"/>
            <a:ext cx="2133600" cy="47625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715000" y="6305550"/>
            <a:ext cx="2895600" cy="4762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8613648" y="6305550"/>
            <a:ext cx="457200" cy="47625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lang="en-US"/>
          </a:p>
        </p:txBody>
      </p:sp>
      <p:sp>
        <p:nvSpPr>
          <p:cNvPr id="15" name="Google Shape;15;p1"/>
          <p:cNvSpPr/>
          <p:nvPr/>
        </p:nvSpPr>
        <p:spPr>
          <a:xfrm>
            <a:off x="1014984" y="-54"/>
            <a:ext cx="73152" cy="6858054"/>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50" r:id="rId1"/>
    <p:sldLayoutId id="2147483654" r:id="rId2"/>
    <p:sldLayoutId id="2147483655" r:id="rId3"/>
    <p:sldLayoutId id="214748365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F097-B8D7-01FE-8112-CBF70183DC85}"/>
              </a:ext>
            </a:extLst>
          </p:cNvPr>
          <p:cNvSpPr>
            <a:spLocks noGrp="1"/>
          </p:cNvSpPr>
          <p:nvPr>
            <p:ph type="title"/>
          </p:nvPr>
        </p:nvSpPr>
        <p:spPr>
          <a:xfrm>
            <a:off x="1356950" y="-682552"/>
            <a:ext cx="7498080" cy="3154362"/>
          </a:xfrm>
        </p:spPr>
        <p:txBody>
          <a:bodyPr>
            <a:noAutofit/>
          </a:bodyPr>
          <a:lstStyle/>
          <a:p>
            <a:pPr algn="ctr"/>
            <a:br>
              <a:rPr lang="en-US" sz="7200" dirty="0"/>
            </a:br>
            <a:br>
              <a:rPr lang="en-US" sz="7200" dirty="0"/>
            </a:br>
            <a:r>
              <a:rPr lang="en-US" sz="5400" dirty="0"/>
              <a:t>PRICE COMPARISON</a:t>
            </a:r>
            <a:endParaRPr lang="en-IN" sz="5400" dirty="0"/>
          </a:p>
        </p:txBody>
      </p:sp>
      <p:sp>
        <p:nvSpPr>
          <p:cNvPr id="3" name="Text Placeholder 2">
            <a:extLst>
              <a:ext uri="{FF2B5EF4-FFF2-40B4-BE49-F238E27FC236}">
                <a16:creationId xmlns:a16="http://schemas.microsoft.com/office/drawing/2014/main" id="{03806D30-E397-ADA8-95C1-1C5B373E2ED3}"/>
              </a:ext>
            </a:extLst>
          </p:cNvPr>
          <p:cNvSpPr>
            <a:spLocks noGrp="1"/>
          </p:cNvSpPr>
          <p:nvPr>
            <p:ph type="body" idx="1"/>
          </p:nvPr>
        </p:nvSpPr>
        <p:spPr>
          <a:xfrm>
            <a:off x="1268459" y="2706329"/>
            <a:ext cx="7498080" cy="4800600"/>
          </a:xfrm>
        </p:spPr>
        <p:txBody>
          <a:bodyPr anchor="ctr"/>
          <a:lstStyle/>
          <a:p>
            <a:pPr marL="137160" indent="0" algn="ctr">
              <a:buNone/>
            </a:pPr>
            <a:r>
              <a:rPr lang="en-IN" sz="2400" b="1" dirty="0"/>
              <a:t>Bachelor of Technology</a:t>
            </a:r>
          </a:p>
          <a:p>
            <a:pPr marL="137160" indent="0" algn="ctr">
              <a:buNone/>
            </a:pPr>
            <a:r>
              <a:rPr lang="en-IN" sz="2400" b="1" dirty="0"/>
              <a:t> In</a:t>
            </a:r>
          </a:p>
          <a:p>
            <a:pPr marL="137160" indent="0" algn="ctr">
              <a:buNone/>
            </a:pPr>
            <a:r>
              <a:rPr lang="en-IN" sz="2400" b="1" dirty="0"/>
              <a:t> Information Technology</a:t>
            </a:r>
          </a:p>
          <a:p>
            <a:pPr marL="137160" indent="0" algn="ctr">
              <a:buNone/>
            </a:pPr>
            <a:r>
              <a:rPr lang="en-IN" sz="2400" b="1" dirty="0"/>
              <a:t> By</a:t>
            </a:r>
          </a:p>
          <a:p>
            <a:pPr marL="137160" indent="0" algn="ctr">
              <a:buNone/>
            </a:pPr>
            <a:r>
              <a:rPr lang="en-IN" sz="2400" b="1" dirty="0"/>
              <a:t>V. HARSHITHA   22R21A1259</a:t>
            </a:r>
          </a:p>
          <a:p>
            <a:pPr marL="137160" indent="0" algn="ctr">
              <a:buNone/>
            </a:pPr>
            <a:endParaRPr lang="en-IN" sz="2400" b="1" dirty="0"/>
          </a:p>
          <a:p>
            <a:pPr marL="137160" indent="0">
              <a:buNone/>
            </a:pPr>
            <a:endParaRPr lang="en-US" dirty="0"/>
          </a:p>
          <a:p>
            <a:pPr marL="137160" indent="0">
              <a:buNone/>
            </a:pPr>
            <a:endParaRPr lang="en-IN" dirty="0"/>
          </a:p>
        </p:txBody>
      </p:sp>
      <p:pic>
        <p:nvPicPr>
          <p:cNvPr id="5" name="Picture 4">
            <a:extLst>
              <a:ext uri="{FF2B5EF4-FFF2-40B4-BE49-F238E27FC236}">
                <a16:creationId xmlns:a16="http://schemas.microsoft.com/office/drawing/2014/main" id="{8F22B91B-8159-36D6-78E5-173036A7247C}"/>
              </a:ext>
            </a:extLst>
          </p:cNvPr>
          <p:cNvPicPr/>
          <p:nvPr/>
        </p:nvPicPr>
        <p:blipFill>
          <a:blip r:embed="rId2"/>
          <a:stretch>
            <a:fillRect/>
          </a:stretch>
        </p:blipFill>
        <p:spPr>
          <a:xfrm>
            <a:off x="1101213" y="0"/>
            <a:ext cx="7753817" cy="894629"/>
          </a:xfrm>
          <a:prstGeom prst="rect">
            <a:avLst/>
          </a:prstGeom>
        </p:spPr>
      </p:pic>
    </p:spTree>
    <p:extLst>
      <p:ext uri="{BB962C8B-B14F-4D97-AF65-F5344CB8AC3E}">
        <p14:creationId xmlns:p14="http://schemas.microsoft.com/office/powerpoint/2010/main" val="232977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986" y="0"/>
            <a:ext cx="7792720" cy="1143000"/>
          </a:xfrm>
        </p:spPr>
        <p:txBody>
          <a:bodyPr/>
          <a:lstStyle/>
          <a:p>
            <a:r>
              <a:rPr lang="en-US" sz="3200" b="1" dirty="0">
                <a:solidFill>
                  <a:schemeClr val="dk1"/>
                </a:solidFill>
                <a:latin typeface="Times New Roman" panose="02020603050405020304" pitchFamily="18" charset="0"/>
                <a:cs typeface="Times New Roman" panose="02020603050405020304" pitchFamily="18" charset="0"/>
                <a:sym typeface="+mn-ea"/>
              </a:rPr>
              <a:t>Gap Analysis</a:t>
            </a:r>
            <a:endParaRPr lang="en-US" sz="3200"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type="body" idx="1"/>
          </p:nvPr>
        </p:nvSpPr>
        <p:spPr bwMode="auto">
          <a:xfrm>
            <a:off x="1143999" y="954662"/>
            <a:ext cx="7550938" cy="5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137160" indent="0">
              <a:lnSpc>
                <a:spcPct val="150000"/>
              </a:lnSpc>
              <a:buNone/>
            </a:pPr>
            <a:r>
              <a:rPr lang="en-US" altLang="en-US" sz="1800" dirty="0">
                <a:latin typeface="Times New Roman" panose="02020603050405020304" pitchFamily="18" charset="0"/>
                <a:cs typeface="Times New Roman" panose="02020603050405020304" pitchFamily="18" charset="0"/>
                <a:sym typeface="+mn-ea"/>
              </a:rPr>
              <a:t>This project bridges the gap between manual price comparison and automated price fetching, making online shopping faster, more convenient, and cost-effective.</a:t>
            </a:r>
          </a:p>
          <a:p>
            <a:pPr marL="137160" indent="0">
              <a:lnSpc>
                <a:spcPct val="150000"/>
              </a:lnSpc>
              <a:buNone/>
            </a:pPr>
            <a:r>
              <a:rPr lang="en-US" sz="1800" dirty="0"/>
              <a:t>With the rapid rise of online shopping platforms, users often face challenges in finding the best prices for the same product across different websites. Existing solutions are either limited to specific platforms or require browser extensions, which may not be user-friendly or accessible to all. Moreover, many users are unaware of hidden discounts or price differences between platforms. There is a gap in providing a centralized, responsive, and easy-to-use web-based tool that offers a side-by-side comparison of prices, discounts, and ratings. The Smart Price Comparison Tool bridges this gap by offering a simulated, visually rich interface that helps users identify the best deals effortlessly, all in one place.</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460" y="274955"/>
            <a:ext cx="7793355" cy="1143000"/>
          </a:xfrm>
        </p:spPr>
        <p:txBody>
          <a:bodyPr/>
          <a:lstStyle/>
          <a:p>
            <a:r>
              <a:rPr lang="en-US" sz="32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Introduction of Existing System</a:t>
            </a:r>
          </a:p>
        </p:txBody>
      </p:sp>
      <p:sp>
        <p:nvSpPr>
          <p:cNvPr id="3" name="Text Placeholder 2"/>
          <p:cNvSpPr>
            <a:spLocks noGrp="1"/>
          </p:cNvSpPr>
          <p:nvPr>
            <p:ph type="body" idx="1"/>
          </p:nvPr>
        </p:nvSpPr>
        <p:spPr>
          <a:xfrm>
            <a:off x="1175067" y="1288907"/>
            <a:ext cx="7221681" cy="4800600"/>
          </a:xfrm>
        </p:spPr>
        <p:txBody>
          <a:bodyPr>
            <a:noAutofit/>
          </a:bodyPr>
          <a:lstStyle/>
          <a:p>
            <a:pPr marL="0" lvl="0" indent="0" algn="just" eaLnBrk="0" fontAlgn="base" hangingPunct="0">
              <a:lnSpc>
                <a:spcPct val="160000"/>
              </a:lnSpc>
              <a:spcBef>
                <a:spcPct val="0"/>
              </a:spcBef>
              <a:spcAft>
                <a:spcPct val="0"/>
              </a:spcAft>
              <a:buClrTx/>
              <a:buSzTx/>
              <a:buNone/>
            </a:pPr>
            <a:r>
              <a:rPr lang="en-US" sz="1800" dirty="0"/>
              <a:t>Currently, users who want to compare prices of a product across different e-commerce platforms need to manually visit each website like Amazon, Flipkart, or </a:t>
            </a:r>
            <a:r>
              <a:rPr lang="en-US" sz="1800" dirty="0" err="1"/>
              <a:t>Meesho</a:t>
            </a:r>
            <a:r>
              <a:rPr lang="en-US" sz="1800" dirty="0"/>
              <a:t>, search for the product individually, and note the prices. Some existing solutions such as browser extensions or price comparison websites do exist, but they are either platform-specific, limited in coverage, or not user-friendly on mobile devices. Additionally, many tools lack features like visual comparison, rating insights, and discount visibility. These limitations highlight the need for a more accessible, user-centered, and responsive price comparison solution.</a:t>
            </a: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555CD-1FF0-B897-AEAC-C755146DD789}"/>
              </a:ext>
            </a:extLst>
          </p:cNvPr>
          <p:cNvSpPr>
            <a:spLocks noGrp="1"/>
          </p:cNvSpPr>
          <p:nvPr>
            <p:ph type="title"/>
          </p:nvPr>
        </p:nvSpPr>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Data Flow Diagram</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6324AA5-5FF8-5B0D-DAB8-25B86335A10B}"/>
              </a:ext>
            </a:extLst>
          </p:cNvPr>
          <p:cNvPicPr/>
          <p:nvPr/>
        </p:nvPicPr>
        <p:blipFill>
          <a:blip r:embed="rId2"/>
          <a:stretch>
            <a:fillRect/>
          </a:stretch>
        </p:blipFill>
        <p:spPr>
          <a:xfrm>
            <a:off x="1544320" y="1386168"/>
            <a:ext cx="6815455" cy="4386580"/>
          </a:xfrm>
          <a:prstGeom prst="rect">
            <a:avLst/>
          </a:prstGeom>
        </p:spPr>
      </p:pic>
      <p:sp>
        <p:nvSpPr>
          <p:cNvPr id="6" name="TextBox 5">
            <a:extLst>
              <a:ext uri="{FF2B5EF4-FFF2-40B4-BE49-F238E27FC236}">
                <a16:creationId xmlns:a16="http://schemas.microsoft.com/office/drawing/2014/main" id="{85556BBE-267C-0044-C082-B17E501E3351}"/>
              </a:ext>
            </a:extLst>
          </p:cNvPr>
          <p:cNvSpPr txBox="1"/>
          <p:nvPr/>
        </p:nvSpPr>
        <p:spPr>
          <a:xfrm>
            <a:off x="1920240" y="5981102"/>
            <a:ext cx="4572000" cy="330668"/>
          </a:xfrm>
          <a:prstGeom prst="rect">
            <a:avLst/>
          </a:prstGeom>
          <a:noFill/>
        </p:spPr>
        <p:txBody>
          <a:bodyPr wrap="square">
            <a:spAutoFit/>
          </a:bodyPr>
          <a:lstStyle/>
          <a:p>
            <a:pPr marL="1605280" indent="-6350" algn="just">
              <a:lnSpc>
                <a:spcPct val="103000"/>
              </a:lnSpc>
              <a:spcAft>
                <a:spcPts val="4125"/>
              </a:spcAft>
            </a:pPr>
            <a:r>
              <a:rPr lang="en-IN" sz="1400" b="1" kern="100" dirty="0">
                <a:solidFill>
                  <a:srgbClr val="000000"/>
                </a:solidFill>
                <a:effectLst/>
                <a:latin typeface="Times New Roman" panose="02020603050405020304" pitchFamily="18" charset="0"/>
                <a:ea typeface="Times New Roman" panose="02020603050405020304" pitchFamily="18" charset="0"/>
              </a:rPr>
              <a:t>Fig : </a:t>
            </a:r>
            <a:r>
              <a:rPr lang="en-IN" sz="1600" kern="100" dirty="0">
                <a:solidFill>
                  <a:srgbClr val="000000"/>
                </a:solidFill>
                <a:effectLst/>
                <a:latin typeface="Times New Roman" panose="02020603050405020304" pitchFamily="18" charset="0"/>
                <a:ea typeface="Times New Roman" panose="02020603050405020304" pitchFamily="18" charset="0"/>
              </a:rPr>
              <a:t>Price Comparison Diagram</a:t>
            </a:r>
          </a:p>
        </p:txBody>
      </p:sp>
    </p:spTree>
    <p:extLst>
      <p:ext uri="{BB962C8B-B14F-4D97-AF65-F5344CB8AC3E}">
        <p14:creationId xmlns:p14="http://schemas.microsoft.com/office/powerpoint/2010/main" val="3277561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69B29-565C-6909-5993-96871BEC9DAE}"/>
              </a:ext>
            </a:extLst>
          </p:cNvPr>
          <p:cNvSpPr>
            <a:spLocks noGrp="1"/>
          </p:cNvSpPr>
          <p:nvPr>
            <p:ph type="title"/>
          </p:nvPr>
        </p:nvSpPr>
        <p:spPr>
          <a:xfrm>
            <a:off x="1414587" y="65690"/>
            <a:ext cx="7498080" cy="114300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Screenshots</a:t>
            </a:r>
            <a:endParaRPr lang="en-IN" sz="3200" b="1" dirty="0">
              <a:solidFill>
                <a:schemeClr val="tx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51BB192-2ECF-C17D-54D2-360AC2570A13}"/>
              </a:ext>
            </a:extLst>
          </p:cNvPr>
          <p:cNvPicPr/>
          <p:nvPr/>
        </p:nvPicPr>
        <p:blipFill>
          <a:blip r:embed="rId2"/>
          <a:stretch>
            <a:fillRect/>
          </a:stretch>
        </p:blipFill>
        <p:spPr>
          <a:xfrm>
            <a:off x="1214621" y="1208690"/>
            <a:ext cx="3357379" cy="2374265"/>
          </a:xfrm>
          <a:prstGeom prst="rect">
            <a:avLst/>
          </a:prstGeom>
        </p:spPr>
      </p:pic>
      <p:pic>
        <p:nvPicPr>
          <p:cNvPr id="6" name="Picture 5">
            <a:extLst>
              <a:ext uri="{FF2B5EF4-FFF2-40B4-BE49-F238E27FC236}">
                <a16:creationId xmlns:a16="http://schemas.microsoft.com/office/drawing/2014/main" id="{3DB85AA2-C144-272A-27C6-D4D1A60218F9}"/>
              </a:ext>
            </a:extLst>
          </p:cNvPr>
          <p:cNvPicPr/>
          <p:nvPr/>
        </p:nvPicPr>
        <p:blipFill>
          <a:blip r:embed="rId3"/>
          <a:stretch>
            <a:fillRect/>
          </a:stretch>
        </p:blipFill>
        <p:spPr>
          <a:xfrm>
            <a:off x="4965291" y="1188173"/>
            <a:ext cx="3785419" cy="2374265"/>
          </a:xfrm>
          <a:prstGeom prst="rect">
            <a:avLst/>
          </a:prstGeom>
        </p:spPr>
      </p:pic>
      <p:pic>
        <p:nvPicPr>
          <p:cNvPr id="7" name="Picture 6">
            <a:extLst>
              <a:ext uri="{FF2B5EF4-FFF2-40B4-BE49-F238E27FC236}">
                <a16:creationId xmlns:a16="http://schemas.microsoft.com/office/drawing/2014/main" id="{B92C92A5-3AEF-E491-326F-C1C684A5ABF2}"/>
              </a:ext>
            </a:extLst>
          </p:cNvPr>
          <p:cNvPicPr/>
          <p:nvPr/>
        </p:nvPicPr>
        <p:blipFill>
          <a:blip r:embed="rId4"/>
          <a:stretch>
            <a:fillRect/>
          </a:stretch>
        </p:blipFill>
        <p:spPr>
          <a:xfrm>
            <a:off x="2893310" y="4316361"/>
            <a:ext cx="4352290" cy="1956619"/>
          </a:xfrm>
          <a:prstGeom prst="rect">
            <a:avLst/>
          </a:prstGeom>
        </p:spPr>
      </p:pic>
      <p:sp>
        <p:nvSpPr>
          <p:cNvPr id="9" name="TextBox 8">
            <a:extLst>
              <a:ext uri="{FF2B5EF4-FFF2-40B4-BE49-F238E27FC236}">
                <a16:creationId xmlns:a16="http://schemas.microsoft.com/office/drawing/2014/main" id="{66775D0C-07C2-7804-B455-30A9C2002ED0}"/>
              </a:ext>
            </a:extLst>
          </p:cNvPr>
          <p:cNvSpPr txBox="1"/>
          <p:nvPr/>
        </p:nvSpPr>
        <p:spPr>
          <a:xfrm>
            <a:off x="0" y="3653919"/>
            <a:ext cx="4572000" cy="300916"/>
          </a:xfrm>
          <a:prstGeom prst="rect">
            <a:avLst/>
          </a:prstGeom>
          <a:noFill/>
        </p:spPr>
        <p:txBody>
          <a:bodyPr wrap="square">
            <a:spAutoFit/>
          </a:bodyPr>
          <a:lstStyle/>
          <a:p>
            <a:pPr marL="2138680" indent="-6350" algn="just">
              <a:lnSpc>
                <a:spcPct val="103000"/>
              </a:lnSpc>
              <a:spcAft>
                <a:spcPts val="2580"/>
              </a:spcAft>
            </a:pPr>
            <a:r>
              <a:rPr lang="en-IN" sz="1400" b="1" kern="100" dirty="0">
                <a:solidFill>
                  <a:srgbClr val="000000"/>
                </a:solidFill>
                <a:effectLst/>
                <a:latin typeface="Times New Roman" panose="02020603050405020304" pitchFamily="18" charset="0"/>
                <a:ea typeface="Times New Roman" panose="02020603050405020304" pitchFamily="18" charset="0"/>
              </a:rPr>
              <a:t>Fig 1: </a:t>
            </a:r>
            <a:r>
              <a:rPr lang="en-IN" sz="1400" kern="100" dirty="0">
                <a:solidFill>
                  <a:srgbClr val="000000"/>
                </a:solidFill>
                <a:effectLst/>
                <a:latin typeface="Times New Roman" panose="02020603050405020304" pitchFamily="18" charset="0"/>
                <a:ea typeface="Times New Roman" panose="02020603050405020304" pitchFamily="18" charset="0"/>
              </a:rPr>
              <a:t>Home page</a:t>
            </a:r>
          </a:p>
        </p:txBody>
      </p:sp>
      <p:sp>
        <p:nvSpPr>
          <p:cNvPr id="11" name="TextBox 10">
            <a:extLst>
              <a:ext uri="{FF2B5EF4-FFF2-40B4-BE49-F238E27FC236}">
                <a16:creationId xmlns:a16="http://schemas.microsoft.com/office/drawing/2014/main" id="{EC30CD0E-ADF6-ECE3-2BA5-7000044E7222}"/>
              </a:ext>
            </a:extLst>
          </p:cNvPr>
          <p:cNvSpPr txBox="1"/>
          <p:nvPr/>
        </p:nvSpPr>
        <p:spPr>
          <a:xfrm>
            <a:off x="3362357" y="3653919"/>
            <a:ext cx="5550310" cy="300916"/>
          </a:xfrm>
          <a:prstGeom prst="rect">
            <a:avLst/>
          </a:prstGeom>
          <a:noFill/>
        </p:spPr>
        <p:txBody>
          <a:bodyPr wrap="square">
            <a:spAutoFit/>
          </a:bodyPr>
          <a:lstStyle/>
          <a:p>
            <a:pPr marL="2226945" indent="-6350" algn="just">
              <a:lnSpc>
                <a:spcPct val="103000"/>
              </a:lnSpc>
              <a:spcAft>
                <a:spcPts val="1390"/>
              </a:spcAft>
            </a:pPr>
            <a:r>
              <a:rPr lang="en-IN" sz="1400" b="1" kern="100" dirty="0">
                <a:solidFill>
                  <a:srgbClr val="000000"/>
                </a:solidFill>
                <a:effectLst/>
                <a:latin typeface="Times New Roman" panose="02020603050405020304" pitchFamily="18" charset="0"/>
                <a:ea typeface="Times New Roman" panose="02020603050405020304" pitchFamily="18" charset="0"/>
              </a:rPr>
              <a:t>Fig 2: </a:t>
            </a:r>
            <a:r>
              <a:rPr lang="en-IN" sz="1400" kern="100" dirty="0">
                <a:solidFill>
                  <a:srgbClr val="000000"/>
                </a:solidFill>
                <a:effectLst/>
                <a:latin typeface="Times New Roman" panose="02020603050405020304" pitchFamily="18" charset="0"/>
                <a:ea typeface="Times New Roman" panose="02020603050405020304" pitchFamily="18" charset="0"/>
              </a:rPr>
              <a:t>Results of searched product</a:t>
            </a:r>
          </a:p>
        </p:txBody>
      </p:sp>
      <p:sp>
        <p:nvSpPr>
          <p:cNvPr id="13" name="TextBox 12">
            <a:extLst>
              <a:ext uri="{FF2B5EF4-FFF2-40B4-BE49-F238E27FC236}">
                <a16:creationId xmlns:a16="http://schemas.microsoft.com/office/drawing/2014/main" id="{7D5D9BC9-7760-2BEF-51C4-95EF42334CE6}"/>
              </a:ext>
            </a:extLst>
          </p:cNvPr>
          <p:cNvSpPr txBox="1"/>
          <p:nvPr/>
        </p:nvSpPr>
        <p:spPr>
          <a:xfrm>
            <a:off x="1214621" y="6333590"/>
            <a:ext cx="6626667" cy="300916"/>
          </a:xfrm>
          <a:prstGeom prst="rect">
            <a:avLst/>
          </a:prstGeom>
          <a:noFill/>
        </p:spPr>
        <p:txBody>
          <a:bodyPr wrap="square">
            <a:spAutoFit/>
          </a:bodyPr>
          <a:lstStyle/>
          <a:p>
            <a:pPr marL="2672080" indent="-6350" algn="just">
              <a:lnSpc>
                <a:spcPct val="103000"/>
              </a:lnSpc>
              <a:spcAft>
                <a:spcPts val="1390"/>
              </a:spcAft>
            </a:pPr>
            <a:r>
              <a:rPr lang="en-IN" sz="1400" b="1" kern="100" dirty="0">
                <a:solidFill>
                  <a:srgbClr val="000000"/>
                </a:solidFill>
                <a:effectLst/>
                <a:latin typeface="Times New Roman" panose="02020603050405020304" pitchFamily="18" charset="0"/>
                <a:ea typeface="Times New Roman" panose="02020603050405020304" pitchFamily="18" charset="0"/>
              </a:rPr>
              <a:t>Fig 3: </a:t>
            </a:r>
            <a:r>
              <a:rPr lang="en-IN" sz="1400" kern="100" dirty="0">
                <a:solidFill>
                  <a:srgbClr val="000000"/>
                </a:solidFill>
                <a:effectLst/>
                <a:latin typeface="Times New Roman" panose="02020603050405020304" pitchFamily="18" charset="0"/>
                <a:ea typeface="Times New Roman" panose="02020603050405020304" pitchFamily="18" charset="0"/>
              </a:rPr>
              <a:t>Results of searched product</a:t>
            </a:r>
          </a:p>
        </p:txBody>
      </p:sp>
    </p:spTree>
    <p:extLst>
      <p:ext uri="{BB962C8B-B14F-4D97-AF65-F5344CB8AC3E}">
        <p14:creationId xmlns:p14="http://schemas.microsoft.com/office/powerpoint/2010/main" val="1201214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4127-C181-0615-F30D-B7D769B9209F}"/>
              </a:ext>
            </a:extLst>
          </p:cNvPr>
          <p:cNvSpPr>
            <a:spLocks noGrp="1"/>
          </p:cNvSpPr>
          <p:nvPr>
            <p:ph type="title"/>
          </p:nvPr>
        </p:nvSpPr>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Conclusion</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E490E3A2-0349-E99D-A1A2-EDD9510F9C14}"/>
              </a:ext>
            </a:extLst>
          </p:cNvPr>
          <p:cNvSpPr>
            <a:spLocks noGrp="1"/>
          </p:cNvSpPr>
          <p:nvPr>
            <p:ph type="body" idx="1"/>
          </p:nvPr>
        </p:nvSpPr>
        <p:spPr>
          <a:xfrm>
            <a:off x="1273048" y="1362076"/>
            <a:ext cx="7498080" cy="4800600"/>
          </a:xfrm>
        </p:spPr>
        <p:txBody>
          <a:bodyPr>
            <a:normAutofit/>
          </a:bodyPr>
          <a:lstStyle/>
          <a:p>
            <a:pPr marL="137160" indent="0">
              <a:lnSpc>
                <a:spcPct val="150000"/>
              </a:lnSpc>
              <a:buNone/>
            </a:pPr>
            <a:r>
              <a:rPr lang="en-US" sz="1800" dirty="0"/>
              <a:t>The Smart Price Comparison Tool provides a simple yet effective solution for users to compare product prices across multiple e-commerce platforms in one place. It enhances the online shopping experience by offering simulated real-time data, highlighting the best deals, and presenting useful information like discounts, ratings, and reviews. With its responsive design and user-friendly interface, the tool addresses the limitations of existing systems and offers a solid foundation for future enhancements, such as integrating real APIs for live price tracking. Overall, the project demonstrates how automation and smart UI design can simplify decision-making in online shopping.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68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1260186" y="643467"/>
            <a:ext cx="7367347" cy="6401081"/>
          </a:xfrm>
        </p:spPr>
        <p:txBody>
          <a:bodyPr/>
          <a:lstStyle/>
          <a:p>
            <a:endParaRPr lang="en-IN" dirty="0"/>
          </a:p>
        </p:txBody>
      </p:sp>
      <p:pic>
        <p:nvPicPr>
          <p:cNvPr id="3074" name="Picture 2" descr="Thank You PPT Slid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533" y="-301"/>
            <a:ext cx="8136825" cy="68583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2835" y="274955"/>
            <a:ext cx="7498080" cy="877570"/>
          </a:xfrm>
        </p:spPr>
        <p:txBody>
          <a:bodyPr>
            <a:scene3d>
              <a:camera prst="orthographicFront"/>
              <a:lightRig rig="threePt" dir="t"/>
            </a:scene3d>
          </a:bodyPr>
          <a:lstStyle/>
          <a:p>
            <a:r>
              <a:rPr lang="en-US"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Contents</a:t>
            </a:r>
            <a:endParaRPr lang="en-US" sz="32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330960" y="885825"/>
            <a:ext cx="7498080" cy="4943475"/>
          </a:xfrm>
        </p:spPr>
        <p:txBody>
          <a:bodyPr>
            <a:noAutofit/>
          </a:bodyPr>
          <a:lstStyle/>
          <a:p>
            <a:pPr marL="457200" lvl="0" indent="-330200" algn="l" rtl="0">
              <a:lnSpc>
                <a:spcPct val="160000"/>
              </a:lnSpc>
              <a:spcBef>
                <a:spcPts val="0"/>
              </a:spcBef>
              <a:spcAft>
                <a:spcPts val="0"/>
              </a:spcAft>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Abstract</a:t>
            </a:r>
          </a:p>
          <a:p>
            <a:pPr marL="457200" lvl="0" indent="-330200" algn="l" rtl="0">
              <a:lnSpc>
                <a:spcPct val="160000"/>
              </a:lnSpc>
              <a:spcBef>
                <a:spcPts val="0"/>
              </a:spcBef>
              <a:spcAft>
                <a:spcPts val="0"/>
              </a:spcAft>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Problem Statement</a:t>
            </a:r>
          </a:p>
          <a:p>
            <a:pPr marL="457200" lvl="0" indent="-330200" algn="l" rtl="0">
              <a:lnSpc>
                <a:spcPct val="160000"/>
              </a:lnSpc>
              <a:spcBef>
                <a:spcPts val="0"/>
              </a:spcBef>
              <a:spcAft>
                <a:spcPts val="0"/>
              </a:spcAft>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Objectives</a:t>
            </a:r>
          </a:p>
          <a:p>
            <a:pPr marL="457200" lvl="0" indent="-330200" algn="l" rtl="0">
              <a:lnSpc>
                <a:spcPct val="160000"/>
              </a:lnSpc>
              <a:spcBef>
                <a:spcPts val="0"/>
              </a:spcBef>
              <a:spcAft>
                <a:spcPts val="0"/>
              </a:spcAft>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Domain/System Requirements</a:t>
            </a:r>
          </a:p>
          <a:p>
            <a:pPr marL="457200" lvl="0" indent="-330200" algn="l" rtl="0">
              <a:lnSpc>
                <a:spcPct val="160000"/>
              </a:lnSpc>
              <a:spcBef>
                <a:spcPts val="0"/>
              </a:spcBef>
              <a:spcAft>
                <a:spcPts val="0"/>
              </a:spcAft>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Automation Tools</a:t>
            </a:r>
          </a:p>
          <a:p>
            <a:pPr marL="457200" lvl="0" indent="-330200" algn="l" rtl="0">
              <a:lnSpc>
                <a:spcPct val="160000"/>
              </a:lnSpc>
              <a:spcBef>
                <a:spcPts val="0"/>
              </a:spcBef>
              <a:spcAft>
                <a:spcPts val="0"/>
              </a:spcAft>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Scope of the Project</a:t>
            </a:r>
          </a:p>
          <a:p>
            <a:pPr indent="-330200">
              <a:lnSpc>
                <a:spcPct val="160000"/>
              </a:lnSpc>
              <a:spcBef>
                <a:spcPts val="0"/>
              </a:spcBef>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Introduction</a:t>
            </a:r>
          </a:p>
          <a:p>
            <a:pPr indent="-330200">
              <a:lnSpc>
                <a:spcPct val="160000"/>
              </a:lnSpc>
              <a:spcBef>
                <a:spcPts val="0"/>
              </a:spcBef>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Gap Analysis</a:t>
            </a:r>
          </a:p>
          <a:p>
            <a:pPr indent="-330200">
              <a:lnSpc>
                <a:spcPct val="160000"/>
              </a:lnSpc>
              <a:spcBef>
                <a:spcPts val="0"/>
              </a:spcBef>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Introduction of Existing system</a:t>
            </a:r>
          </a:p>
          <a:p>
            <a:pPr indent="-330200">
              <a:lnSpc>
                <a:spcPct val="160000"/>
              </a:lnSpc>
              <a:spcBef>
                <a:spcPts val="0"/>
              </a:spcBef>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Design Using DFD</a:t>
            </a:r>
          </a:p>
          <a:p>
            <a:pPr indent="-330200">
              <a:lnSpc>
                <a:spcPct val="160000"/>
              </a:lnSpc>
              <a:spcBef>
                <a:spcPts val="0"/>
              </a:spcBef>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Screenshots</a:t>
            </a:r>
          </a:p>
          <a:p>
            <a:pPr indent="-330200">
              <a:lnSpc>
                <a:spcPct val="160000"/>
              </a:lnSpc>
              <a:spcBef>
                <a:spcPts val="0"/>
              </a:spcBef>
              <a:buSzPts val="1600"/>
              <a:buFont typeface="Times New Roman" panose="02020603050405020304"/>
              <a:buChar char="●"/>
            </a:pPr>
            <a:r>
              <a:rPr lang="en-US" sz="1600" dirty="0">
                <a:latin typeface="Times New Roman" panose="02020603050405020304"/>
                <a:ea typeface="Times New Roman" panose="02020603050405020304"/>
                <a:cs typeface="Times New Roman" panose="02020603050405020304"/>
                <a:sym typeface="Times New Roman" panose="02020603050405020304"/>
              </a:rPr>
              <a:t>Conclusion</a:t>
            </a:r>
          </a:p>
          <a:p>
            <a:pPr marL="457200" lvl="0" indent="-330200" algn="l" rtl="0">
              <a:lnSpc>
                <a:spcPct val="160000"/>
              </a:lnSpc>
              <a:spcBef>
                <a:spcPts val="0"/>
              </a:spcBef>
              <a:spcAft>
                <a:spcPts val="0"/>
              </a:spcAft>
              <a:buSzPts val="1600"/>
              <a:buFont typeface="Times New Roman" panose="02020603050405020304"/>
              <a:buChar char="●"/>
            </a:pPr>
            <a:endParaRPr lang="en-US" sz="1600" dirty="0">
              <a:latin typeface="Times New Roman" panose="02020603050405020304"/>
              <a:ea typeface="Times New Roman" panose="02020603050405020304"/>
              <a:cs typeface="Times New Roman" panose="02020603050405020304"/>
              <a:sym typeface="Times New Roman" panose="02020603050405020304"/>
            </a:endParaRPr>
          </a:p>
          <a:p>
            <a:pPr marL="127000" lvl="0" indent="0" algn="l" rtl="0">
              <a:lnSpc>
                <a:spcPct val="160000"/>
              </a:lnSpc>
              <a:spcBef>
                <a:spcPts val="0"/>
              </a:spcBef>
              <a:spcAft>
                <a:spcPts val="0"/>
              </a:spcAft>
              <a:buSzPts val="1600"/>
              <a:buNone/>
            </a:pPr>
            <a:endParaRPr lang="en-US" sz="1600" dirty="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4915" y="189230"/>
            <a:ext cx="7432040" cy="1143000"/>
          </a:xfrm>
        </p:spPr>
        <p:txBody>
          <a:bodyPr/>
          <a:lstStyle/>
          <a:p>
            <a:r>
              <a:rPr lang="en-US"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Abstract</a:t>
            </a:r>
            <a:endParaRPr lang="en-US" sz="3200" dirty="0"/>
          </a:p>
        </p:txBody>
      </p:sp>
      <p:sp>
        <p:nvSpPr>
          <p:cNvPr id="3" name="Text Placeholder 2"/>
          <p:cNvSpPr>
            <a:spLocks noGrp="1"/>
          </p:cNvSpPr>
          <p:nvPr>
            <p:ph type="body" idx="1"/>
          </p:nvPr>
        </p:nvSpPr>
        <p:spPr>
          <a:xfrm>
            <a:off x="1092835" y="1447800"/>
            <a:ext cx="7630160" cy="4800600"/>
          </a:xfrm>
        </p:spPr>
        <p:txBody>
          <a:bodyPr>
            <a:normAutofit/>
          </a:bodyPr>
          <a:lstStyle/>
          <a:p>
            <a:pPr marL="137160" indent="0" algn="just">
              <a:lnSpc>
                <a:spcPct val="150000"/>
              </a:lnSpc>
              <a:buNone/>
            </a:pPr>
            <a:r>
              <a:rPr lang="en-US" altLang="en-US" sz="1800" dirty="0">
                <a:latin typeface="Times New Roman" panose="02020603050405020304" pitchFamily="18" charset="0"/>
                <a:cs typeface="Times New Roman" panose="02020603050405020304" pitchFamily="18" charset="0"/>
              </a:rPr>
              <a:t>This price comparison website for products will help to compare the price from various e-commerce websites, This Price comparison site is extremely helpful for frequent online shoppers to check prices on different online stores in one place. But since it is very difficult to visit each &amp; every website for price comparison, there needs to be a solution to automate this process. The Price comparison website project proposed here gathers information on product prices from various websites &amp; presents it to the users. The users can then choose to buy from the best options available.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820FC-661D-A8F3-E809-0AE86F684CBF}"/>
              </a:ext>
            </a:extLst>
          </p:cNvPr>
          <p:cNvSpPr>
            <a:spLocks noGrp="1"/>
          </p:cNvSpPr>
          <p:nvPr>
            <p:ph type="title"/>
          </p:nvPr>
        </p:nvSpPr>
        <p:spPr>
          <a:xfrm>
            <a:off x="1159322" y="429342"/>
            <a:ext cx="7498080" cy="114300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8376E42-33DD-02DE-9CF8-3624B2601B77}"/>
              </a:ext>
            </a:extLst>
          </p:cNvPr>
          <p:cNvSpPr>
            <a:spLocks noGrp="1"/>
          </p:cNvSpPr>
          <p:nvPr>
            <p:ph type="body" idx="1"/>
          </p:nvPr>
        </p:nvSpPr>
        <p:spPr>
          <a:xfrm>
            <a:off x="822960" y="1572342"/>
            <a:ext cx="7498080" cy="6152535"/>
          </a:xfrm>
        </p:spPr>
        <p:txBody>
          <a:bodyPr>
            <a:normAutofit/>
          </a:bodyPr>
          <a:lstStyle/>
          <a:p>
            <a:pPr algn="just">
              <a:lnSpc>
                <a:spcPct val="150000"/>
              </a:lnSpc>
              <a:buNone/>
            </a:pPr>
            <a:r>
              <a:rPr lang="en-US" sz="1800" dirty="0">
                <a:latin typeface="Times New Roman" panose="02020603050405020304" pitchFamily="18" charset="0"/>
                <a:cs typeface="Times New Roman" panose="02020603050405020304" pitchFamily="18" charset="0"/>
              </a:rPr>
              <a:t>     With the rapid growth of online shopping, consumers often struggle to find</a:t>
            </a:r>
          </a:p>
          <a:p>
            <a:pPr algn="just">
              <a:lnSpc>
                <a:spcPct val="150000"/>
              </a:lnSpc>
              <a:buNone/>
            </a:pPr>
            <a:r>
              <a:rPr lang="en-US" sz="1800" dirty="0">
                <a:latin typeface="Times New Roman" panose="02020603050405020304" pitchFamily="18" charset="0"/>
                <a:cs typeface="Times New Roman" panose="02020603050405020304" pitchFamily="18" charset="0"/>
              </a:rPr>
              <a:t>     the best deals due to varying prices across multiple e-commerce platforms.</a:t>
            </a:r>
          </a:p>
          <a:p>
            <a:pPr algn="just">
              <a:lnSpc>
                <a:spcPct val="150000"/>
              </a:lnSpc>
              <a:buNone/>
            </a:pPr>
            <a:r>
              <a:rPr lang="en-US" sz="1800" dirty="0">
                <a:latin typeface="Times New Roman" panose="02020603050405020304" pitchFamily="18" charset="0"/>
                <a:cs typeface="Times New Roman" panose="02020603050405020304" pitchFamily="18" charset="0"/>
              </a:rPr>
              <a:t>     Manually checking each website is time-consuming and inefficient. There</a:t>
            </a:r>
          </a:p>
          <a:p>
            <a:pPr algn="just">
              <a:lnSpc>
                <a:spcPct val="150000"/>
              </a:lnSpc>
              <a:buNone/>
            </a:pPr>
            <a:r>
              <a:rPr lang="en-US" sz="1800" dirty="0">
                <a:latin typeface="Times New Roman" panose="02020603050405020304" pitchFamily="18" charset="0"/>
                <a:cs typeface="Times New Roman" panose="02020603050405020304" pitchFamily="18" charset="0"/>
              </a:rPr>
              <a:t>     is currently no reliable, centralized tool that allows real-time comparison</a:t>
            </a:r>
          </a:p>
          <a:p>
            <a:pPr algn="just">
              <a:lnSpc>
                <a:spcPct val="150000"/>
              </a:lnSpc>
              <a:buNone/>
            </a:pPr>
            <a:r>
              <a:rPr lang="en-US" sz="1800" dirty="0">
                <a:latin typeface="Times New Roman" panose="02020603050405020304" pitchFamily="18" charset="0"/>
                <a:cs typeface="Times New Roman" panose="02020603050405020304" pitchFamily="18" charset="0"/>
              </a:rPr>
              <a:t>     of product prices across platforms like Amazon, Flipkart, eBay, and</a:t>
            </a:r>
          </a:p>
          <a:p>
            <a:pPr algn="just">
              <a:lnSpc>
                <a:spcPct val="150000"/>
              </a:lnSpc>
              <a:buNone/>
            </a:pPr>
            <a:r>
              <a:rPr lang="en-US" sz="1800" dirty="0">
                <a:latin typeface="Times New Roman" panose="02020603050405020304" pitchFamily="18" charset="0"/>
                <a:cs typeface="Times New Roman" panose="02020603050405020304" pitchFamily="18" charset="0"/>
              </a:rPr>
              <a:t>     others. This results in users overpaying or missing better deals.</a:t>
            </a:r>
          </a:p>
          <a:p>
            <a:pPr algn="just">
              <a:lnSpc>
                <a:spcPct val="150000"/>
              </a:lnSpc>
              <a:buNone/>
            </a:pPr>
            <a:r>
              <a:rPr lang="en-US" sz="1800" dirty="0">
                <a:latin typeface="Times New Roman" panose="02020603050405020304" pitchFamily="18" charset="0"/>
                <a:cs typeface="Times New Roman" panose="02020603050405020304" pitchFamily="18" charset="0"/>
              </a:rPr>
              <a:t>     Additionally, many websites use anti-scraping mechanisms that make data</a:t>
            </a:r>
          </a:p>
          <a:p>
            <a:pPr algn="just">
              <a:lnSpc>
                <a:spcPct val="150000"/>
              </a:lnSpc>
              <a:buNone/>
            </a:pPr>
            <a:r>
              <a:rPr lang="en-US" sz="1800" dirty="0">
                <a:latin typeface="Times New Roman" panose="02020603050405020304" pitchFamily="18" charset="0"/>
                <a:cs typeface="Times New Roman" panose="02020603050405020304" pitchFamily="18" charset="0"/>
              </a:rPr>
              <a:t>     extraction difficult. A smart, automated solution is needed to streamline</a:t>
            </a:r>
          </a:p>
          <a:p>
            <a:pPr algn="just">
              <a:lnSpc>
                <a:spcPct val="150000"/>
              </a:lnSpc>
              <a:buNone/>
            </a:pPr>
            <a:r>
              <a:rPr lang="en-US" sz="1800" dirty="0">
                <a:latin typeface="Times New Roman" panose="02020603050405020304" pitchFamily="18" charset="0"/>
                <a:cs typeface="Times New Roman" panose="02020603050405020304" pitchFamily="18" charset="0"/>
              </a:rPr>
              <a:t>     this process and help users make informed purchasing decisions quickly.</a:t>
            </a:r>
          </a:p>
          <a:p>
            <a:pPr algn="just">
              <a:lnSpc>
                <a:spcPct val="150000"/>
              </a:lnSpc>
              <a:buNone/>
            </a:pPr>
            <a:endParaRPr lang="en-US" sz="1800" dirty="0">
              <a:latin typeface="Times New Roman" panose="02020603050405020304" pitchFamily="18" charset="0"/>
              <a:cs typeface="Times New Roman" panose="02020603050405020304" pitchFamily="18" charset="0"/>
            </a:endParaRPr>
          </a:p>
          <a:p>
            <a:pPr marL="137160" indent="0" algn="just">
              <a:lnSpc>
                <a:spcPct val="150000"/>
              </a:lnSpc>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105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811" y="304800"/>
            <a:ext cx="7783830" cy="1143000"/>
          </a:xfrm>
        </p:spPr>
        <p:txBody>
          <a:bodyPr/>
          <a:lstStyle/>
          <a:p>
            <a:r>
              <a:rPr lang="en-US" sz="3200" b="1" dirty="0">
                <a:solidFill>
                  <a:schemeClr val="dk1"/>
                </a:solidFill>
                <a:latin typeface="Times New Roman" panose="02020603050405020304" pitchFamily="18" charset="0"/>
                <a:cs typeface="Times New Roman" panose="02020603050405020304" pitchFamily="18" charset="0"/>
                <a:sym typeface="+mn-ea"/>
              </a:rPr>
              <a:t>Objectives</a:t>
            </a:r>
          </a:p>
        </p:txBody>
      </p:sp>
      <p:sp>
        <p:nvSpPr>
          <p:cNvPr id="4" name="Rectangle 1">
            <a:extLst>
              <a:ext uri="{FF2B5EF4-FFF2-40B4-BE49-F238E27FC236}">
                <a16:creationId xmlns:a16="http://schemas.microsoft.com/office/drawing/2014/main" id="{9F2CCA39-3235-E896-F538-5F236357DF81}"/>
              </a:ext>
            </a:extLst>
          </p:cNvPr>
          <p:cNvSpPr>
            <a:spLocks noGrp="1" noChangeArrowheads="1"/>
          </p:cNvSpPr>
          <p:nvPr>
            <p:ph type="body" idx="1"/>
          </p:nvPr>
        </p:nvSpPr>
        <p:spPr bwMode="auto">
          <a:xfrm>
            <a:off x="1305129" y="1306759"/>
            <a:ext cx="7414547"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 a User-Friendly Price Comparison Tool</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Build an intuitive web interface that allows users to search and compare product prices across multiple e-commerce platforms.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Simulate Real-Time Pricing Data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Generate realistic price, discount, rating, and review data based on product type and platform characteristics.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Highlight the Best Deals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Identify and visually mark the platform offering the lowest price for the searched product.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Ensure Cross-Platform Representation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Compare product prices from major Indian e-commerce sites such as Amazon, Flipkart, eBay, </a:t>
            </a:r>
            <a:r>
              <a:rPr kumimoji="0" lang="en-US" altLang="en-US" sz="1800" b="0" i="0" u="none" strike="noStrike" cap="none" normalizeH="0" baseline="0" dirty="0" err="1">
                <a:ln>
                  <a:noFill/>
                </a:ln>
                <a:solidFill>
                  <a:schemeClr val="tx1"/>
                </a:solidFill>
                <a:effectLst/>
                <a:latin typeface="Arial" panose="020B0604020202020204" pitchFamily="34" charset="0"/>
              </a:rPr>
              <a:t>Meesho</a:t>
            </a:r>
            <a:r>
              <a:rPr kumimoji="0" lang="en-US" altLang="en-US" sz="1800" b="0" i="0" u="none" strike="noStrike" cap="none" normalizeH="0" baseline="0" dirty="0">
                <a:ln>
                  <a:noFill/>
                </a:ln>
                <a:solidFill>
                  <a:schemeClr val="tx1"/>
                </a:solidFill>
                <a:effectLst/>
                <a:latin typeface="Arial" panose="020B0604020202020204" pitchFamily="34" charset="0"/>
              </a:rPr>
              <a:t>, and Myntra.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 Responsive and Modern UI Design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err="1">
                <a:ln>
                  <a:noFill/>
                </a:ln>
                <a:solidFill>
                  <a:schemeClr val="tx1"/>
                </a:solidFill>
                <a:effectLst/>
                <a:latin typeface="Arial" panose="020B0604020202020204" pitchFamily="34" charset="0"/>
              </a:rPr>
              <a:t>Design</a:t>
            </a:r>
            <a:r>
              <a:rPr kumimoji="0" lang="en-US" altLang="en-US" sz="1800" b="0" i="0" u="none" strike="noStrike" cap="none" normalizeH="0" baseline="0" dirty="0">
                <a:ln>
                  <a:noFill/>
                </a:ln>
                <a:solidFill>
                  <a:schemeClr val="tx1"/>
                </a:solidFill>
                <a:effectLst/>
                <a:latin typeface="Arial" panose="020B0604020202020204" pitchFamily="34" charset="0"/>
              </a:rPr>
              <a:t> a clean, mobile-friendly interface using HTML, CSS, and JavaScript to enhance user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4"/>
          <p:cNvSpPr txBox="1">
            <a:spLocks noGrp="1"/>
          </p:cNvSpPr>
          <p:nvPr>
            <p:ph type="title"/>
          </p:nvPr>
        </p:nvSpPr>
        <p:spPr>
          <a:xfrm>
            <a:off x="1190625" y="631190"/>
            <a:ext cx="7410450" cy="640080"/>
          </a:xfrm>
          <a:prstGeom prst="rect">
            <a:avLst/>
          </a:prstGeom>
          <a:noFill/>
          <a:ln>
            <a:noFill/>
          </a:ln>
        </p:spPr>
        <p:txBody>
          <a:bodyPr spcFirstLastPara="1" wrap="square" lIns="91425" tIns="45700" rIns="91425" bIns="45700" anchor="ctr" anchorCtr="0">
            <a:noAutofit/>
            <a:scene3d>
              <a:camera prst="orthographicFront"/>
              <a:lightRig rig="threePt" dir="t"/>
            </a:scene3d>
          </a:bodyPr>
          <a:lstStyle/>
          <a:p>
            <a:pPr marL="0" lvl="0" indent="0" algn="l" rtl="0">
              <a:lnSpc>
                <a:spcPct val="100000"/>
              </a:lnSpc>
              <a:spcBef>
                <a:spcPts val="0"/>
              </a:spcBef>
              <a:spcAft>
                <a:spcPts val="0"/>
              </a:spcAft>
              <a:buClr>
                <a:schemeClr val="dk1"/>
              </a:buClr>
              <a:buSzPts val="4000"/>
              <a:buFont typeface="Times New Roman" panose="02020603050405020304"/>
              <a:buNone/>
            </a:pPr>
            <a:r>
              <a:rPr lang="en-US" sz="32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a:cs typeface="Times New Roman" panose="02020603050405020304" pitchFamily="18" charset="0"/>
                <a:sym typeface="Times New Roman" panose="02020603050405020304"/>
              </a:rPr>
              <a:t>System Requirements</a:t>
            </a:r>
          </a:p>
        </p:txBody>
      </p:sp>
      <p:sp>
        <p:nvSpPr>
          <p:cNvPr id="180" name="Google Shape;180;p4"/>
          <p:cNvSpPr txBox="1">
            <a:spLocks noGrp="1"/>
          </p:cNvSpPr>
          <p:nvPr>
            <p:ph type="body" idx="1"/>
          </p:nvPr>
        </p:nvSpPr>
        <p:spPr>
          <a:xfrm>
            <a:off x="1089025" y="1566258"/>
            <a:ext cx="7814310" cy="3725484"/>
          </a:xfrm>
          <a:prstGeom prst="rect">
            <a:avLst/>
          </a:prstGeom>
          <a:noFill/>
          <a:ln>
            <a:noFill/>
          </a:ln>
        </p:spPr>
        <p:txBody>
          <a:bodyPr spcFirstLastPara="1" wrap="square" lIns="91425" tIns="45700" rIns="91425" bIns="45700" anchor="t" anchorCtr="0">
            <a:normAutofit fontScale="25000" lnSpcReduction="20000"/>
          </a:bodyPr>
          <a:lstStyle/>
          <a:p>
            <a:pPr marL="137160" indent="0">
              <a:lnSpc>
                <a:spcPct val="170000"/>
              </a:lnSpc>
              <a:buNone/>
            </a:pPr>
            <a:r>
              <a:rPr lang="en-IN" sz="7200" b="1" dirty="0">
                <a:latin typeface="Times New Roman" panose="02020603050405020304" pitchFamily="18" charset="0"/>
                <a:cs typeface="Times New Roman" panose="02020603050405020304" pitchFamily="18" charset="0"/>
              </a:rPr>
              <a:t>1. Hardware Requirements</a:t>
            </a:r>
          </a:p>
          <a:p>
            <a:pPr>
              <a:lnSpc>
                <a:spcPct val="170000"/>
              </a:lnSpc>
              <a:buFont typeface="Arial" panose="020B0604020202020204" pitchFamily="34" charset="0"/>
              <a:buChar char="•"/>
            </a:pPr>
            <a:r>
              <a:rPr lang="en-IN" sz="7200" b="1" dirty="0">
                <a:latin typeface="Times New Roman" panose="02020603050405020304" pitchFamily="18" charset="0"/>
                <a:cs typeface="Times New Roman" panose="02020603050405020304" pitchFamily="18" charset="0"/>
              </a:rPr>
              <a:t> Processor</a:t>
            </a:r>
            <a:r>
              <a:rPr lang="en-IN" sz="7200" dirty="0">
                <a:latin typeface="Times New Roman" panose="02020603050405020304" pitchFamily="18" charset="0"/>
                <a:cs typeface="Times New Roman" panose="02020603050405020304" pitchFamily="18" charset="0"/>
              </a:rPr>
              <a:t>: Intel Core i3 or higher </a:t>
            </a:r>
          </a:p>
          <a:p>
            <a:pPr>
              <a:lnSpc>
                <a:spcPct val="170000"/>
              </a:lnSpc>
              <a:buFont typeface="Arial" panose="020B0604020202020204" pitchFamily="34" charset="0"/>
              <a:buChar char="•"/>
            </a:pPr>
            <a:r>
              <a:rPr lang="en-IN" sz="7200" b="1" dirty="0">
                <a:latin typeface="Times New Roman" panose="02020603050405020304" pitchFamily="18" charset="0"/>
                <a:cs typeface="Times New Roman" panose="02020603050405020304" pitchFamily="18" charset="0"/>
              </a:rPr>
              <a:t> RAM</a:t>
            </a:r>
            <a:r>
              <a:rPr lang="en-IN" sz="7200" dirty="0">
                <a:latin typeface="Times New Roman" panose="02020603050405020304" pitchFamily="18" charset="0"/>
                <a:cs typeface="Times New Roman" panose="02020603050405020304" pitchFamily="18" charset="0"/>
              </a:rPr>
              <a:t>: Minimum </a:t>
            </a:r>
            <a:r>
              <a:rPr lang="en-IN" sz="7200" b="1" dirty="0">
                <a:latin typeface="Times New Roman" panose="02020603050405020304" pitchFamily="18" charset="0"/>
                <a:cs typeface="Times New Roman" panose="02020603050405020304" pitchFamily="18" charset="0"/>
              </a:rPr>
              <a:t>4GB</a:t>
            </a:r>
            <a:r>
              <a:rPr lang="en-IN" sz="7200" dirty="0">
                <a:latin typeface="Times New Roman" panose="02020603050405020304" pitchFamily="18" charset="0"/>
                <a:cs typeface="Times New Roman" panose="02020603050405020304" pitchFamily="18" charset="0"/>
              </a:rPr>
              <a:t> </a:t>
            </a:r>
          </a:p>
          <a:p>
            <a:pPr>
              <a:lnSpc>
                <a:spcPct val="170000"/>
              </a:lnSpc>
              <a:buFont typeface="Arial" panose="020B0604020202020204" pitchFamily="34" charset="0"/>
              <a:buChar char="•"/>
            </a:pPr>
            <a:r>
              <a:rPr lang="en-IN" sz="7200" b="1" dirty="0">
                <a:latin typeface="Times New Roman" panose="02020603050405020304" pitchFamily="18" charset="0"/>
                <a:cs typeface="Times New Roman" panose="02020603050405020304" pitchFamily="18" charset="0"/>
              </a:rPr>
              <a:t> Storage</a:t>
            </a:r>
            <a:r>
              <a:rPr lang="en-IN" sz="7200" dirty="0">
                <a:latin typeface="Times New Roman" panose="02020603050405020304" pitchFamily="18" charset="0"/>
                <a:cs typeface="Times New Roman" panose="02020603050405020304" pitchFamily="18" charset="0"/>
              </a:rPr>
              <a:t>: At least </a:t>
            </a:r>
            <a:r>
              <a:rPr lang="en-IN" sz="7200" b="1" dirty="0">
                <a:latin typeface="Times New Roman" panose="02020603050405020304" pitchFamily="18" charset="0"/>
                <a:cs typeface="Times New Roman" panose="02020603050405020304" pitchFamily="18" charset="0"/>
              </a:rPr>
              <a:t>500MB free space</a:t>
            </a:r>
            <a:r>
              <a:rPr lang="en-IN" sz="7200" dirty="0">
                <a:latin typeface="Times New Roman" panose="02020603050405020304" pitchFamily="18" charset="0"/>
                <a:cs typeface="Times New Roman" panose="02020603050405020304" pitchFamily="18" charset="0"/>
              </a:rPr>
              <a:t> for program files and dependencies.</a:t>
            </a:r>
          </a:p>
          <a:p>
            <a:pPr>
              <a:lnSpc>
                <a:spcPct val="170000"/>
              </a:lnSpc>
              <a:buFont typeface="Arial" panose="020B0604020202020204" pitchFamily="34" charset="0"/>
              <a:buChar char="•"/>
            </a:pPr>
            <a:r>
              <a:rPr lang="en-IN" sz="7200" b="1" dirty="0">
                <a:latin typeface="Times New Roman" panose="02020603050405020304" pitchFamily="18" charset="0"/>
                <a:cs typeface="Times New Roman" panose="02020603050405020304" pitchFamily="18" charset="0"/>
              </a:rPr>
              <a:t> Internet Connection</a:t>
            </a:r>
            <a:r>
              <a:rPr lang="en-IN" sz="7200" dirty="0">
                <a:latin typeface="Times New Roman" panose="02020603050405020304" pitchFamily="18" charset="0"/>
                <a:cs typeface="Times New Roman" panose="02020603050405020304" pitchFamily="18" charset="0"/>
              </a:rPr>
              <a:t>: Required for real-time web scraping.</a:t>
            </a:r>
          </a:p>
          <a:p>
            <a:pPr marL="137160" indent="0">
              <a:lnSpc>
                <a:spcPct val="170000"/>
              </a:lnSpc>
              <a:buNone/>
            </a:pPr>
            <a:r>
              <a:rPr lang="en-IN" sz="7200" b="1" dirty="0">
                <a:latin typeface="Times New Roman" panose="02020603050405020304" pitchFamily="18" charset="0"/>
                <a:cs typeface="Times New Roman" panose="02020603050405020304" pitchFamily="18" charset="0"/>
              </a:rPr>
              <a:t>2. Software Requirements</a:t>
            </a:r>
          </a:p>
          <a:p>
            <a:pPr>
              <a:lnSpc>
                <a:spcPct val="170000"/>
              </a:lnSpc>
              <a:buFont typeface="Arial" panose="020B0604020202020204" pitchFamily="34" charset="0"/>
              <a:buChar char="•"/>
            </a:pPr>
            <a:r>
              <a:rPr lang="en-IN" sz="7200" b="1" dirty="0">
                <a:latin typeface="Times New Roman" panose="02020603050405020304" pitchFamily="18" charset="0"/>
                <a:cs typeface="Times New Roman" panose="02020603050405020304" pitchFamily="18" charset="0"/>
              </a:rPr>
              <a:t>Operating System</a:t>
            </a:r>
            <a:r>
              <a:rPr lang="en-IN" sz="7200" dirty="0">
                <a:latin typeface="Times New Roman" panose="02020603050405020304" pitchFamily="18" charset="0"/>
                <a:cs typeface="Times New Roman" panose="02020603050405020304" pitchFamily="18" charset="0"/>
              </a:rPr>
              <a:t>: Windows, macOS, or Linux.</a:t>
            </a:r>
          </a:p>
          <a:p>
            <a:pPr>
              <a:lnSpc>
                <a:spcPct val="170000"/>
              </a:lnSpc>
              <a:buFont typeface="Arial" panose="020B0604020202020204" pitchFamily="34" charset="0"/>
              <a:buChar char="•"/>
            </a:pPr>
            <a:r>
              <a:rPr lang="en-IN" sz="7200" b="1" dirty="0">
                <a:latin typeface="Times New Roman" panose="02020603050405020304" pitchFamily="18" charset="0"/>
                <a:cs typeface="Times New Roman" panose="02020603050405020304" pitchFamily="18" charset="0"/>
              </a:rPr>
              <a:t>Visual </a:t>
            </a:r>
            <a:r>
              <a:rPr lang="en-IN" sz="7200" b="1" dirty="0" err="1">
                <a:latin typeface="Times New Roman" panose="02020603050405020304" pitchFamily="18" charset="0"/>
                <a:cs typeface="Times New Roman" panose="02020603050405020304" pitchFamily="18" charset="0"/>
              </a:rPr>
              <a:t>StudioCode</a:t>
            </a:r>
            <a:endParaRPr lang="en-IN" sz="7200" b="1" dirty="0">
              <a:latin typeface="Times New Roman" panose="02020603050405020304" pitchFamily="18" charset="0"/>
              <a:cs typeface="Times New Roman" panose="02020603050405020304" pitchFamily="18" charset="0"/>
            </a:endParaRPr>
          </a:p>
          <a:p>
            <a:pPr marL="137160" indent="0">
              <a:lnSpc>
                <a:spcPct val="170000"/>
              </a:lnSpc>
              <a:buNone/>
            </a:pPr>
            <a:r>
              <a:rPr lang="en-IN" sz="7200" dirty="0">
                <a:latin typeface="Times New Roman" panose="02020603050405020304" pitchFamily="18" charset="0"/>
                <a:cs typeface="Times New Roman" panose="02020603050405020304" pitchFamily="18" charset="0"/>
              </a:rPr>
              <a:t>  </a:t>
            </a:r>
          </a:p>
          <a:p>
            <a:pPr marL="215900" indent="-215900" algn="just">
              <a:lnSpc>
                <a:spcPct val="170000"/>
              </a:lnSpc>
              <a:spcBef>
                <a:spcPts val="0"/>
              </a:spcBef>
              <a:buSzPts val="1920"/>
              <a:buNone/>
            </a:pPr>
            <a:endParaRPr lang="en-US" sz="64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2212" y="304800"/>
            <a:ext cx="7755890" cy="1143000"/>
          </a:xfrm>
        </p:spPr>
        <p:txBody>
          <a:bodyPr/>
          <a:lstStyle/>
          <a:p>
            <a:r>
              <a:rPr lang="en-US" sz="3200" b="1"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Automation Tools</a:t>
            </a:r>
          </a:p>
        </p:txBody>
      </p:sp>
      <p:sp>
        <p:nvSpPr>
          <p:cNvPr id="4" name="Rectangle 1">
            <a:extLst>
              <a:ext uri="{FF2B5EF4-FFF2-40B4-BE49-F238E27FC236}">
                <a16:creationId xmlns:a16="http://schemas.microsoft.com/office/drawing/2014/main" id="{EF3ADA33-4765-8DC7-F2B3-2E4895674DC0}"/>
              </a:ext>
            </a:extLst>
          </p:cNvPr>
          <p:cNvSpPr>
            <a:spLocks noGrp="1" noChangeArrowheads="1"/>
          </p:cNvSpPr>
          <p:nvPr>
            <p:ph type="body" idx="1"/>
          </p:nvPr>
        </p:nvSpPr>
        <p:spPr bwMode="auto">
          <a:xfrm>
            <a:off x="1192212" y="1707634"/>
            <a:ext cx="743344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Live Server</a:t>
            </a:r>
            <a:r>
              <a:rPr kumimoji="0" lang="en-US" altLang="en-US" sz="1800" b="0" i="0" u="none" strike="noStrike" cap="none" normalizeH="0" baseline="0" dirty="0">
                <a:ln>
                  <a:noFill/>
                </a:ln>
                <a:solidFill>
                  <a:schemeClr val="tx1"/>
                </a:solidFill>
                <a:effectLst/>
                <a:latin typeface="Arial" panose="020B0604020202020204" pitchFamily="34" charset="0"/>
              </a:rPr>
              <a:t> – Automatically reloads the webpage during development</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Prettier</a:t>
            </a:r>
            <a:r>
              <a:rPr kumimoji="0" lang="en-US" altLang="en-US" sz="1800" b="0" i="0" u="none" strike="noStrike" cap="none" normalizeH="0" baseline="0" dirty="0">
                <a:ln>
                  <a:noFill/>
                </a:ln>
                <a:solidFill>
                  <a:schemeClr val="tx1"/>
                </a:solidFill>
                <a:effectLst/>
                <a:latin typeface="Arial" panose="020B0604020202020204" pitchFamily="34" charset="0"/>
              </a:rPr>
              <a:t> – Auto-formats code for clean and consistent style</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GitHub</a:t>
            </a:r>
            <a:r>
              <a:rPr kumimoji="0" lang="en-US" altLang="en-US" sz="1800" b="0" i="0" u="none" strike="noStrike" cap="none" normalizeH="0" baseline="0" dirty="0">
                <a:ln>
                  <a:noFill/>
                </a:ln>
                <a:solidFill>
                  <a:schemeClr val="tx1"/>
                </a:solidFill>
                <a:effectLst/>
                <a:latin typeface="Arial" panose="020B0604020202020204" pitchFamily="34" charset="0"/>
              </a:rPr>
              <a:t> – Version control and collaboration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GitHub Pages / Netlify</a:t>
            </a:r>
            <a:r>
              <a:rPr kumimoji="0" lang="en-US" altLang="en-US" sz="1800" b="0" i="0" u="none" strike="noStrike" cap="none" normalizeH="0" baseline="0" dirty="0">
                <a:ln>
                  <a:noFill/>
                </a:ln>
                <a:solidFill>
                  <a:schemeClr val="tx1"/>
                </a:solidFill>
                <a:effectLst/>
                <a:latin typeface="Arial" panose="020B0604020202020204" pitchFamily="34" charset="0"/>
              </a:rPr>
              <a:t> – Automates deployment of the web app</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JavaScript (ES6 Promises)</a:t>
            </a:r>
            <a:r>
              <a:rPr kumimoji="0" lang="en-US" altLang="en-US" sz="1800" b="0" i="0" u="none" strike="noStrike" cap="none" normalizeH="0" baseline="0" dirty="0">
                <a:ln>
                  <a:noFill/>
                </a:ln>
                <a:solidFill>
                  <a:schemeClr val="tx1"/>
                </a:solidFill>
                <a:effectLst/>
                <a:latin typeface="Arial" panose="020B0604020202020204" pitchFamily="34" charset="0"/>
              </a:rPr>
              <a:t> – Automates simulated data fetching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7229-3C63-748A-74CF-8FDC55A87B1A}"/>
              </a:ext>
            </a:extLst>
          </p:cNvPr>
          <p:cNvSpPr>
            <a:spLocks noGrp="1"/>
          </p:cNvSpPr>
          <p:nvPr>
            <p:ph type="title"/>
          </p:nvPr>
        </p:nvSpPr>
        <p:spPr>
          <a:xfrm>
            <a:off x="1190085" y="274638"/>
            <a:ext cx="7498080" cy="114300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Scope of the Project</a:t>
            </a:r>
            <a:endParaRPr lang="en-IN" sz="3200" b="1" dirty="0">
              <a:solidFill>
                <a:schemeClr val="tx1"/>
              </a:solidFill>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1E13BDB0-5896-A26D-6392-ED30CE517BEA}"/>
              </a:ext>
            </a:extLst>
          </p:cNvPr>
          <p:cNvSpPr>
            <a:spLocks noGrp="1" noChangeArrowheads="1"/>
          </p:cNvSpPr>
          <p:nvPr>
            <p:ph type="body" idx="1"/>
          </p:nvPr>
        </p:nvSpPr>
        <p:spPr bwMode="auto">
          <a:xfrm rot="10800000" flipV="1">
            <a:off x="1190085" y="1231838"/>
            <a:ext cx="697855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50000"/>
              </a:lnSpc>
              <a:spcBef>
                <a:spcPct val="0"/>
              </a:spcBef>
              <a:spcAft>
                <a:spcPct val="0"/>
              </a:spcAft>
              <a:buClrTx/>
              <a:buSzTx/>
              <a:buNone/>
            </a:pPr>
            <a:r>
              <a:rPr lang="en-US" sz="1800" dirty="0"/>
              <a:t>The scope of this project is to develop a web-based Smart Price Comparison Tool that allows users to search for products and compare prices across leading Indian e-commerce platforms such as Amazon, Flipkart, eBay, </a:t>
            </a:r>
            <a:r>
              <a:rPr lang="en-US" sz="1800" dirty="0" err="1"/>
              <a:t>Meesho</a:t>
            </a:r>
            <a:r>
              <a:rPr lang="en-US" sz="1800" dirty="0"/>
              <a:t>, and Myntra. The tool simulates real-time product data including prices, discounts, ratings, and reviews to help users identify the best available deal. It supports a wide range of product categories, from electronics and fashion to books and accessories. The application is designed with a responsive and user-friendly interface, ensuring accessibility across devices. It also includes error handling and retry mechanisms to improve the user experience. In the future, the scope can be extended to include integration with live APIs or web scraping tools to fetch actual product data in real time.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242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325" y="174677"/>
            <a:ext cx="7498080" cy="1143000"/>
          </a:xfrm>
        </p:spPr>
        <p:txBody>
          <a:bodyPr/>
          <a:lstStyle/>
          <a:p>
            <a:r>
              <a:rPr lang="en-US" sz="32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lang="en-IN" dirty="0"/>
          </a:p>
        </p:txBody>
      </p:sp>
      <p:sp>
        <p:nvSpPr>
          <p:cNvPr id="3" name="Text Placeholder 2"/>
          <p:cNvSpPr>
            <a:spLocks noGrp="1"/>
          </p:cNvSpPr>
          <p:nvPr>
            <p:ph type="body" idx="1"/>
          </p:nvPr>
        </p:nvSpPr>
        <p:spPr>
          <a:xfrm>
            <a:off x="1118955" y="1398967"/>
            <a:ext cx="7627450" cy="6903720"/>
          </a:xfrm>
        </p:spPr>
        <p:txBody>
          <a:bodyPr>
            <a:noAutofit/>
          </a:bodyPr>
          <a:lstStyle/>
          <a:p>
            <a:pPr marL="137160" indent="0" algn="just">
              <a:lnSpc>
                <a:spcPct val="170000"/>
              </a:lnSpc>
              <a:buNone/>
            </a:pPr>
            <a:r>
              <a:rPr lang="en-US" sz="1800" dirty="0"/>
              <a:t>The Smart Price Comparison Tool is a web-based application designed to help users compare product prices across multiple online shopping platforms in India. With the growing number of e-commerce websites, it becomes difficult for users to manually check and compare prices. This tool simplifies that process by providing a unified interface where users can search for a product and instantly view simulated prices, discounts, ratings, and reviews from sites like Amazon, Flipkart, eBay, </a:t>
            </a:r>
            <a:r>
              <a:rPr lang="en-US" sz="1800" dirty="0" err="1"/>
              <a:t>Meesho</a:t>
            </a:r>
            <a:r>
              <a:rPr lang="en-US" sz="1800" dirty="0"/>
              <a:t>, and Myntra. The tool aims to enhance the shopping experience by helping users make informed and cost-effective purchasing decisions quickly and efficiently.</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olstice">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843</TotalTime>
  <Words>1141</Words>
  <Application>Microsoft Office PowerPoint</Application>
  <PresentationFormat>On-screen Show (4:3)</PresentationFormat>
  <Paragraphs>75</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Gill Sans</vt:lpstr>
      <vt:lpstr>Noto Sans Symbols</vt:lpstr>
      <vt:lpstr>Times New Roman</vt:lpstr>
      <vt:lpstr>Solstice</vt:lpstr>
      <vt:lpstr>  PRICE COMPARISON</vt:lpstr>
      <vt:lpstr>   Contents</vt:lpstr>
      <vt:lpstr>Abstract</vt:lpstr>
      <vt:lpstr>Problem Statement</vt:lpstr>
      <vt:lpstr>Objectives</vt:lpstr>
      <vt:lpstr>System Requirements</vt:lpstr>
      <vt:lpstr>Automation Tools</vt:lpstr>
      <vt:lpstr>Scope of the Project</vt:lpstr>
      <vt:lpstr>Introduction</vt:lpstr>
      <vt:lpstr>Gap Analysis</vt:lpstr>
      <vt:lpstr>Introduction of Existing System</vt:lpstr>
      <vt:lpstr>Data Flow Diagram</vt:lpstr>
      <vt:lpstr>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Vikram Singh</dc:creator>
  <cp:lastModifiedBy>22R21A1259 VADLA HARSHITHA</cp:lastModifiedBy>
  <cp:revision>45</cp:revision>
  <cp:lastPrinted>2025-03-05T09:00:00Z</cp:lastPrinted>
  <dcterms:created xsi:type="dcterms:W3CDTF">2024-11-27T02:02:00Z</dcterms:created>
  <dcterms:modified xsi:type="dcterms:W3CDTF">2025-07-26T08:21:54Z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483AFA1B6CEF46B49E5F364DFB63DED2_13</vt:lpwstr>
  </property>
  <property fmtid="{D5CDD505-2E9C-101B-9397-08002B2CF9AE}" pid="3" name="KSOProductBuildVer">
    <vt:lpwstr>1033-12.2.0.21179</vt:lpwstr>
  </property>
</Properties>
</file>