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825" autoAdjust="0"/>
    <p:restoredTop sz="94660"/>
  </p:normalViewPr>
  <p:slideViewPr>
    <p:cSldViewPr snapToGrid="0">
      <p:cViewPr>
        <p:scale>
          <a:sx n="55" d="100"/>
          <a:sy n="55" d="100"/>
        </p:scale>
        <p:origin x="492" y="4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AC1D-0D39-DA2E-2798-68A3F65D90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3902E68-1414-A816-2691-DE7163836F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D839C24-AAB6-AE4F-588C-48709F068E7B}"/>
              </a:ext>
            </a:extLst>
          </p:cNvPr>
          <p:cNvSpPr>
            <a:spLocks noGrp="1"/>
          </p:cNvSpPr>
          <p:nvPr>
            <p:ph type="dt" sz="half" idx="10"/>
          </p:nvPr>
        </p:nvSpPr>
        <p:spPr/>
        <p:txBody>
          <a:bodyPr/>
          <a:lstStyle/>
          <a:p>
            <a:fld id="{9EFC6131-37DC-43CB-BF06-C9DA764FCFFA}" type="datetimeFigureOut">
              <a:rPr lang="en-IN" smtClean="0"/>
              <a:t>14-08-2025</a:t>
            </a:fld>
            <a:endParaRPr lang="en-IN"/>
          </a:p>
        </p:txBody>
      </p:sp>
      <p:sp>
        <p:nvSpPr>
          <p:cNvPr id="5" name="Footer Placeholder 4">
            <a:extLst>
              <a:ext uri="{FF2B5EF4-FFF2-40B4-BE49-F238E27FC236}">
                <a16:creationId xmlns:a16="http://schemas.microsoft.com/office/drawing/2014/main" id="{596BEBF6-3F1B-BDDC-9416-74B80165AB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3D3F03-DDD1-4F73-F77F-E070ED0D6A75}"/>
              </a:ext>
            </a:extLst>
          </p:cNvPr>
          <p:cNvSpPr>
            <a:spLocks noGrp="1"/>
          </p:cNvSpPr>
          <p:nvPr>
            <p:ph type="sldNum" sz="quarter" idx="12"/>
          </p:nvPr>
        </p:nvSpPr>
        <p:spPr/>
        <p:txBody>
          <a:bodyPr/>
          <a:lstStyle/>
          <a:p>
            <a:fld id="{AB9115EE-5F82-4F2F-9C36-68A01B1E3CB9}" type="slidenum">
              <a:rPr lang="en-IN" smtClean="0"/>
              <a:t>‹#›</a:t>
            </a:fld>
            <a:endParaRPr lang="en-IN"/>
          </a:p>
        </p:txBody>
      </p:sp>
    </p:spTree>
    <p:extLst>
      <p:ext uri="{BB962C8B-B14F-4D97-AF65-F5344CB8AC3E}">
        <p14:creationId xmlns:p14="http://schemas.microsoft.com/office/powerpoint/2010/main" val="4248887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05062-1951-ACC6-EECB-F45B9CB58A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B550F3-8145-F8EA-B869-456776F227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67079B-79A9-F10E-E332-1CDE4B9708C8}"/>
              </a:ext>
            </a:extLst>
          </p:cNvPr>
          <p:cNvSpPr>
            <a:spLocks noGrp="1"/>
          </p:cNvSpPr>
          <p:nvPr>
            <p:ph type="dt" sz="half" idx="10"/>
          </p:nvPr>
        </p:nvSpPr>
        <p:spPr/>
        <p:txBody>
          <a:bodyPr/>
          <a:lstStyle/>
          <a:p>
            <a:fld id="{9EFC6131-37DC-43CB-BF06-C9DA764FCFFA}" type="datetimeFigureOut">
              <a:rPr lang="en-IN" smtClean="0"/>
              <a:t>14-08-2025</a:t>
            </a:fld>
            <a:endParaRPr lang="en-IN"/>
          </a:p>
        </p:txBody>
      </p:sp>
      <p:sp>
        <p:nvSpPr>
          <p:cNvPr id="5" name="Footer Placeholder 4">
            <a:extLst>
              <a:ext uri="{FF2B5EF4-FFF2-40B4-BE49-F238E27FC236}">
                <a16:creationId xmlns:a16="http://schemas.microsoft.com/office/drawing/2014/main" id="{08E09793-0896-5B62-D7A4-991068507F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64960A-A6AA-134F-8323-54C92A8EA751}"/>
              </a:ext>
            </a:extLst>
          </p:cNvPr>
          <p:cNvSpPr>
            <a:spLocks noGrp="1"/>
          </p:cNvSpPr>
          <p:nvPr>
            <p:ph type="sldNum" sz="quarter" idx="12"/>
          </p:nvPr>
        </p:nvSpPr>
        <p:spPr/>
        <p:txBody>
          <a:bodyPr/>
          <a:lstStyle/>
          <a:p>
            <a:fld id="{AB9115EE-5F82-4F2F-9C36-68A01B1E3CB9}" type="slidenum">
              <a:rPr lang="en-IN" smtClean="0"/>
              <a:t>‹#›</a:t>
            </a:fld>
            <a:endParaRPr lang="en-IN"/>
          </a:p>
        </p:txBody>
      </p:sp>
    </p:spTree>
    <p:extLst>
      <p:ext uri="{BB962C8B-B14F-4D97-AF65-F5344CB8AC3E}">
        <p14:creationId xmlns:p14="http://schemas.microsoft.com/office/powerpoint/2010/main" val="1709911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740881-0D2F-B87E-3389-4927B4BEE2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4DC574-A459-4119-6AA5-D062256F0F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3EAF3C-619B-CCE3-5422-DCCE9E2C16D5}"/>
              </a:ext>
            </a:extLst>
          </p:cNvPr>
          <p:cNvSpPr>
            <a:spLocks noGrp="1"/>
          </p:cNvSpPr>
          <p:nvPr>
            <p:ph type="dt" sz="half" idx="10"/>
          </p:nvPr>
        </p:nvSpPr>
        <p:spPr/>
        <p:txBody>
          <a:bodyPr/>
          <a:lstStyle/>
          <a:p>
            <a:fld id="{9EFC6131-37DC-43CB-BF06-C9DA764FCFFA}" type="datetimeFigureOut">
              <a:rPr lang="en-IN" smtClean="0"/>
              <a:t>14-08-2025</a:t>
            </a:fld>
            <a:endParaRPr lang="en-IN"/>
          </a:p>
        </p:txBody>
      </p:sp>
      <p:sp>
        <p:nvSpPr>
          <p:cNvPr id="5" name="Footer Placeholder 4">
            <a:extLst>
              <a:ext uri="{FF2B5EF4-FFF2-40B4-BE49-F238E27FC236}">
                <a16:creationId xmlns:a16="http://schemas.microsoft.com/office/drawing/2014/main" id="{2B159168-A6CF-02F5-7F42-594533236C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A2FCCD-08D9-5BE7-AFA9-A5506B55BD6F}"/>
              </a:ext>
            </a:extLst>
          </p:cNvPr>
          <p:cNvSpPr>
            <a:spLocks noGrp="1"/>
          </p:cNvSpPr>
          <p:nvPr>
            <p:ph type="sldNum" sz="quarter" idx="12"/>
          </p:nvPr>
        </p:nvSpPr>
        <p:spPr/>
        <p:txBody>
          <a:bodyPr/>
          <a:lstStyle/>
          <a:p>
            <a:fld id="{AB9115EE-5F82-4F2F-9C36-68A01B1E3CB9}" type="slidenum">
              <a:rPr lang="en-IN" smtClean="0"/>
              <a:t>‹#›</a:t>
            </a:fld>
            <a:endParaRPr lang="en-IN"/>
          </a:p>
        </p:txBody>
      </p:sp>
    </p:spTree>
    <p:extLst>
      <p:ext uri="{BB962C8B-B14F-4D97-AF65-F5344CB8AC3E}">
        <p14:creationId xmlns:p14="http://schemas.microsoft.com/office/powerpoint/2010/main" val="2694583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623A-895D-A9C4-E493-0D1E418C97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57BC20-DAE0-2A56-5D33-C3FEAA8665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A6684D-F1E3-266F-D9AB-3C55BC832734}"/>
              </a:ext>
            </a:extLst>
          </p:cNvPr>
          <p:cNvSpPr>
            <a:spLocks noGrp="1"/>
          </p:cNvSpPr>
          <p:nvPr>
            <p:ph type="dt" sz="half" idx="10"/>
          </p:nvPr>
        </p:nvSpPr>
        <p:spPr/>
        <p:txBody>
          <a:bodyPr/>
          <a:lstStyle/>
          <a:p>
            <a:fld id="{9EFC6131-37DC-43CB-BF06-C9DA764FCFFA}" type="datetimeFigureOut">
              <a:rPr lang="en-IN" smtClean="0"/>
              <a:t>14-08-2025</a:t>
            </a:fld>
            <a:endParaRPr lang="en-IN"/>
          </a:p>
        </p:txBody>
      </p:sp>
      <p:sp>
        <p:nvSpPr>
          <p:cNvPr id="5" name="Footer Placeholder 4">
            <a:extLst>
              <a:ext uri="{FF2B5EF4-FFF2-40B4-BE49-F238E27FC236}">
                <a16:creationId xmlns:a16="http://schemas.microsoft.com/office/drawing/2014/main" id="{A0181019-2779-5577-291F-A29165CAA8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62FE05-FFBD-22F8-AB36-9D99338479F6}"/>
              </a:ext>
            </a:extLst>
          </p:cNvPr>
          <p:cNvSpPr>
            <a:spLocks noGrp="1"/>
          </p:cNvSpPr>
          <p:nvPr>
            <p:ph type="sldNum" sz="quarter" idx="12"/>
          </p:nvPr>
        </p:nvSpPr>
        <p:spPr/>
        <p:txBody>
          <a:bodyPr/>
          <a:lstStyle/>
          <a:p>
            <a:fld id="{AB9115EE-5F82-4F2F-9C36-68A01B1E3CB9}" type="slidenum">
              <a:rPr lang="en-IN" smtClean="0"/>
              <a:t>‹#›</a:t>
            </a:fld>
            <a:endParaRPr lang="en-IN"/>
          </a:p>
        </p:txBody>
      </p:sp>
    </p:spTree>
    <p:extLst>
      <p:ext uri="{BB962C8B-B14F-4D97-AF65-F5344CB8AC3E}">
        <p14:creationId xmlns:p14="http://schemas.microsoft.com/office/powerpoint/2010/main" val="481550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A034A-0DB7-B2A0-EE72-48DF4BF3AC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01843A-8EAC-B19E-8375-7A1FB40A0EC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52CBB0-08DB-185F-427F-11DEA87D9377}"/>
              </a:ext>
            </a:extLst>
          </p:cNvPr>
          <p:cNvSpPr>
            <a:spLocks noGrp="1"/>
          </p:cNvSpPr>
          <p:nvPr>
            <p:ph type="dt" sz="half" idx="10"/>
          </p:nvPr>
        </p:nvSpPr>
        <p:spPr/>
        <p:txBody>
          <a:bodyPr/>
          <a:lstStyle/>
          <a:p>
            <a:fld id="{9EFC6131-37DC-43CB-BF06-C9DA764FCFFA}" type="datetimeFigureOut">
              <a:rPr lang="en-IN" smtClean="0"/>
              <a:t>14-08-2025</a:t>
            </a:fld>
            <a:endParaRPr lang="en-IN"/>
          </a:p>
        </p:txBody>
      </p:sp>
      <p:sp>
        <p:nvSpPr>
          <p:cNvPr id="5" name="Footer Placeholder 4">
            <a:extLst>
              <a:ext uri="{FF2B5EF4-FFF2-40B4-BE49-F238E27FC236}">
                <a16:creationId xmlns:a16="http://schemas.microsoft.com/office/drawing/2014/main" id="{BB658989-D11C-CD41-881F-9AED64D6F2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7BD945-5120-ECE2-4B5B-B739E5768271}"/>
              </a:ext>
            </a:extLst>
          </p:cNvPr>
          <p:cNvSpPr>
            <a:spLocks noGrp="1"/>
          </p:cNvSpPr>
          <p:nvPr>
            <p:ph type="sldNum" sz="quarter" idx="12"/>
          </p:nvPr>
        </p:nvSpPr>
        <p:spPr/>
        <p:txBody>
          <a:bodyPr/>
          <a:lstStyle/>
          <a:p>
            <a:fld id="{AB9115EE-5F82-4F2F-9C36-68A01B1E3CB9}" type="slidenum">
              <a:rPr lang="en-IN" smtClean="0"/>
              <a:t>‹#›</a:t>
            </a:fld>
            <a:endParaRPr lang="en-IN"/>
          </a:p>
        </p:txBody>
      </p:sp>
    </p:spTree>
    <p:extLst>
      <p:ext uri="{BB962C8B-B14F-4D97-AF65-F5344CB8AC3E}">
        <p14:creationId xmlns:p14="http://schemas.microsoft.com/office/powerpoint/2010/main" val="1034632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E974-0F2E-A0EE-15D4-EDDA01BF15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F9D2D0-1F3A-D7A3-400B-9CECA8F8CD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2901D51-C285-B1FA-3E03-AE4D87F624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71758A-ACF5-2C93-B3F4-CB9E429E5BAE}"/>
              </a:ext>
            </a:extLst>
          </p:cNvPr>
          <p:cNvSpPr>
            <a:spLocks noGrp="1"/>
          </p:cNvSpPr>
          <p:nvPr>
            <p:ph type="dt" sz="half" idx="10"/>
          </p:nvPr>
        </p:nvSpPr>
        <p:spPr/>
        <p:txBody>
          <a:bodyPr/>
          <a:lstStyle/>
          <a:p>
            <a:fld id="{9EFC6131-37DC-43CB-BF06-C9DA764FCFFA}" type="datetimeFigureOut">
              <a:rPr lang="en-IN" smtClean="0"/>
              <a:t>14-08-2025</a:t>
            </a:fld>
            <a:endParaRPr lang="en-IN"/>
          </a:p>
        </p:txBody>
      </p:sp>
      <p:sp>
        <p:nvSpPr>
          <p:cNvPr id="6" name="Footer Placeholder 5">
            <a:extLst>
              <a:ext uri="{FF2B5EF4-FFF2-40B4-BE49-F238E27FC236}">
                <a16:creationId xmlns:a16="http://schemas.microsoft.com/office/drawing/2014/main" id="{616E322C-5476-1353-7172-F5AA83362C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8DAD16-9618-C34E-5B96-55D3A5E16360}"/>
              </a:ext>
            </a:extLst>
          </p:cNvPr>
          <p:cNvSpPr>
            <a:spLocks noGrp="1"/>
          </p:cNvSpPr>
          <p:nvPr>
            <p:ph type="sldNum" sz="quarter" idx="12"/>
          </p:nvPr>
        </p:nvSpPr>
        <p:spPr/>
        <p:txBody>
          <a:bodyPr/>
          <a:lstStyle/>
          <a:p>
            <a:fld id="{AB9115EE-5F82-4F2F-9C36-68A01B1E3CB9}" type="slidenum">
              <a:rPr lang="en-IN" smtClean="0"/>
              <a:t>‹#›</a:t>
            </a:fld>
            <a:endParaRPr lang="en-IN"/>
          </a:p>
        </p:txBody>
      </p:sp>
    </p:spTree>
    <p:extLst>
      <p:ext uri="{BB962C8B-B14F-4D97-AF65-F5344CB8AC3E}">
        <p14:creationId xmlns:p14="http://schemas.microsoft.com/office/powerpoint/2010/main" val="267998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527FF-E116-FF6F-C454-5B0AE999B52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907BD9-2C4B-12B5-8D2E-02F0972C41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D4271F-B599-8ACF-9723-62F0E18B71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302377-B113-D1F4-09DA-6A4150D41C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14DC9A-66AF-3302-A7EC-06DAEA243D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8F92B3-EE06-B061-92E8-FBEBC48F188F}"/>
              </a:ext>
            </a:extLst>
          </p:cNvPr>
          <p:cNvSpPr>
            <a:spLocks noGrp="1"/>
          </p:cNvSpPr>
          <p:nvPr>
            <p:ph type="dt" sz="half" idx="10"/>
          </p:nvPr>
        </p:nvSpPr>
        <p:spPr/>
        <p:txBody>
          <a:bodyPr/>
          <a:lstStyle/>
          <a:p>
            <a:fld id="{9EFC6131-37DC-43CB-BF06-C9DA764FCFFA}" type="datetimeFigureOut">
              <a:rPr lang="en-IN" smtClean="0"/>
              <a:t>14-08-2025</a:t>
            </a:fld>
            <a:endParaRPr lang="en-IN"/>
          </a:p>
        </p:txBody>
      </p:sp>
      <p:sp>
        <p:nvSpPr>
          <p:cNvPr id="8" name="Footer Placeholder 7">
            <a:extLst>
              <a:ext uri="{FF2B5EF4-FFF2-40B4-BE49-F238E27FC236}">
                <a16:creationId xmlns:a16="http://schemas.microsoft.com/office/drawing/2014/main" id="{2293245E-9CD6-A635-72D6-DF39E9B54A3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F0D4F6C-6C9E-366A-5A1D-036B14B0AB8F}"/>
              </a:ext>
            </a:extLst>
          </p:cNvPr>
          <p:cNvSpPr>
            <a:spLocks noGrp="1"/>
          </p:cNvSpPr>
          <p:nvPr>
            <p:ph type="sldNum" sz="quarter" idx="12"/>
          </p:nvPr>
        </p:nvSpPr>
        <p:spPr/>
        <p:txBody>
          <a:bodyPr/>
          <a:lstStyle/>
          <a:p>
            <a:fld id="{AB9115EE-5F82-4F2F-9C36-68A01B1E3CB9}" type="slidenum">
              <a:rPr lang="en-IN" smtClean="0"/>
              <a:t>‹#›</a:t>
            </a:fld>
            <a:endParaRPr lang="en-IN"/>
          </a:p>
        </p:txBody>
      </p:sp>
    </p:spTree>
    <p:extLst>
      <p:ext uri="{BB962C8B-B14F-4D97-AF65-F5344CB8AC3E}">
        <p14:creationId xmlns:p14="http://schemas.microsoft.com/office/powerpoint/2010/main" val="1000746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038FF-153F-87E8-EF87-5FEF9A9A02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D052D04-B8AD-7A8F-44BC-788675A47950}"/>
              </a:ext>
            </a:extLst>
          </p:cNvPr>
          <p:cNvSpPr>
            <a:spLocks noGrp="1"/>
          </p:cNvSpPr>
          <p:nvPr>
            <p:ph type="dt" sz="half" idx="10"/>
          </p:nvPr>
        </p:nvSpPr>
        <p:spPr/>
        <p:txBody>
          <a:bodyPr/>
          <a:lstStyle/>
          <a:p>
            <a:fld id="{9EFC6131-37DC-43CB-BF06-C9DA764FCFFA}" type="datetimeFigureOut">
              <a:rPr lang="en-IN" smtClean="0"/>
              <a:t>14-08-2025</a:t>
            </a:fld>
            <a:endParaRPr lang="en-IN"/>
          </a:p>
        </p:txBody>
      </p:sp>
      <p:sp>
        <p:nvSpPr>
          <p:cNvPr id="4" name="Footer Placeholder 3">
            <a:extLst>
              <a:ext uri="{FF2B5EF4-FFF2-40B4-BE49-F238E27FC236}">
                <a16:creationId xmlns:a16="http://schemas.microsoft.com/office/drawing/2014/main" id="{4E2E9488-1DE2-C190-226C-CB56E7C20CC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4F0EAB8-6378-BD57-5215-33E6C09075B3}"/>
              </a:ext>
            </a:extLst>
          </p:cNvPr>
          <p:cNvSpPr>
            <a:spLocks noGrp="1"/>
          </p:cNvSpPr>
          <p:nvPr>
            <p:ph type="sldNum" sz="quarter" idx="12"/>
          </p:nvPr>
        </p:nvSpPr>
        <p:spPr/>
        <p:txBody>
          <a:bodyPr/>
          <a:lstStyle/>
          <a:p>
            <a:fld id="{AB9115EE-5F82-4F2F-9C36-68A01B1E3CB9}" type="slidenum">
              <a:rPr lang="en-IN" smtClean="0"/>
              <a:t>‹#›</a:t>
            </a:fld>
            <a:endParaRPr lang="en-IN"/>
          </a:p>
        </p:txBody>
      </p:sp>
    </p:spTree>
    <p:extLst>
      <p:ext uri="{BB962C8B-B14F-4D97-AF65-F5344CB8AC3E}">
        <p14:creationId xmlns:p14="http://schemas.microsoft.com/office/powerpoint/2010/main" val="38635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F03223-103C-FFFF-9C98-4485DFC61130}"/>
              </a:ext>
            </a:extLst>
          </p:cNvPr>
          <p:cNvSpPr>
            <a:spLocks noGrp="1"/>
          </p:cNvSpPr>
          <p:nvPr>
            <p:ph type="dt" sz="half" idx="10"/>
          </p:nvPr>
        </p:nvSpPr>
        <p:spPr/>
        <p:txBody>
          <a:bodyPr/>
          <a:lstStyle/>
          <a:p>
            <a:fld id="{9EFC6131-37DC-43CB-BF06-C9DA764FCFFA}" type="datetimeFigureOut">
              <a:rPr lang="en-IN" smtClean="0"/>
              <a:t>14-08-2025</a:t>
            </a:fld>
            <a:endParaRPr lang="en-IN"/>
          </a:p>
        </p:txBody>
      </p:sp>
      <p:sp>
        <p:nvSpPr>
          <p:cNvPr id="3" name="Footer Placeholder 2">
            <a:extLst>
              <a:ext uri="{FF2B5EF4-FFF2-40B4-BE49-F238E27FC236}">
                <a16:creationId xmlns:a16="http://schemas.microsoft.com/office/drawing/2014/main" id="{1C15D790-03D3-9038-9737-DA0005989E2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87D6FF9-521B-9BA5-2888-DE93AD8D8F25}"/>
              </a:ext>
            </a:extLst>
          </p:cNvPr>
          <p:cNvSpPr>
            <a:spLocks noGrp="1"/>
          </p:cNvSpPr>
          <p:nvPr>
            <p:ph type="sldNum" sz="quarter" idx="12"/>
          </p:nvPr>
        </p:nvSpPr>
        <p:spPr/>
        <p:txBody>
          <a:bodyPr/>
          <a:lstStyle/>
          <a:p>
            <a:fld id="{AB9115EE-5F82-4F2F-9C36-68A01B1E3CB9}" type="slidenum">
              <a:rPr lang="en-IN" smtClean="0"/>
              <a:t>‹#›</a:t>
            </a:fld>
            <a:endParaRPr lang="en-IN"/>
          </a:p>
        </p:txBody>
      </p:sp>
    </p:spTree>
    <p:extLst>
      <p:ext uri="{BB962C8B-B14F-4D97-AF65-F5344CB8AC3E}">
        <p14:creationId xmlns:p14="http://schemas.microsoft.com/office/powerpoint/2010/main" val="292122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72727-F997-8C3B-5E1E-B35C7FDB39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8639494-A6FC-DF71-A272-A4E45B9F4D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A1C9FD-7E2D-48D1-3391-8ECB258359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905A4B-D869-E8E7-AAF3-879AA6D4D63A}"/>
              </a:ext>
            </a:extLst>
          </p:cNvPr>
          <p:cNvSpPr>
            <a:spLocks noGrp="1"/>
          </p:cNvSpPr>
          <p:nvPr>
            <p:ph type="dt" sz="half" idx="10"/>
          </p:nvPr>
        </p:nvSpPr>
        <p:spPr/>
        <p:txBody>
          <a:bodyPr/>
          <a:lstStyle/>
          <a:p>
            <a:fld id="{9EFC6131-37DC-43CB-BF06-C9DA764FCFFA}" type="datetimeFigureOut">
              <a:rPr lang="en-IN" smtClean="0"/>
              <a:t>14-08-2025</a:t>
            </a:fld>
            <a:endParaRPr lang="en-IN"/>
          </a:p>
        </p:txBody>
      </p:sp>
      <p:sp>
        <p:nvSpPr>
          <p:cNvPr id="6" name="Footer Placeholder 5">
            <a:extLst>
              <a:ext uri="{FF2B5EF4-FFF2-40B4-BE49-F238E27FC236}">
                <a16:creationId xmlns:a16="http://schemas.microsoft.com/office/drawing/2014/main" id="{7E99F4C7-6C51-35D8-6AD9-831DD981E2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2EF782-1662-C601-D9BE-46FF3434803E}"/>
              </a:ext>
            </a:extLst>
          </p:cNvPr>
          <p:cNvSpPr>
            <a:spLocks noGrp="1"/>
          </p:cNvSpPr>
          <p:nvPr>
            <p:ph type="sldNum" sz="quarter" idx="12"/>
          </p:nvPr>
        </p:nvSpPr>
        <p:spPr/>
        <p:txBody>
          <a:bodyPr/>
          <a:lstStyle/>
          <a:p>
            <a:fld id="{AB9115EE-5F82-4F2F-9C36-68A01B1E3CB9}" type="slidenum">
              <a:rPr lang="en-IN" smtClean="0"/>
              <a:t>‹#›</a:t>
            </a:fld>
            <a:endParaRPr lang="en-IN"/>
          </a:p>
        </p:txBody>
      </p:sp>
    </p:spTree>
    <p:extLst>
      <p:ext uri="{BB962C8B-B14F-4D97-AF65-F5344CB8AC3E}">
        <p14:creationId xmlns:p14="http://schemas.microsoft.com/office/powerpoint/2010/main" val="162655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32E64-AB46-D550-7482-1FB638D713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1DBED4-05C8-F1DE-B8D8-3669AF0E39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045A1D2-4154-1A23-8F94-0D43EC48A0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9E8F07-0C37-F811-9F31-BB2C27624B49}"/>
              </a:ext>
            </a:extLst>
          </p:cNvPr>
          <p:cNvSpPr>
            <a:spLocks noGrp="1"/>
          </p:cNvSpPr>
          <p:nvPr>
            <p:ph type="dt" sz="half" idx="10"/>
          </p:nvPr>
        </p:nvSpPr>
        <p:spPr/>
        <p:txBody>
          <a:bodyPr/>
          <a:lstStyle/>
          <a:p>
            <a:fld id="{9EFC6131-37DC-43CB-BF06-C9DA764FCFFA}" type="datetimeFigureOut">
              <a:rPr lang="en-IN" smtClean="0"/>
              <a:t>14-08-2025</a:t>
            </a:fld>
            <a:endParaRPr lang="en-IN"/>
          </a:p>
        </p:txBody>
      </p:sp>
      <p:sp>
        <p:nvSpPr>
          <p:cNvPr id="6" name="Footer Placeholder 5">
            <a:extLst>
              <a:ext uri="{FF2B5EF4-FFF2-40B4-BE49-F238E27FC236}">
                <a16:creationId xmlns:a16="http://schemas.microsoft.com/office/drawing/2014/main" id="{133C25F6-2692-3314-2A4D-EE91B289A4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5B1A88-9FBD-493A-C87C-1B22D6CF6150}"/>
              </a:ext>
            </a:extLst>
          </p:cNvPr>
          <p:cNvSpPr>
            <a:spLocks noGrp="1"/>
          </p:cNvSpPr>
          <p:nvPr>
            <p:ph type="sldNum" sz="quarter" idx="12"/>
          </p:nvPr>
        </p:nvSpPr>
        <p:spPr/>
        <p:txBody>
          <a:bodyPr/>
          <a:lstStyle/>
          <a:p>
            <a:fld id="{AB9115EE-5F82-4F2F-9C36-68A01B1E3CB9}" type="slidenum">
              <a:rPr lang="en-IN" smtClean="0"/>
              <a:t>‹#›</a:t>
            </a:fld>
            <a:endParaRPr lang="en-IN"/>
          </a:p>
        </p:txBody>
      </p:sp>
    </p:spTree>
    <p:extLst>
      <p:ext uri="{BB962C8B-B14F-4D97-AF65-F5344CB8AC3E}">
        <p14:creationId xmlns:p14="http://schemas.microsoft.com/office/powerpoint/2010/main" val="3526618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B59984-322C-F295-5177-811B52B3B2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E02D66-907F-AAB1-CFC0-AE0D81B6EC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77BC5E-C3BD-050C-DEC0-B1FD18C0CC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EFC6131-37DC-43CB-BF06-C9DA764FCFFA}" type="datetimeFigureOut">
              <a:rPr lang="en-IN" smtClean="0"/>
              <a:t>14-08-2025</a:t>
            </a:fld>
            <a:endParaRPr lang="en-IN"/>
          </a:p>
        </p:txBody>
      </p:sp>
      <p:sp>
        <p:nvSpPr>
          <p:cNvPr id="5" name="Footer Placeholder 4">
            <a:extLst>
              <a:ext uri="{FF2B5EF4-FFF2-40B4-BE49-F238E27FC236}">
                <a16:creationId xmlns:a16="http://schemas.microsoft.com/office/drawing/2014/main" id="{22827DAB-DF7A-C51D-7C0D-4A957DBE2A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23BCCD65-F76B-B383-B70F-D9C1CA8CF5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B9115EE-5F82-4F2F-9C36-68A01B1E3CB9}" type="slidenum">
              <a:rPr lang="en-IN" smtClean="0"/>
              <a:t>‹#›</a:t>
            </a:fld>
            <a:endParaRPr lang="en-IN"/>
          </a:p>
        </p:txBody>
      </p:sp>
    </p:spTree>
    <p:extLst>
      <p:ext uri="{BB962C8B-B14F-4D97-AF65-F5344CB8AC3E}">
        <p14:creationId xmlns:p14="http://schemas.microsoft.com/office/powerpoint/2010/main" val="671012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98;p1">
            <a:extLst>
              <a:ext uri="{FF2B5EF4-FFF2-40B4-BE49-F238E27FC236}">
                <a16:creationId xmlns:a16="http://schemas.microsoft.com/office/drawing/2014/main" id="{B175DCEA-D6B3-1948-201D-041716A4540C}"/>
              </a:ext>
            </a:extLst>
          </p:cNvPr>
          <p:cNvPicPr preferRelativeResize="0"/>
          <p:nvPr/>
        </p:nvPicPr>
        <p:blipFill rotWithShape="1">
          <a:blip r:embed="rId2">
            <a:alphaModFix/>
          </a:blip>
          <a:srcRect b="58717"/>
          <a:stretch/>
        </p:blipFill>
        <p:spPr>
          <a:xfrm>
            <a:off x="194062" y="206262"/>
            <a:ext cx="11803876" cy="2431142"/>
          </a:xfrm>
          <a:prstGeom prst="rect">
            <a:avLst/>
          </a:prstGeom>
          <a:noFill/>
          <a:ln>
            <a:noFill/>
          </a:ln>
        </p:spPr>
      </p:pic>
      <p:sp>
        <p:nvSpPr>
          <p:cNvPr id="5" name="TextBox 4">
            <a:extLst>
              <a:ext uri="{FF2B5EF4-FFF2-40B4-BE49-F238E27FC236}">
                <a16:creationId xmlns:a16="http://schemas.microsoft.com/office/drawing/2014/main" id="{1E546282-4EA7-8398-0FA0-B4884FCD6C64}"/>
              </a:ext>
            </a:extLst>
          </p:cNvPr>
          <p:cNvSpPr txBox="1"/>
          <p:nvPr/>
        </p:nvSpPr>
        <p:spPr>
          <a:xfrm>
            <a:off x="1484811" y="3607616"/>
            <a:ext cx="9222377" cy="1323439"/>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MUSIC STORE MANAGEMENT SYSTEM</a:t>
            </a:r>
          </a:p>
        </p:txBody>
      </p:sp>
      <p:pic>
        <p:nvPicPr>
          <p:cNvPr id="9" name="Picture 8">
            <a:extLst>
              <a:ext uri="{FF2B5EF4-FFF2-40B4-BE49-F238E27FC236}">
                <a16:creationId xmlns:a16="http://schemas.microsoft.com/office/drawing/2014/main" id="{E737CBE9-FDAB-65BF-0E0C-83337F3DCE94}"/>
              </a:ext>
            </a:extLst>
          </p:cNvPr>
          <p:cNvPicPr>
            <a:picLocks noChangeAspect="1"/>
          </p:cNvPicPr>
          <p:nvPr/>
        </p:nvPicPr>
        <p:blipFill>
          <a:blip r:embed="rId3"/>
          <a:stretch>
            <a:fillRect/>
          </a:stretch>
        </p:blipFill>
        <p:spPr>
          <a:xfrm>
            <a:off x="8591998" y="5687053"/>
            <a:ext cx="3324689" cy="752580"/>
          </a:xfrm>
          <a:prstGeom prst="rect">
            <a:avLst/>
          </a:prstGeom>
        </p:spPr>
      </p:pic>
      <p:sp>
        <p:nvSpPr>
          <p:cNvPr id="10" name="TextBox 9">
            <a:extLst>
              <a:ext uri="{FF2B5EF4-FFF2-40B4-BE49-F238E27FC236}">
                <a16:creationId xmlns:a16="http://schemas.microsoft.com/office/drawing/2014/main" id="{69FEF516-06BD-7AB5-9050-A7CD114FC402}"/>
              </a:ext>
            </a:extLst>
          </p:cNvPr>
          <p:cNvSpPr txBox="1"/>
          <p:nvPr/>
        </p:nvSpPr>
        <p:spPr>
          <a:xfrm>
            <a:off x="1921268" y="2799694"/>
            <a:ext cx="7952198"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SQL PROJECT ON </a:t>
            </a:r>
          </a:p>
        </p:txBody>
      </p:sp>
      <p:sp>
        <p:nvSpPr>
          <p:cNvPr id="11" name="TextBox 10">
            <a:extLst>
              <a:ext uri="{FF2B5EF4-FFF2-40B4-BE49-F238E27FC236}">
                <a16:creationId xmlns:a16="http://schemas.microsoft.com/office/drawing/2014/main" id="{6AAD16D8-84BC-814E-949A-84ADD3A816CA}"/>
              </a:ext>
            </a:extLst>
          </p:cNvPr>
          <p:cNvSpPr txBox="1"/>
          <p:nvPr/>
        </p:nvSpPr>
        <p:spPr>
          <a:xfrm>
            <a:off x="367781" y="5640821"/>
            <a:ext cx="4304872" cy="954107"/>
          </a:xfrm>
          <a:prstGeom prst="rect">
            <a:avLst/>
          </a:prstGeom>
          <a:noFill/>
        </p:spPr>
        <p:txBody>
          <a:bodyPr wrap="square" rtlCol="0">
            <a:spAutoFit/>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Priya </a:t>
            </a:r>
            <a:r>
              <a:rPr lang="en-IN" sz="2800" dirty="0" err="1">
                <a:latin typeface="Times New Roman" panose="02020603050405020304" pitchFamily="18" charset="0"/>
                <a:cs typeface="Times New Roman" panose="02020603050405020304" pitchFamily="18" charset="0"/>
              </a:rPr>
              <a:t>Dakhore</a:t>
            </a:r>
            <a:endParaRPr lang="en-IN"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Akurala Harshitha</a:t>
            </a:r>
          </a:p>
        </p:txBody>
      </p:sp>
      <p:sp>
        <p:nvSpPr>
          <p:cNvPr id="12" name="TextBox 11">
            <a:extLst>
              <a:ext uri="{FF2B5EF4-FFF2-40B4-BE49-F238E27FC236}">
                <a16:creationId xmlns:a16="http://schemas.microsoft.com/office/drawing/2014/main" id="{AFAE0C7A-EA3E-5FCC-9071-B2C08A0F8559}"/>
              </a:ext>
            </a:extLst>
          </p:cNvPr>
          <p:cNvSpPr txBox="1"/>
          <p:nvPr/>
        </p:nvSpPr>
        <p:spPr>
          <a:xfrm>
            <a:off x="367781" y="5003515"/>
            <a:ext cx="3053513"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Presented By:</a:t>
            </a:r>
          </a:p>
        </p:txBody>
      </p:sp>
    </p:spTree>
    <p:extLst>
      <p:ext uri="{BB962C8B-B14F-4D97-AF65-F5344CB8AC3E}">
        <p14:creationId xmlns:p14="http://schemas.microsoft.com/office/powerpoint/2010/main" val="3440487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5EE451-F932-CCC9-7685-1FBB473D2D7C}"/>
              </a:ext>
            </a:extLst>
          </p:cNvPr>
          <p:cNvSpPr txBox="1"/>
          <p:nvPr/>
        </p:nvSpPr>
        <p:spPr>
          <a:xfrm>
            <a:off x="441789" y="760288"/>
            <a:ext cx="7438490" cy="1938992"/>
          </a:xfrm>
          <a:prstGeom prst="rect">
            <a:avLst/>
          </a:prstGeom>
          <a:noFill/>
        </p:spPr>
        <p:txBody>
          <a:bodyPr wrap="square" rtlCol="0">
            <a:spAutoFit/>
          </a:bodyPr>
          <a:lstStyle/>
          <a:p>
            <a:r>
              <a:rPr lang="en-US" altLang="en-US" sz="2000" b="1" dirty="0">
                <a:solidFill>
                  <a:schemeClr val="bg1"/>
                </a:solidFill>
                <a:latin typeface="Times New Roman" panose="02020603050405020304" pitchFamily="18" charset="0"/>
                <a:cs typeface="Times New Roman" panose="02020603050405020304" pitchFamily="18" charset="0"/>
              </a:rPr>
              <a:t>4. Which city has the best customers? - We would like to throw a promotional Music Festival in the city we made the most money. Write a query that returns one city that has the highest sum of invoice totals. Return both the city name &amp; sum of all invoice totals.</a:t>
            </a:r>
          </a:p>
          <a:p>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F3A06B8-9A80-ACD1-92A7-CFD2311A942E}"/>
              </a:ext>
            </a:extLst>
          </p:cNvPr>
          <p:cNvPicPr>
            <a:picLocks noChangeAspect="1"/>
          </p:cNvPicPr>
          <p:nvPr/>
        </p:nvPicPr>
        <p:blipFill>
          <a:blip r:embed="rId3"/>
          <a:stretch>
            <a:fillRect/>
          </a:stretch>
        </p:blipFill>
        <p:spPr>
          <a:xfrm>
            <a:off x="441789" y="2576686"/>
            <a:ext cx="8435993" cy="1938993"/>
          </a:xfrm>
          <a:prstGeom prst="rect">
            <a:avLst/>
          </a:prstGeom>
        </p:spPr>
      </p:pic>
      <p:pic>
        <p:nvPicPr>
          <p:cNvPr id="7" name="Picture 6">
            <a:extLst>
              <a:ext uri="{FF2B5EF4-FFF2-40B4-BE49-F238E27FC236}">
                <a16:creationId xmlns:a16="http://schemas.microsoft.com/office/drawing/2014/main" id="{3760037F-8486-F40C-54F4-E992B9BF9561}"/>
              </a:ext>
            </a:extLst>
          </p:cNvPr>
          <p:cNvPicPr>
            <a:picLocks noChangeAspect="1"/>
          </p:cNvPicPr>
          <p:nvPr/>
        </p:nvPicPr>
        <p:blipFill>
          <a:blip r:embed="rId4"/>
          <a:stretch>
            <a:fillRect/>
          </a:stretch>
        </p:blipFill>
        <p:spPr>
          <a:xfrm>
            <a:off x="7259277" y="4781433"/>
            <a:ext cx="4211233" cy="1550643"/>
          </a:xfrm>
          <a:prstGeom prst="rect">
            <a:avLst/>
          </a:prstGeom>
        </p:spPr>
      </p:pic>
    </p:spTree>
    <p:extLst>
      <p:ext uri="{BB962C8B-B14F-4D97-AF65-F5344CB8AC3E}">
        <p14:creationId xmlns:p14="http://schemas.microsoft.com/office/powerpoint/2010/main" val="2272300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EF5F34-6105-E8F2-9C55-51B434E4CC2E}"/>
              </a:ext>
            </a:extLst>
          </p:cNvPr>
          <p:cNvSpPr txBox="1"/>
          <p:nvPr/>
        </p:nvSpPr>
        <p:spPr>
          <a:xfrm>
            <a:off x="534256" y="750013"/>
            <a:ext cx="7590841" cy="1323439"/>
          </a:xfrm>
          <a:prstGeom prst="rect">
            <a:avLst/>
          </a:prstGeom>
          <a:noFill/>
        </p:spPr>
        <p:txBody>
          <a:bodyPr wrap="square" rtlCol="0">
            <a:spAutoFit/>
          </a:bodyPr>
          <a:lstStyle/>
          <a:p>
            <a:r>
              <a:rPr lang="en-US" altLang="en-US" sz="2000" b="1" dirty="0">
                <a:solidFill>
                  <a:schemeClr val="bg1"/>
                </a:solidFill>
                <a:latin typeface="Times New Roman" panose="02020603050405020304" pitchFamily="18" charset="0"/>
                <a:cs typeface="Times New Roman" panose="02020603050405020304" pitchFamily="18" charset="0"/>
              </a:rPr>
              <a:t>5. Who is the best customer? - The customer who has spent the</a:t>
            </a:r>
          </a:p>
          <a:p>
            <a:r>
              <a:rPr lang="en-US" altLang="en-US" sz="2000" b="1" dirty="0">
                <a:solidFill>
                  <a:schemeClr val="bg1"/>
                </a:solidFill>
                <a:latin typeface="Times New Roman" panose="02020603050405020304" pitchFamily="18" charset="0"/>
                <a:cs typeface="Times New Roman" panose="02020603050405020304" pitchFamily="18" charset="0"/>
              </a:rPr>
              <a:t> most money will be declared the best customer. Write a query </a:t>
            </a:r>
          </a:p>
          <a:p>
            <a:r>
              <a:rPr lang="en-US" altLang="en-US" sz="2000" b="1" dirty="0">
                <a:solidFill>
                  <a:schemeClr val="bg1"/>
                </a:solidFill>
                <a:latin typeface="Times New Roman" panose="02020603050405020304" pitchFamily="18" charset="0"/>
                <a:cs typeface="Times New Roman" panose="02020603050405020304" pitchFamily="18" charset="0"/>
              </a:rPr>
              <a:t>that returns the person who has spent the most money.</a:t>
            </a:r>
          </a:p>
          <a:p>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D80B73A-617C-97F5-A6F1-68DF42D3AECA}"/>
              </a:ext>
            </a:extLst>
          </p:cNvPr>
          <p:cNvPicPr>
            <a:picLocks noChangeAspect="1"/>
          </p:cNvPicPr>
          <p:nvPr/>
        </p:nvPicPr>
        <p:blipFill>
          <a:blip r:embed="rId3"/>
          <a:stretch>
            <a:fillRect/>
          </a:stretch>
        </p:blipFill>
        <p:spPr>
          <a:xfrm>
            <a:off x="534256" y="2073452"/>
            <a:ext cx="7882359" cy="2209181"/>
          </a:xfrm>
          <a:prstGeom prst="rect">
            <a:avLst/>
          </a:prstGeom>
        </p:spPr>
      </p:pic>
      <p:pic>
        <p:nvPicPr>
          <p:cNvPr id="7" name="Picture 6">
            <a:extLst>
              <a:ext uri="{FF2B5EF4-FFF2-40B4-BE49-F238E27FC236}">
                <a16:creationId xmlns:a16="http://schemas.microsoft.com/office/drawing/2014/main" id="{DA3216AD-19D8-3C1E-277D-94730702217C}"/>
              </a:ext>
            </a:extLst>
          </p:cNvPr>
          <p:cNvPicPr>
            <a:picLocks noChangeAspect="1"/>
          </p:cNvPicPr>
          <p:nvPr/>
        </p:nvPicPr>
        <p:blipFill>
          <a:blip r:embed="rId4"/>
          <a:stretch>
            <a:fillRect/>
          </a:stretch>
        </p:blipFill>
        <p:spPr>
          <a:xfrm>
            <a:off x="5456049" y="4625469"/>
            <a:ext cx="5725095" cy="1482518"/>
          </a:xfrm>
          <a:prstGeom prst="rect">
            <a:avLst/>
          </a:prstGeom>
        </p:spPr>
      </p:pic>
    </p:spTree>
    <p:extLst>
      <p:ext uri="{BB962C8B-B14F-4D97-AF65-F5344CB8AC3E}">
        <p14:creationId xmlns:p14="http://schemas.microsoft.com/office/powerpoint/2010/main" val="1586326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1F9635-63AF-0886-FBBF-2E2C4DB9BCD6}"/>
              </a:ext>
            </a:extLst>
          </p:cNvPr>
          <p:cNvSpPr txBox="1"/>
          <p:nvPr/>
        </p:nvSpPr>
        <p:spPr>
          <a:xfrm>
            <a:off x="616449" y="672798"/>
            <a:ext cx="6275239" cy="1323439"/>
          </a:xfrm>
          <a:prstGeom prst="rect">
            <a:avLst/>
          </a:prstGeom>
          <a:noFill/>
        </p:spPr>
        <p:txBody>
          <a:bodyPr wrap="square" rtlCol="0">
            <a:spAutoFit/>
          </a:bodyPr>
          <a:lstStyle/>
          <a:p>
            <a:r>
              <a:rPr lang="en-US" altLang="en-US" sz="2000" b="1" dirty="0">
                <a:solidFill>
                  <a:schemeClr val="bg1"/>
                </a:solidFill>
                <a:latin typeface="Times New Roman" panose="02020603050405020304" pitchFamily="18" charset="0"/>
                <a:cs typeface="Times New Roman" panose="02020603050405020304" pitchFamily="18" charset="0"/>
              </a:rPr>
              <a:t>6. Write a query to return the email, first name, last name, &amp; Genre of all Rock Music listeners. Return your list ordered alphabetically by email starting with A.</a:t>
            </a:r>
            <a:endParaRPr lang="en-US" sz="2000" b="1" dirty="0">
              <a:solidFill>
                <a:schemeClr val="bg1"/>
              </a:solidFill>
              <a:latin typeface="Times New Roman" panose="02020603050405020304" pitchFamily="18" charset="0"/>
              <a:cs typeface="Times New Roman" panose="02020603050405020304" pitchFamily="18" charset="0"/>
            </a:endParaRPr>
          </a:p>
          <a:p>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59B20DA-D699-736E-C872-492C05D90F73}"/>
              </a:ext>
            </a:extLst>
          </p:cNvPr>
          <p:cNvPicPr>
            <a:picLocks noChangeAspect="1"/>
          </p:cNvPicPr>
          <p:nvPr/>
        </p:nvPicPr>
        <p:blipFill>
          <a:blip r:embed="rId3"/>
          <a:stretch>
            <a:fillRect/>
          </a:stretch>
        </p:blipFill>
        <p:spPr>
          <a:xfrm>
            <a:off x="616449" y="1996237"/>
            <a:ext cx="10084547" cy="2865526"/>
          </a:xfrm>
          <a:prstGeom prst="rect">
            <a:avLst/>
          </a:prstGeom>
        </p:spPr>
      </p:pic>
      <p:pic>
        <p:nvPicPr>
          <p:cNvPr id="9" name="Picture 8">
            <a:extLst>
              <a:ext uri="{FF2B5EF4-FFF2-40B4-BE49-F238E27FC236}">
                <a16:creationId xmlns:a16="http://schemas.microsoft.com/office/drawing/2014/main" id="{F7CC774C-6D99-30DE-C9A5-087D410B9E73}"/>
              </a:ext>
            </a:extLst>
          </p:cNvPr>
          <p:cNvPicPr>
            <a:picLocks noChangeAspect="1"/>
          </p:cNvPicPr>
          <p:nvPr/>
        </p:nvPicPr>
        <p:blipFill>
          <a:blip r:embed="rId4"/>
          <a:stretch>
            <a:fillRect/>
          </a:stretch>
        </p:blipFill>
        <p:spPr>
          <a:xfrm>
            <a:off x="5482825" y="5252664"/>
            <a:ext cx="5439534" cy="1028844"/>
          </a:xfrm>
          <a:prstGeom prst="rect">
            <a:avLst/>
          </a:prstGeom>
        </p:spPr>
      </p:pic>
    </p:spTree>
    <p:extLst>
      <p:ext uri="{BB962C8B-B14F-4D97-AF65-F5344CB8AC3E}">
        <p14:creationId xmlns:p14="http://schemas.microsoft.com/office/powerpoint/2010/main" val="2012972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1B4740-4CB8-F7E5-10CA-2AD55326F05F}"/>
              </a:ext>
            </a:extLst>
          </p:cNvPr>
          <p:cNvSpPr txBox="1"/>
          <p:nvPr/>
        </p:nvSpPr>
        <p:spPr>
          <a:xfrm>
            <a:off x="511457" y="719998"/>
            <a:ext cx="6462445" cy="1323439"/>
          </a:xfrm>
          <a:prstGeom prst="rect">
            <a:avLst/>
          </a:prstGeom>
          <a:noFill/>
        </p:spPr>
        <p:txBody>
          <a:bodyPr wrap="square" rtlCol="0">
            <a:spAutoFit/>
          </a:bodyPr>
          <a:lstStyle/>
          <a:p>
            <a:r>
              <a:rPr lang="en-US" altLang="zh-CN" sz="2000" b="1" dirty="0">
                <a:solidFill>
                  <a:schemeClr val="bg1"/>
                </a:solidFill>
                <a:latin typeface="Times New Roman" panose="02020603050405020304" pitchFamily="18" charset="0"/>
                <a:ea typeface="Arial" panose="020B0604020202020204"/>
                <a:cs typeface="Times New Roman" panose="02020603050405020304" pitchFamily="18" charset="0"/>
              </a:rPr>
              <a:t>7. Let's invite the artists who have written the most rock music in our dataset. Write a query that returns the Artist name and total track count of the top 10 rock bands </a:t>
            </a:r>
            <a:r>
              <a:rPr lang="en-IN" altLang="en-US" sz="2000" b="1" dirty="0">
                <a:solidFill>
                  <a:schemeClr val="bg1"/>
                </a:solidFill>
                <a:latin typeface="Times New Roman" panose="02020603050405020304" pitchFamily="18" charset="0"/>
                <a:ea typeface="Arial" panose="020B0604020202020204"/>
                <a:cs typeface="Times New Roman" panose="02020603050405020304" pitchFamily="18" charset="0"/>
              </a:rPr>
              <a:t>.</a:t>
            </a:r>
          </a:p>
          <a:p>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BA4854C-6F5F-366E-4BE0-594C45A95F41}"/>
              </a:ext>
            </a:extLst>
          </p:cNvPr>
          <p:cNvPicPr>
            <a:picLocks noChangeAspect="1"/>
          </p:cNvPicPr>
          <p:nvPr/>
        </p:nvPicPr>
        <p:blipFill>
          <a:blip r:embed="rId3"/>
          <a:stretch>
            <a:fillRect/>
          </a:stretch>
        </p:blipFill>
        <p:spPr>
          <a:xfrm>
            <a:off x="511457" y="1904541"/>
            <a:ext cx="7856830" cy="2631450"/>
          </a:xfrm>
          <a:prstGeom prst="rect">
            <a:avLst/>
          </a:prstGeom>
        </p:spPr>
      </p:pic>
      <p:pic>
        <p:nvPicPr>
          <p:cNvPr id="8" name="Picture 7">
            <a:extLst>
              <a:ext uri="{FF2B5EF4-FFF2-40B4-BE49-F238E27FC236}">
                <a16:creationId xmlns:a16="http://schemas.microsoft.com/office/drawing/2014/main" id="{8FCCF6A3-7C7F-2FD5-EEED-1940FDA84693}"/>
              </a:ext>
            </a:extLst>
          </p:cNvPr>
          <p:cNvPicPr>
            <a:picLocks noChangeAspect="1"/>
          </p:cNvPicPr>
          <p:nvPr/>
        </p:nvPicPr>
        <p:blipFill>
          <a:blip r:embed="rId4"/>
          <a:stretch>
            <a:fillRect/>
          </a:stretch>
        </p:blipFill>
        <p:spPr>
          <a:xfrm>
            <a:off x="7685589" y="4768699"/>
            <a:ext cx="3494805" cy="1954156"/>
          </a:xfrm>
          <a:prstGeom prst="rect">
            <a:avLst/>
          </a:prstGeom>
        </p:spPr>
      </p:pic>
    </p:spTree>
    <p:extLst>
      <p:ext uri="{BB962C8B-B14F-4D97-AF65-F5344CB8AC3E}">
        <p14:creationId xmlns:p14="http://schemas.microsoft.com/office/powerpoint/2010/main" val="3013686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24C5E6-D487-9C14-06B8-6A41E9168BF4}"/>
              </a:ext>
            </a:extLst>
          </p:cNvPr>
          <p:cNvSpPr txBox="1"/>
          <p:nvPr/>
        </p:nvSpPr>
        <p:spPr>
          <a:xfrm>
            <a:off x="438410" y="601090"/>
            <a:ext cx="6801633" cy="1631216"/>
          </a:xfrm>
          <a:prstGeom prst="rect">
            <a:avLst/>
          </a:prstGeom>
          <a:noFill/>
        </p:spPr>
        <p:txBody>
          <a:bodyPr wrap="square" rtlCol="0">
            <a:spAutoFit/>
          </a:bodyPr>
          <a:lstStyle/>
          <a:p>
            <a:r>
              <a:rPr lang="en-US" altLang="en-US" sz="2000" b="1" dirty="0">
                <a:solidFill>
                  <a:schemeClr val="bg1"/>
                </a:solidFill>
                <a:latin typeface="Times New Roman" panose="02020603050405020304" pitchFamily="18" charset="0"/>
                <a:cs typeface="Times New Roman" panose="02020603050405020304" pitchFamily="18" charset="0"/>
              </a:rPr>
              <a:t>8. Return all the track names that have a song length longer than the average song length.- Return the Name and Milliseconds for each track. Order by the song length, with the longest songs listed first</a:t>
            </a:r>
            <a:endParaRPr lang="en-US" sz="2000" b="1" dirty="0">
              <a:solidFill>
                <a:schemeClr val="bg1"/>
              </a:solidFill>
              <a:latin typeface="Times New Roman" panose="02020603050405020304" pitchFamily="18" charset="0"/>
              <a:cs typeface="Times New Roman" panose="02020603050405020304" pitchFamily="18" charset="0"/>
            </a:endParaRPr>
          </a:p>
          <a:p>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F894B19-E04F-EFCA-0976-785A5188120C}"/>
              </a:ext>
            </a:extLst>
          </p:cNvPr>
          <p:cNvPicPr>
            <a:picLocks noChangeAspect="1"/>
          </p:cNvPicPr>
          <p:nvPr/>
        </p:nvPicPr>
        <p:blipFill>
          <a:blip r:embed="rId3"/>
          <a:stretch>
            <a:fillRect/>
          </a:stretch>
        </p:blipFill>
        <p:spPr>
          <a:xfrm>
            <a:off x="5504008" y="4169287"/>
            <a:ext cx="4392348" cy="1925577"/>
          </a:xfrm>
          <a:prstGeom prst="rect">
            <a:avLst/>
          </a:prstGeom>
        </p:spPr>
      </p:pic>
      <p:pic>
        <p:nvPicPr>
          <p:cNvPr id="9" name="Picture 8">
            <a:extLst>
              <a:ext uri="{FF2B5EF4-FFF2-40B4-BE49-F238E27FC236}">
                <a16:creationId xmlns:a16="http://schemas.microsoft.com/office/drawing/2014/main" id="{1487ED51-4DEB-9131-2881-119A81AF7488}"/>
              </a:ext>
            </a:extLst>
          </p:cNvPr>
          <p:cNvPicPr>
            <a:picLocks noChangeAspect="1"/>
          </p:cNvPicPr>
          <p:nvPr/>
        </p:nvPicPr>
        <p:blipFill>
          <a:blip r:embed="rId4"/>
          <a:stretch>
            <a:fillRect/>
          </a:stretch>
        </p:blipFill>
        <p:spPr>
          <a:xfrm>
            <a:off x="438410" y="2232306"/>
            <a:ext cx="6969387" cy="1631216"/>
          </a:xfrm>
          <a:prstGeom prst="rect">
            <a:avLst/>
          </a:prstGeom>
        </p:spPr>
      </p:pic>
    </p:spTree>
    <p:extLst>
      <p:ext uri="{BB962C8B-B14F-4D97-AF65-F5344CB8AC3E}">
        <p14:creationId xmlns:p14="http://schemas.microsoft.com/office/powerpoint/2010/main" val="69759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746060-8AD4-E9A6-7F19-00F7658ABC35}"/>
              </a:ext>
            </a:extLst>
          </p:cNvPr>
          <p:cNvSpPr txBox="1"/>
          <p:nvPr/>
        </p:nvSpPr>
        <p:spPr>
          <a:xfrm>
            <a:off x="563671" y="777802"/>
            <a:ext cx="6538587" cy="1323439"/>
          </a:xfrm>
          <a:prstGeom prst="rect">
            <a:avLst/>
          </a:prstGeom>
          <a:noFill/>
        </p:spPr>
        <p:txBody>
          <a:bodyPr wrap="square" rtlCol="0">
            <a:spAutoFit/>
          </a:bodyPr>
          <a:lstStyle/>
          <a:p>
            <a:r>
              <a:rPr lang="en-US" altLang="en-US" sz="2000" b="1" dirty="0">
                <a:solidFill>
                  <a:schemeClr val="bg1"/>
                </a:solidFill>
                <a:latin typeface="Times New Roman" panose="02020603050405020304" pitchFamily="18" charset="0"/>
                <a:cs typeface="Times New Roman" panose="02020603050405020304" pitchFamily="18" charset="0"/>
              </a:rPr>
              <a:t>9. Find how much amount is spent by each customer on artists? Write a query to return customer name, artist name and total spent</a:t>
            </a:r>
            <a:r>
              <a:rPr lang="en-US" altLang="en-US" sz="2000" dirty="0">
                <a:solidFill>
                  <a:schemeClr val="bg1"/>
                </a:solidFill>
                <a:latin typeface="Times New Roman" panose="02020603050405020304" pitchFamily="18" charset="0"/>
                <a:cs typeface="Times New Roman" panose="02020603050405020304" pitchFamily="18" charset="0"/>
              </a:rPr>
              <a:t> </a:t>
            </a:r>
          </a:p>
          <a:p>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CFACEF0-C98A-8858-31B7-F60712FC1204}"/>
              </a:ext>
            </a:extLst>
          </p:cNvPr>
          <p:cNvPicPr>
            <a:picLocks noChangeAspect="1"/>
          </p:cNvPicPr>
          <p:nvPr/>
        </p:nvPicPr>
        <p:blipFill>
          <a:blip r:embed="rId3"/>
          <a:stretch>
            <a:fillRect/>
          </a:stretch>
        </p:blipFill>
        <p:spPr>
          <a:xfrm>
            <a:off x="563671" y="1950771"/>
            <a:ext cx="8071043" cy="2825470"/>
          </a:xfrm>
          <a:prstGeom prst="rect">
            <a:avLst/>
          </a:prstGeom>
        </p:spPr>
      </p:pic>
      <p:pic>
        <p:nvPicPr>
          <p:cNvPr id="9" name="Picture 8">
            <a:extLst>
              <a:ext uri="{FF2B5EF4-FFF2-40B4-BE49-F238E27FC236}">
                <a16:creationId xmlns:a16="http://schemas.microsoft.com/office/drawing/2014/main" id="{819BA212-235C-503B-9A05-DB604B9D4B83}"/>
              </a:ext>
            </a:extLst>
          </p:cNvPr>
          <p:cNvPicPr>
            <a:picLocks noChangeAspect="1"/>
          </p:cNvPicPr>
          <p:nvPr/>
        </p:nvPicPr>
        <p:blipFill>
          <a:blip r:embed="rId4"/>
          <a:stretch>
            <a:fillRect/>
          </a:stretch>
        </p:blipFill>
        <p:spPr>
          <a:xfrm>
            <a:off x="4970501" y="4979115"/>
            <a:ext cx="6649378" cy="1552792"/>
          </a:xfrm>
          <a:prstGeom prst="rect">
            <a:avLst/>
          </a:prstGeom>
        </p:spPr>
      </p:pic>
    </p:spTree>
    <p:extLst>
      <p:ext uri="{BB962C8B-B14F-4D97-AF65-F5344CB8AC3E}">
        <p14:creationId xmlns:p14="http://schemas.microsoft.com/office/powerpoint/2010/main" val="3961778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8064FA-A8E3-B164-CB54-E52E46FA440E}"/>
              </a:ext>
            </a:extLst>
          </p:cNvPr>
          <p:cNvSpPr txBox="1"/>
          <p:nvPr/>
        </p:nvSpPr>
        <p:spPr>
          <a:xfrm>
            <a:off x="398769" y="638985"/>
            <a:ext cx="7628353" cy="1938992"/>
          </a:xfrm>
          <a:prstGeom prst="rect">
            <a:avLst/>
          </a:prstGeom>
          <a:noFill/>
        </p:spPr>
        <p:txBody>
          <a:bodyPr wrap="square" rtlCol="0">
            <a:spAutoFit/>
          </a:bodyPr>
          <a:lstStyle/>
          <a:p>
            <a:r>
              <a:rPr lang="en-US" altLang="en-US" sz="2000" b="1" dirty="0">
                <a:solidFill>
                  <a:schemeClr val="bg1"/>
                </a:solidFill>
                <a:latin typeface="Times New Roman" panose="02020603050405020304" pitchFamily="18" charset="0"/>
                <a:cs typeface="Times New Roman" panose="02020603050405020304" pitchFamily="18" charset="0"/>
              </a:rPr>
              <a:t>10. We want to find out the most popular music Genre for each country. We determine the most popular genre as the genre with </a:t>
            </a:r>
          </a:p>
          <a:p>
            <a:r>
              <a:rPr lang="en-US" altLang="en-US" sz="2000" b="1" dirty="0">
                <a:solidFill>
                  <a:schemeClr val="bg1"/>
                </a:solidFill>
                <a:latin typeface="Times New Roman" panose="02020603050405020304" pitchFamily="18" charset="0"/>
                <a:cs typeface="Times New Roman" panose="02020603050405020304" pitchFamily="18" charset="0"/>
              </a:rPr>
              <a:t>the highest amount of purchases. Write a query that returns each country along with the top Genre. For countries where the maximum number of purchases is shared, return all Genres</a:t>
            </a:r>
            <a:endParaRPr lang="en-US" sz="2000" b="1" dirty="0">
              <a:solidFill>
                <a:schemeClr val="bg1"/>
              </a:solidFill>
              <a:latin typeface="Times New Roman" panose="02020603050405020304" pitchFamily="18" charset="0"/>
              <a:cs typeface="Times New Roman" panose="02020603050405020304" pitchFamily="18" charset="0"/>
            </a:endParaRPr>
          </a:p>
          <a:p>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5F9C305-E589-DD5F-76D0-D7550441CE19}"/>
              </a:ext>
            </a:extLst>
          </p:cNvPr>
          <p:cNvPicPr>
            <a:picLocks noChangeAspect="1"/>
          </p:cNvPicPr>
          <p:nvPr/>
        </p:nvPicPr>
        <p:blipFill>
          <a:blip r:embed="rId3"/>
          <a:stretch>
            <a:fillRect/>
          </a:stretch>
        </p:blipFill>
        <p:spPr>
          <a:xfrm>
            <a:off x="366421" y="2427506"/>
            <a:ext cx="7354970" cy="3082043"/>
          </a:xfrm>
          <a:prstGeom prst="rect">
            <a:avLst/>
          </a:prstGeom>
        </p:spPr>
      </p:pic>
      <p:pic>
        <p:nvPicPr>
          <p:cNvPr id="7" name="Picture 6">
            <a:extLst>
              <a:ext uri="{FF2B5EF4-FFF2-40B4-BE49-F238E27FC236}">
                <a16:creationId xmlns:a16="http://schemas.microsoft.com/office/drawing/2014/main" id="{6567AE4C-3997-43F9-73FA-8D579977273D}"/>
              </a:ext>
            </a:extLst>
          </p:cNvPr>
          <p:cNvPicPr>
            <a:picLocks noChangeAspect="1"/>
          </p:cNvPicPr>
          <p:nvPr/>
        </p:nvPicPr>
        <p:blipFill>
          <a:blip r:embed="rId4"/>
          <a:stretch>
            <a:fillRect/>
          </a:stretch>
        </p:blipFill>
        <p:spPr>
          <a:xfrm>
            <a:off x="7776889" y="4876375"/>
            <a:ext cx="4048690" cy="1781424"/>
          </a:xfrm>
          <a:prstGeom prst="rect">
            <a:avLst/>
          </a:prstGeom>
        </p:spPr>
      </p:pic>
    </p:spTree>
    <p:extLst>
      <p:ext uri="{BB962C8B-B14F-4D97-AF65-F5344CB8AC3E}">
        <p14:creationId xmlns:p14="http://schemas.microsoft.com/office/powerpoint/2010/main" val="2954837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4C4D53-F337-DD3A-3F43-F1F3A9D91B9C}"/>
              </a:ext>
            </a:extLst>
          </p:cNvPr>
          <p:cNvSpPr txBox="1"/>
          <p:nvPr/>
        </p:nvSpPr>
        <p:spPr>
          <a:xfrm>
            <a:off x="450145" y="673466"/>
            <a:ext cx="7177572" cy="1938992"/>
          </a:xfrm>
          <a:prstGeom prst="rect">
            <a:avLst/>
          </a:prstGeom>
          <a:noFill/>
        </p:spPr>
        <p:txBody>
          <a:bodyPr wrap="square" rtlCol="0">
            <a:spAutoFit/>
          </a:bodyPr>
          <a:lstStyle/>
          <a:p>
            <a:r>
              <a:rPr lang="en-US" altLang="en-US" sz="2000" b="1" dirty="0">
                <a:solidFill>
                  <a:schemeClr val="bg1"/>
                </a:solidFill>
                <a:latin typeface="Times New Roman" panose="02020603050405020304" pitchFamily="18" charset="0"/>
                <a:cs typeface="Times New Roman" panose="02020603050405020304" pitchFamily="18" charset="0"/>
              </a:rPr>
              <a:t>11. Write a query that determines the customer that has spent the most on music for each country. Write a query that returns the country along with the top customer and how much they spent. For countries where the top amount spent is shared, provide all customers who spent this amount</a:t>
            </a:r>
            <a:endParaRPr lang="en-US" sz="2000" b="1" dirty="0">
              <a:solidFill>
                <a:schemeClr val="bg1"/>
              </a:solidFill>
              <a:latin typeface="Times New Roman" panose="02020603050405020304" pitchFamily="18" charset="0"/>
              <a:cs typeface="Times New Roman" panose="02020603050405020304" pitchFamily="18" charset="0"/>
            </a:endParaRPr>
          </a:p>
          <a:p>
            <a:endParaRPr lang="en-IN" sz="2000" b="1"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35985F0-04AC-DB49-F13E-7695868EF9A9}"/>
              </a:ext>
            </a:extLst>
          </p:cNvPr>
          <p:cNvPicPr>
            <a:picLocks noChangeAspect="1"/>
          </p:cNvPicPr>
          <p:nvPr/>
        </p:nvPicPr>
        <p:blipFill>
          <a:blip r:embed="rId3"/>
          <a:stretch>
            <a:fillRect/>
          </a:stretch>
        </p:blipFill>
        <p:spPr>
          <a:xfrm>
            <a:off x="554317" y="2476982"/>
            <a:ext cx="6766013" cy="3333509"/>
          </a:xfrm>
          <a:prstGeom prst="rect">
            <a:avLst/>
          </a:prstGeom>
        </p:spPr>
      </p:pic>
      <p:pic>
        <p:nvPicPr>
          <p:cNvPr id="7" name="Picture 6">
            <a:extLst>
              <a:ext uri="{FF2B5EF4-FFF2-40B4-BE49-F238E27FC236}">
                <a16:creationId xmlns:a16="http://schemas.microsoft.com/office/drawing/2014/main" id="{E4D622D7-E250-0818-7EDC-DC842D73C08B}"/>
              </a:ext>
            </a:extLst>
          </p:cNvPr>
          <p:cNvPicPr>
            <a:picLocks noChangeAspect="1"/>
          </p:cNvPicPr>
          <p:nvPr/>
        </p:nvPicPr>
        <p:blipFill>
          <a:blip r:embed="rId4"/>
          <a:stretch>
            <a:fillRect/>
          </a:stretch>
        </p:blipFill>
        <p:spPr>
          <a:xfrm>
            <a:off x="7424502" y="4910253"/>
            <a:ext cx="4486901" cy="1800476"/>
          </a:xfrm>
          <a:prstGeom prst="rect">
            <a:avLst/>
          </a:prstGeom>
        </p:spPr>
      </p:pic>
    </p:spTree>
    <p:extLst>
      <p:ext uri="{BB962C8B-B14F-4D97-AF65-F5344CB8AC3E}">
        <p14:creationId xmlns:p14="http://schemas.microsoft.com/office/powerpoint/2010/main" val="1952523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EAEACE-A29B-56D6-8669-6ECE2194854B}"/>
              </a:ext>
            </a:extLst>
          </p:cNvPr>
          <p:cNvSpPr txBox="1"/>
          <p:nvPr/>
        </p:nvSpPr>
        <p:spPr>
          <a:xfrm>
            <a:off x="529390" y="702644"/>
            <a:ext cx="6246796" cy="584775"/>
          </a:xfrm>
          <a:prstGeom prst="rect">
            <a:avLst/>
          </a:prstGeom>
          <a:noFill/>
        </p:spPr>
        <p:txBody>
          <a:bodyPr wrap="square" rtlCol="0">
            <a:spAutoFit/>
          </a:bodyPr>
          <a:lstStyle/>
          <a:p>
            <a:r>
              <a:rPr lang="en-IN" sz="3200" b="1" dirty="0">
                <a:solidFill>
                  <a:schemeClr val="bg1"/>
                </a:solidFill>
                <a:latin typeface="Times New Roman" panose="02020603050405020304" pitchFamily="18" charset="0"/>
                <a:cs typeface="Times New Roman" panose="02020603050405020304" pitchFamily="18" charset="0"/>
              </a:rPr>
              <a:t>CHALLENGES</a:t>
            </a:r>
          </a:p>
        </p:txBody>
      </p:sp>
      <p:sp>
        <p:nvSpPr>
          <p:cNvPr id="3" name="TextBox 2">
            <a:extLst>
              <a:ext uri="{FF2B5EF4-FFF2-40B4-BE49-F238E27FC236}">
                <a16:creationId xmlns:a16="http://schemas.microsoft.com/office/drawing/2014/main" id="{062F6AC8-58F0-9D5B-51CE-017A17B07FAD}"/>
              </a:ext>
            </a:extLst>
          </p:cNvPr>
          <p:cNvSpPr txBox="1"/>
          <p:nvPr/>
        </p:nvSpPr>
        <p:spPr>
          <a:xfrm>
            <a:off x="644892" y="1536174"/>
            <a:ext cx="7190071"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Managing complex joins across multiple related tables.</a:t>
            </a: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Handling large datasets while maintaining query efficiency.</a:t>
            </a: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Ensuring accuracy and consistency of aggregated results.</a:t>
            </a: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Structuring nested queries and CTEs for advanced analysis.</a:t>
            </a:r>
          </a:p>
          <a:p>
            <a:pPr marL="285750" indent="-28575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Translating raw query outputs into clear business insights.</a:t>
            </a:r>
          </a:p>
          <a:p>
            <a:pPr marL="285750" indent="-285750">
              <a:buFont typeface="Arial" panose="020B0604020202020204" pitchFamily="34" charset="0"/>
              <a:buChar char="•"/>
            </a:pP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3081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F6A73D-68D9-E868-AF16-5BEDD7BD0272}"/>
              </a:ext>
            </a:extLst>
          </p:cNvPr>
          <p:cNvSpPr txBox="1"/>
          <p:nvPr/>
        </p:nvSpPr>
        <p:spPr>
          <a:xfrm>
            <a:off x="654518" y="818147"/>
            <a:ext cx="5958038" cy="584775"/>
          </a:xfrm>
          <a:prstGeom prst="rect">
            <a:avLst/>
          </a:prstGeom>
          <a:noFill/>
        </p:spPr>
        <p:txBody>
          <a:bodyPr wrap="square" rtlCol="0">
            <a:spAutoFit/>
          </a:bodyPr>
          <a:lstStyle/>
          <a:p>
            <a:r>
              <a:rPr lang="en-IN" sz="3200" b="1" dirty="0">
                <a:solidFill>
                  <a:schemeClr val="bg1"/>
                </a:solidFill>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BF11E21E-B5EA-4D0A-DD31-9DF94C88F8C2}"/>
              </a:ext>
            </a:extLst>
          </p:cNvPr>
          <p:cNvSpPr txBox="1"/>
          <p:nvPr/>
        </p:nvSpPr>
        <p:spPr>
          <a:xfrm>
            <a:off x="760396" y="1720840"/>
            <a:ext cx="7546206" cy="3046988"/>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Through systematic SQL analysis, the project uncovered key patterns in customer behavior, sales performance, and music preferences across regions. The results highlight top-performing markets, valuable customer segments, and popular genres, providing actionable insights for targeted promotions and strategic growth. This approach demonstrates how well-structured queries can convert raw data into meaningful intelligence for decision-making.</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0019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B14B1C-EEF4-33C0-810F-34FA372D7C92}"/>
              </a:ext>
            </a:extLst>
          </p:cNvPr>
          <p:cNvSpPr txBox="1"/>
          <p:nvPr/>
        </p:nvSpPr>
        <p:spPr>
          <a:xfrm>
            <a:off x="678094" y="852755"/>
            <a:ext cx="4561726" cy="646331"/>
          </a:xfrm>
          <a:prstGeom prst="rect">
            <a:avLst/>
          </a:prstGeom>
          <a:noFill/>
        </p:spPr>
        <p:txBody>
          <a:bodyPr wrap="square" rtlCol="0">
            <a:spAutoFit/>
          </a:bodyPr>
          <a:lstStyle/>
          <a:p>
            <a:r>
              <a:rPr lang="en-IN" sz="3600" b="1" dirty="0">
                <a:solidFill>
                  <a:schemeClr val="bg1"/>
                </a:solidFill>
                <a:latin typeface="Times New Roman" panose="02020603050405020304" pitchFamily="18" charset="0"/>
                <a:cs typeface="Times New Roman" panose="02020603050405020304" pitchFamily="18" charset="0"/>
              </a:rPr>
              <a:t>OBJECTIVE</a:t>
            </a:r>
          </a:p>
        </p:txBody>
      </p:sp>
      <p:sp>
        <p:nvSpPr>
          <p:cNvPr id="5" name="TextBox 4">
            <a:extLst>
              <a:ext uri="{FF2B5EF4-FFF2-40B4-BE49-F238E27FC236}">
                <a16:creationId xmlns:a16="http://schemas.microsoft.com/office/drawing/2014/main" id="{B1EBB186-0C54-B6F6-838D-D492C4023382}"/>
              </a:ext>
            </a:extLst>
          </p:cNvPr>
          <p:cNvSpPr txBox="1"/>
          <p:nvPr/>
        </p:nvSpPr>
        <p:spPr>
          <a:xfrm>
            <a:off x="780835" y="1797977"/>
            <a:ext cx="7181636" cy="1200329"/>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This project aims to explore and analyze the </a:t>
            </a:r>
            <a:r>
              <a:rPr lang="en-US" sz="2400" b="1" dirty="0">
                <a:solidFill>
                  <a:schemeClr val="bg1"/>
                </a:solidFill>
                <a:latin typeface="Times New Roman" panose="02020603050405020304" pitchFamily="18" charset="0"/>
                <a:cs typeface="Times New Roman" panose="02020603050405020304" pitchFamily="18" charset="0"/>
              </a:rPr>
              <a:t>Music Store Database</a:t>
            </a:r>
            <a:r>
              <a:rPr lang="en-US" sz="2400" dirty="0">
                <a:solidFill>
                  <a:schemeClr val="bg1"/>
                </a:solidFill>
                <a:latin typeface="Times New Roman" panose="02020603050405020304" pitchFamily="18" charset="0"/>
                <a:cs typeface="Times New Roman" panose="02020603050405020304" pitchFamily="18" charset="0"/>
              </a:rPr>
              <a:t> using SQL to uncover key business insights and trends. The primary objectives are:</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49AB7FE-B990-7788-7779-9A2DCEE269B8}"/>
              </a:ext>
            </a:extLst>
          </p:cNvPr>
          <p:cNvSpPr txBox="1"/>
          <p:nvPr/>
        </p:nvSpPr>
        <p:spPr>
          <a:xfrm>
            <a:off x="780835" y="3307471"/>
            <a:ext cx="6667928" cy="1938992"/>
          </a:xfrm>
          <a:prstGeom prst="rect">
            <a:avLst/>
          </a:prstGeom>
          <a:noFill/>
        </p:spPr>
        <p:txBody>
          <a:bodyPr wrap="square" rtlCol="0">
            <a:spAutoFit/>
          </a:bodyPr>
          <a:lstStyle/>
          <a:p>
            <a:pPr marL="457200" indent="-457200">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Employee Analysis</a:t>
            </a:r>
          </a:p>
          <a:p>
            <a:pPr marL="457200" indent="-457200">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Geographic Insights</a:t>
            </a:r>
          </a:p>
          <a:p>
            <a:pPr marL="457200" indent="-457200">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Product Portfolio Insights</a:t>
            </a:r>
          </a:p>
          <a:p>
            <a:pPr marL="457200" indent="-457200">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Music &amp; Genre Performance</a:t>
            </a:r>
          </a:p>
          <a:p>
            <a:pPr marL="457200" indent="-457200">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Regional Genre Preferences</a:t>
            </a:r>
          </a:p>
        </p:txBody>
      </p:sp>
    </p:spTree>
    <p:extLst>
      <p:ext uri="{BB962C8B-B14F-4D97-AF65-F5344CB8AC3E}">
        <p14:creationId xmlns:p14="http://schemas.microsoft.com/office/powerpoint/2010/main" val="2658792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D2BD13-D379-16F7-3D1B-4CF27200DBAD}"/>
              </a:ext>
            </a:extLst>
          </p:cNvPr>
          <p:cNvSpPr txBox="1"/>
          <p:nvPr/>
        </p:nvSpPr>
        <p:spPr>
          <a:xfrm>
            <a:off x="2303362" y="2811458"/>
            <a:ext cx="5729469" cy="830997"/>
          </a:xfrm>
          <a:prstGeom prst="rect">
            <a:avLst/>
          </a:prstGeom>
          <a:noFill/>
        </p:spPr>
        <p:txBody>
          <a:bodyPr wrap="square" rtlCol="0">
            <a:spAutoFit/>
          </a:bodyPr>
          <a:lstStyle/>
          <a:p>
            <a:r>
              <a:rPr lang="en-IN" sz="4800" b="1"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504757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6134CD-B660-20CE-EB78-FBF4AC4CAF6A}"/>
              </a:ext>
            </a:extLst>
          </p:cNvPr>
          <p:cNvSpPr txBox="1"/>
          <p:nvPr/>
        </p:nvSpPr>
        <p:spPr>
          <a:xfrm>
            <a:off x="760287" y="873303"/>
            <a:ext cx="5578867" cy="646331"/>
          </a:xfrm>
          <a:prstGeom prst="rect">
            <a:avLst/>
          </a:prstGeom>
          <a:noFill/>
        </p:spPr>
        <p:txBody>
          <a:bodyPr wrap="square" rtlCol="0">
            <a:spAutoFit/>
          </a:bodyPr>
          <a:lstStyle/>
          <a:p>
            <a:r>
              <a:rPr lang="en-IN" sz="3600" b="1" dirty="0">
                <a:solidFill>
                  <a:schemeClr val="bg1"/>
                </a:solidFill>
                <a:latin typeface="Times New Roman" panose="02020603050405020304" pitchFamily="18" charset="0"/>
                <a:cs typeface="Times New Roman" panose="02020603050405020304" pitchFamily="18" charset="0"/>
              </a:rPr>
              <a:t>PROBLEM STATEMENT</a:t>
            </a:r>
          </a:p>
        </p:txBody>
      </p:sp>
      <p:sp>
        <p:nvSpPr>
          <p:cNvPr id="3" name="TextBox 2">
            <a:extLst>
              <a:ext uri="{FF2B5EF4-FFF2-40B4-BE49-F238E27FC236}">
                <a16:creationId xmlns:a16="http://schemas.microsoft.com/office/drawing/2014/main" id="{B6F09B3F-3F1F-FDBE-E3DF-1F62FC7E2957}"/>
              </a:ext>
            </a:extLst>
          </p:cNvPr>
          <p:cNvSpPr txBox="1"/>
          <p:nvPr/>
        </p:nvSpPr>
        <p:spPr>
          <a:xfrm>
            <a:off x="760287" y="1972639"/>
            <a:ext cx="7243282"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The music store generates large volumes of data across sales, customers, employees, and inventory.</a:t>
            </a:r>
          </a:p>
          <a:p>
            <a:pPr marL="285750" indent="-28575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This data is not systematically analyzed, limiting actionable insights for decision-making.</a:t>
            </a:r>
          </a:p>
          <a:p>
            <a:pPr marL="285750" indent="-28575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The absence of structured analysis hinders the identification of top products, genres, and customer trends.</a:t>
            </a:r>
          </a:p>
          <a:p>
            <a:pPr marL="285750" indent="-28575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There is a need to transform raw data into clear, data-driven insights to support strategic planning.</a:t>
            </a:r>
          </a:p>
          <a:p>
            <a:pPr marL="285750" indent="-285750" algn="just">
              <a:buFont typeface="Arial" panose="020B0604020202020204" pitchFamily="34" charset="0"/>
              <a:buChar char="•"/>
            </a:pP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7664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B62562-08F5-F2C8-5371-75E966DD718A}"/>
              </a:ext>
            </a:extLst>
          </p:cNvPr>
          <p:cNvSpPr txBox="1"/>
          <p:nvPr/>
        </p:nvSpPr>
        <p:spPr>
          <a:xfrm>
            <a:off x="704250" y="488236"/>
            <a:ext cx="5311740" cy="646331"/>
          </a:xfrm>
          <a:prstGeom prst="rect">
            <a:avLst/>
          </a:prstGeom>
          <a:noFill/>
        </p:spPr>
        <p:txBody>
          <a:bodyPr wrap="square" rtlCol="0">
            <a:spAutoFit/>
          </a:bodyPr>
          <a:lstStyle/>
          <a:p>
            <a:r>
              <a:rPr lang="en-IN" sz="3600" dirty="0">
                <a:solidFill>
                  <a:schemeClr val="bg1"/>
                </a:solidFill>
                <a:latin typeface="Times New Roman" panose="02020603050405020304" pitchFamily="18" charset="0"/>
                <a:cs typeface="Times New Roman" panose="02020603050405020304" pitchFamily="18" charset="0"/>
              </a:rPr>
              <a:t>ER DIAGRAM</a:t>
            </a:r>
          </a:p>
        </p:txBody>
      </p:sp>
      <p:pic>
        <p:nvPicPr>
          <p:cNvPr id="8" name="Picture 7">
            <a:extLst>
              <a:ext uri="{FF2B5EF4-FFF2-40B4-BE49-F238E27FC236}">
                <a16:creationId xmlns:a16="http://schemas.microsoft.com/office/drawing/2014/main" id="{08BF47AD-F0D4-7F36-D13B-2B2A89252751}"/>
              </a:ext>
            </a:extLst>
          </p:cNvPr>
          <p:cNvPicPr>
            <a:picLocks noChangeAspect="1"/>
          </p:cNvPicPr>
          <p:nvPr/>
        </p:nvPicPr>
        <p:blipFill>
          <a:blip r:embed="rId3"/>
          <a:stretch>
            <a:fillRect/>
          </a:stretch>
        </p:blipFill>
        <p:spPr>
          <a:xfrm>
            <a:off x="704250" y="1428750"/>
            <a:ext cx="7305431" cy="4752131"/>
          </a:xfrm>
          <a:prstGeom prst="rect">
            <a:avLst/>
          </a:prstGeom>
        </p:spPr>
      </p:pic>
    </p:spTree>
    <p:extLst>
      <p:ext uri="{BB962C8B-B14F-4D97-AF65-F5344CB8AC3E}">
        <p14:creationId xmlns:p14="http://schemas.microsoft.com/office/powerpoint/2010/main" val="1437253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0EC690-B4BA-4C3F-1897-FA16782AF420}"/>
              </a:ext>
            </a:extLst>
          </p:cNvPr>
          <p:cNvSpPr txBox="1"/>
          <p:nvPr/>
        </p:nvSpPr>
        <p:spPr>
          <a:xfrm>
            <a:off x="358029" y="658914"/>
            <a:ext cx="7428215" cy="646331"/>
          </a:xfrm>
          <a:prstGeom prst="rect">
            <a:avLst/>
          </a:prstGeom>
          <a:noFill/>
        </p:spPr>
        <p:txBody>
          <a:bodyPr wrap="square" rtlCol="0">
            <a:spAutoFit/>
          </a:bodyPr>
          <a:lstStyle/>
          <a:p>
            <a:r>
              <a:rPr lang="en-IN" sz="3600" b="1" dirty="0">
                <a:solidFill>
                  <a:schemeClr val="bg1"/>
                </a:solidFill>
                <a:latin typeface="Times New Roman" panose="02020603050405020304" pitchFamily="18" charset="0"/>
                <a:cs typeface="Times New Roman" panose="02020603050405020304" pitchFamily="18" charset="0"/>
              </a:rPr>
              <a:t>UNDERSTANDING THE SCHEMA</a:t>
            </a:r>
          </a:p>
        </p:txBody>
      </p:sp>
      <p:sp>
        <p:nvSpPr>
          <p:cNvPr id="3" name="TextBox 2">
            <a:extLst>
              <a:ext uri="{FF2B5EF4-FFF2-40B4-BE49-F238E27FC236}">
                <a16:creationId xmlns:a16="http://schemas.microsoft.com/office/drawing/2014/main" id="{94CC16A6-3E6B-1158-8039-EDDCB0A4115C}"/>
              </a:ext>
            </a:extLst>
          </p:cNvPr>
          <p:cNvSpPr txBox="1"/>
          <p:nvPr/>
        </p:nvSpPr>
        <p:spPr>
          <a:xfrm>
            <a:off x="358029" y="1674771"/>
            <a:ext cx="9061807" cy="4524315"/>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The database is designed in 3rd Normal Form (3NF) to ensure minimal redundancy and efficient querying.</a:t>
            </a:r>
          </a:p>
          <a:p>
            <a:pPr marL="285750" indent="-28575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Core Entities include:</a:t>
            </a:r>
          </a:p>
          <a:p>
            <a:pPr algn="just"/>
            <a:r>
              <a:rPr lang="en-US" sz="2400" dirty="0">
                <a:solidFill>
                  <a:schemeClr val="bg1"/>
                </a:solidFill>
                <a:latin typeface="Times New Roman" panose="02020603050405020304" pitchFamily="18" charset="0"/>
                <a:cs typeface="Times New Roman" panose="02020603050405020304" pitchFamily="18" charset="0"/>
              </a:rPr>
              <a:t>             Customer  - Stores customer details and contact information.</a:t>
            </a:r>
          </a:p>
          <a:p>
            <a:pPr algn="just"/>
            <a:r>
              <a:rPr lang="en-US" sz="2400" dirty="0">
                <a:solidFill>
                  <a:schemeClr val="bg1"/>
                </a:solidFill>
                <a:latin typeface="Times New Roman" panose="02020603050405020304" pitchFamily="18" charset="0"/>
                <a:cs typeface="Times New Roman" panose="02020603050405020304" pitchFamily="18" charset="0"/>
              </a:rPr>
              <a:t>             Invoice - Record sales transactions.</a:t>
            </a:r>
          </a:p>
          <a:p>
            <a:pPr algn="just"/>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InvoiceLine</a:t>
            </a:r>
            <a:r>
              <a:rPr lang="en-US" sz="2400" dirty="0">
                <a:solidFill>
                  <a:schemeClr val="bg1"/>
                </a:solidFill>
                <a:latin typeface="Times New Roman" panose="02020603050405020304" pitchFamily="18" charset="0"/>
                <a:cs typeface="Times New Roman" panose="02020603050405020304" pitchFamily="18" charset="0"/>
              </a:rPr>
              <a:t>  - Individual purchased items.</a:t>
            </a:r>
          </a:p>
          <a:p>
            <a:pPr algn="just"/>
            <a:r>
              <a:rPr lang="en-US" sz="2400" dirty="0">
                <a:solidFill>
                  <a:schemeClr val="bg1"/>
                </a:solidFill>
                <a:latin typeface="Times New Roman" panose="02020603050405020304" pitchFamily="18" charset="0"/>
                <a:cs typeface="Times New Roman" panose="02020603050405020304" pitchFamily="18" charset="0"/>
              </a:rPr>
              <a:t>             </a:t>
            </a:r>
            <a:r>
              <a:rPr lang="en-US" sz="2400" dirty="0" err="1">
                <a:solidFill>
                  <a:schemeClr val="bg1"/>
                </a:solidFill>
                <a:latin typeface="Times New Roman" panose="02020603050405020304" pitchFamily="18" charset="0"/>
                <a:cs typeface="Times New Roman" panose="02020603050405020304" pitchFamily="18" charset="0"/>
              </a:rPr>
              <a:t>Artist,Album,Track</a:t>
            </a:r>
            <a:r>
              <a:rPr lang="en-US" sz="2400" dirty="0">
                <a:solidFill>
                  <a:schemeClr val="bg1"/>
                </a:solidFill>
                <a:latin typeface="Times New Roman" panose="02020603050405020304" pitchFamily="18" charset="0"/>
                <a:cs typeface="Times New Roman" panose="02020603050405020304" pitchFamily="18" charset="0"/>
              </a:rPr>
              <a:t> – Define the music catalog.</a:t>
            </a:r>
          </a:p>
          <a:p>
            <a:pPr algn="just"/>
            <a:r>
              <a:rPr lang="en-US" sz="2400" dirty="0">
                <a:solidFill>
                  <a:schemeClr val="bg1"/>
                </a:solidFill>
                <a:latin typeface="Times New Roman" panose="02020603050405020304" pitchFamily="18" charset="0"/>
                <a:cs typeface="Times New Roman" panose="02020603050405020304" pitchFamily="18" charset="0"/>
              </a:rPr>
              <a:t>             Genre &amp; MediaType – Classify tracks by style and format.</a:t>
            </a:r>
          </a:p>
          <a:p>
            <a:pPr algn="just"/>
            <a:r>
              <a:rPr lang="en-US" sz="2400" dirty="0">
                <a:solidFill>
                  <a:schemeClr val="bg1"/>
                </a:solidFill>
                <a:latin typeface="Times New Roman" panose="02020603050405020304" pitchFamily="18" charset="0"/>
                <a:cs typeface="Times New Roman" panose="02020603050405020304" pitchFamily="18" charset="0"/>
              </a:rPr>
              <a:t>             Employee – Maintains staff information and reporting hierarchy.</a:t>
            </a:r>
          </a:p>
          <a:p>
            <a:pPr marL="285750" indent="-28575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Primary Keys (PKs) uniquely identify each record, and Foreign Keys (FKs) enforce relationships between tables.</a:t>
            </a:r>
          </a:p>
          <a:p>
            <a:pPr marL="285750" indent="-285750" algn="just">
              <a:buFont typeface="Arial" panose="020B0604020202020204" pitchFamily="34" charset="0"/>
              <a:buChar char="•"/>
            </a:pP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4515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A01AC3-B93E-2E74-7F48-9B3EA96FD6A2}"/>
              </a:ext>
            </a:extLst>
          </p:cNvPr>
          <p:cNvPicPr>
            <a:picLocks noChangeAspect="1"/>
          </p:cNvPicPr>
          <p:nvPr/>
        </p:nvPicPr>
        <p:blipFill>
          <a:blip r:embed="rId3"/>
          <a:stretch>
            <a:fillRect/>
          </a:stretch>
        </p:blipFill>
        <p:spPr>
          <a:xfrm>
            <a:off x="568594" y="1450400"/>
            <a:ext cx="5643153" cy="4806709"/>
          </a:xfrm>
          <a:prstGeom prst="rect">
            <a:avLst/>
          </a:prstGeom>
        </p:spPr>
      </p:pic>
      <p:sp>
        <p:nvSpPr>
          <p:cNvPr id="4" name="TextBox 3">
            <a:extLst>
              <a:ext uri="{FF2B5EF4-FFF2-40B4-BE49-F238E27FC236}">
                <a16:creationId xmlns:a16="http://schemas.microsoft.com/office/drawing/2014/main" id="{7D71DF36-B02A-5F22-69AC-1B03B6D8093F}"/>
              </a:ext>
            </a:extLst>
          </p:cNvPr>
          <p:cNvSpPr txBox="1"/>
          <p:nvPr/>
        </p:nvSpPr>
        <p:spPr>
          <a:xfrm>
            <a:off x="452847" y="600891"/>
            <a:ext cx="5373188" cy="646331"/>
          </a:xfrm>
          <a:prstGeom prst="rect">
            <a:avLst/>
          </a:prstGeom>
          <a:noFill/>
        </p:spPr>
        <p:txBody>
          <a:bodyPr wrap="square" rtlCol="0">
            <a:spAutoFit/>
          </a:bodyPr>
          <a:lstStyle/>
          <a:p>
            <a:r>
              <a:rPr lang="en-IN" sz="3600" b="1" dirty="0">
                <a:solidFill>
                  <a:schemeClr val="bg1"/>
                </a:solidFill>
                <a:latin typeface="Times New Roman" panose="02020603050405020304" pitchFamily="18" charset="0"/>
                <a:cs typeface="Times New Roman" panose="02020603050405020304" pitchFamily="18" charset="0"/>
              </a:rPr>
              <a:t>SCHEMA STRUCTURE</a:t>
            </a:r>
          </a:p>
        </p:txBody>
      </p:sp>
    </p:spTree>
    <p:extLst>
      <p:ext uri="{BB962C8B-B14F-4D97-AF65-F5344CB8AC3E}">
        <p14:creationId xmlns:p14="http://schemas.microsoft.com/office/powerpoint/2010/main" val="2044405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A60110-45A9-41A5-EC0A-86AD995D6C3B}"/>
              </a:ext>
            </a:extLst>
          </p:cNvPr>
          <p:cNvSpPr txBox="1"/>
          <p:nvPr/>
        </p:nvSpPr>
        <p:spPr>
          <a:xfrm>
            <a:off x="322217" y="811760"/>
            <a:ext cx="7297783" cy="954107"/>
          </a:xfrm>
          <a:prstGeom prst="rect">
            <a:avLst/>
          </a:prstGeom>
          <a:noFill/>
        </p:spPr>
        <p:txBody>
          <a:bodyPr wrap="square" rtlCol="0">
            <a:spAutoFit/>
          </a:bodyPr>
          <a:lstStyle/>
          <a:p>
            <a:r>
              <a:rPr lang="en-US" altLang="en-US" sz="2800" b="1" dirty="0">
                <a:solidFill>
                  <a:schemeClr val="bg1"/>
                </a:solidFill>
                <a:latin typeface="Times New Roman" panose="02020603050405020304" pitchFamily="18" charset="0"/>
                <a:cs typeface="Times New Roman" panose="02020603050405020304" pitchFamily="18" charset="0"/>
              </a:rPr>
              <a:t>1. Who is the senior most employee based on job title?</a:t>
            </a:r>
            <a:endParaRPr lang="en-IN" sz="2800" b="1"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1622018-2DD2-F201-BBC2-4C5C1D7947C9}"/>
              </a:ext>
            </a:extLst>
          </p:cNvPr>
          <p:cNvPicPr>
            <a:picLocks noChangeAspect="1"/>
          </p:cNvPicPr>
          <p:nvPr/>
        </p:nvPicPr>
        <p:blipFill>
          <a:blip r:embed="rId3"/>
          <a:stretch>
            <a:fillRect/>
          </a:stretch>
        </p:blipFill>
        <p:spPr>
          <a:xfrm>
            <a:off x="439838" y="2099639"/>
            <a:ext cx="7847635" cy="2055672"/>
          </a:xfrm>
          <a:prstGeom prst="rect">
            <a:avLst/>
          </a:prstGeom>
        </p:spPr>
      </p:pic>
      <p:pic>
        <p:nvPicPr>
          <p:cNvPr id="7" name="Picture 6">
            <a:extLst>
              <a:ext uri="{FF2B5EF4-FFF2-40B4-BE49-F238E27FC236}">
                <a16:creationId xmlns:a16="http://schemas.microsoft.com/office/drawing/2014/main" id="{5AB6713D-C3AF-BB77-15ED-E362E3F570EC}"/>
              </a:ext>
            </a:extLst>
          </p:cNvPr>
          <p:cNvPicPr>
            <a:picLocks noChangeAspect="1"/>
          </p:cNvPicPr>
          <p:nvPr/>
        </p:nvPicPr>
        <p:blipFill>
          <a:blip r:embed="rId4"/>
          <a:stretch>
            <a:fillRect/>
          </a:stretch>
        </p:blipFill>
        <p:spPr>
          <a:xfrm>
            <a:off x="2876100" y="4507072"/>
            <a:ext cx="7494816" cy="1539167"/>
          </a:xfrm>
          <a:prstGeom prst="rect">
            <a:avLst/>
          </a:prstGeom>
        </p:spPr>
      </p:pic>
    </p:spTree>
    <p:extLst>
      <p:ext uri="{BB962C8B-B14F-4D97-AF65-F5344CB8AC3E}">
        <p14:creationId xmlns:p14="http://schemas.microsoft.com/office/powerpoint/2010/main" val="1083431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D63355-1930-18EB-1110-90271C614C9A}"/>
              </a:ext>
            </a:extLst>
          </p:cNvPr>
          <p:cNvSpPr txBox="1"/>
          <p:nvPr/>
        </p:nvSpPr>
        <p:spPr>
          <a:xfrm>
            <a:off x="300170" y="1034626"/>
            <a:ext cx="6966857" cy="954107"/>
          </a:xfrm>
          <a:prstGeom prst="rect">
            <a:avLst/>
          </a:prstGeom>
          <a:noFill/>
        </p:spPr>
        <p:txBody>
          <a:bodyPr wrap="square" rtlCol="0">
            <a:spAutoFit/>
          </a:bodyPr>
          <a:lstStyle/>
          <a:p>
            <a:r>
              <a:rPr lang="en-US" altLang="en-US" sz="2800" b="1" dirty="0">
                <a:solidFill>
                  <a:schemeClr val="bg1"/>
                </a:solidFill>
                <a:latin typeface="Times New Roman" panose="02020603050405020304" pitchFamily="18" charset="0"/>
                <a:cs typeface="Times New Roman" panose="02020603050405020304" pitchFamily="18" charset="0"/>
              </a:rPr>
              <a:t>2. Which countries have the most Invoices?</a:t>
            </a:r>
            <a:endParaRPr lang="en-US" sz="2800" b="1" dirty="0">
              <a:solidFill>
                <a:schemeClr val="bg1"/>
              </a:solidFill>
              <a:latin typeface="Times New Roman" panose="02020603050405020304" pitchFamily="18" charset="0"/>
              <a:cs typeface="Times New Roman" panose="02020603050405020304" pitchFamily="18" charset="0"/>
            </a:endParaRPr>
          </a:p>
          <a:p>
            <a:endParaRPr lang="en-IN" sz="28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83DEF69-D1C0-5C31-627C-2EB872F1751D}"/>
              </a:ext>
            </a:extLst>
          </p:cNvPr>
          <p:cNvPicPr>
            <a:picLocks noChangeAspect="1"/>
          </p:cNvPicPr>
          <p:nvPr/>
        </p:nvPicPr>
        <p:blipFill>
          <a:blip r:embed="rId3"/>
          <a:stretch>
            <a:fillRect/>
          </a:stretch>
        </p:blipFill>
        <p:spPr>
          <a:xfrm>
            <a:off x="392767" y="1773925"/>
            <a:ext cx="8253521" cy="2175831"/>
          </a:xfrm>
          <a:prstGeom prst="rect">
            <a:avLst/>
          </a:prstGeom>
        </p:spPr>
      </p:pic>
      <p:pic>
        <p:nvPicPr>
          <p:cNvPr id="7" name="Picture 6">
            <a:extLst>
              <a:ext uri="{FF2B5EF4-FFF2-40B4-BE49-F238E27FC236}">
                <a16:creationId xmlns:a16="http://schemas.microsoft.com/office/drawing/2014/main" id="{E95B5955-99AD-2A83-A034-27E8CF628DA1}"/>
              </a:ext>
            </a:extLst>
          </p:cNvPr>
          <p:cNvPicPr>
            <a:picLocks noChangeAspect="1"/>
          </p:cNvPicPr>
          <p:nvPr/>
        </p:nvPicPr>
        <p:blipFill>
          <a:blip r:embed="rId4"/>
          <a:stretch>
            <a:fillRect/>
          </a:stretch>
        </p:blipFill>
        <p:spPr>
          <a:xfrm>
            <a:off x="5311184" y="4212001"/>
            <a:ext cx="5511145" cy="2276793"/>
          </a:xfrm>
          <a:prstGeom prst="rect">
            <a:avLst/>
          </a:prstGeom>
        </p:spPr>
      </p:pic>
    </p:spTree>
    <p:extLst>
      <p:ext uri="{BB962C8B-B14F-4D97-AF65-F5344CB8AC3E}">
        <p14:creationId xmlns:p14="http://schemas.microsoft.com/office/powerpoint/2010/main" val="3858253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31EF75-43AE-604C-D1B5-03B7DB9E9EAD}"/>
              </a:ext>
            </a:extLst>
          </p:cNvPr>
          <p:cNvSpPr txBox="1"/>
          <p:nvPr/>
        </p:nvSpPr>
        <p:spPr>
          <a:xfrm>
            <a:off x="413049" y="987199"/>
            <a:ext cx="7017899" cy="954107"/>
          </a:xfrm>
          <a:prstGeom prst="rect">
            <a:avLst/>
          </a:prstGeom>
          <a:noFill/>
        </p:spPr>
        <p:txBody>
          <a:bodyPr wrap="square" rtlCol="0">
            <a:spAutoFit/>
          </a:bodyPr>
          <a:lstStyle/>
          <a:p>
            <a:r>
              <a:rPr lang="en-US" altLang="en-US" sz="2800" b="1" dirty="0">
                <a:solidFill>
                  <a:schemeClr val="bg1"/>
                </a:solidFill>
                <a:latin typeface="Times New Roman" panose="02020603050405020304" pitchFamily="18" charset="0"/>
                <a:cs typeface="Times New Roman" panose="02020603050405020304" pitchFamily="18" charset="0"/>
              </a:rPr>
              <a:t>3. What are the top 3 values of total invoice?</a:t>
            </a:r>
            <a:endParaRPr lang="en-US" sz="2800" b="1" dirty="0">
              <a:solidFill>
                <a:schemeClr val="bg1"/>
              </a:solidFill>
              <a:latin typeface="Times New Roman" panose="02020603050405020304" pitchFamily="18" charset="0"/>
              <a:cs typeface="Times New Roman" panose="02020603050405020304" pitchFamily="18" charset="0"/>
            </a:endParaRPr>
          </a:p>
          <a:p>
            <a:endParaRPr lang="en-IN" sz="2800"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1AA6591-D9CE-0A2D-02F5-BBE056315EC2}"/>
              </a:ext>
            </a:extLst>
          </p:cNvPr>
          <p:cNvPicPr>
            <a:picLocks noChangeAspect="1"/>
          </p:cNvPicPr>
          <p:nvPr/>
        </p:nvPicPr>
        <p:blipFill>
          <a:blip r:embed="rId3"/>
          <a:stretch>
            <a:fillRect/>
          </a:stretch>
        </p:blipFill>
        <p:spPr>
          <a:xfrm>
            <a:off x="413049" y="1941306"/>
            <a:ext cx="9564330" cy="635000"/>
          </a:xfrm>
          <a:prstGeom prst="rect">
            <a:avLst/>
          </a:prstGeom>
        </p:spPr>
      </p:pic>
      <p:pic>
        <p:nvPicPr>
          <p:cNvPr id="7" name="Picture 6">
            <a:extLst>
              <a:ext uri="{FF2B5EF4-FFF2-40B4-BE49-F238E27FC236}">
                <a16:creationId xmlns:a16="http://schemas.microsoft.com/office/drawing/2014/main" id="{2B5461BE-6F2F-D3B1-7AFA-3AFEB42EF3D2}"/>
              </a:ext>
            </a:extLst>
          </p:cNvPr>
          <p:cNvPicPr>
            <a:picLocks noChangeAspect="1"/>
          </p:cNvPicPr>
          <p:nvPr/>
        </p:nvPicPr>
        <p:blipFill>
          <a:blip r:embed="rId4"/>
          <a:stretch>
            <a:fillRect/>
          </a:stretch>
        </p:blipFill>
        <p:spPr>
          <a:xfrm>
            <a:off x="7265261" y="2895413"/>
            <a:ext cx="2069239" cy="2654795"/>
          </a:xfrm>
          <a:prstGeom prst="rect">
            <a:avLst/>
          </a:prstGeom>
        </p:spPr>
      </p:pic>
    </p:spTree>
    <p:extLst>
      <p:ext uri="{BB962C8B-B14F-4D97-AF65-F5344CB8AC3E}">
        <p14:creationId xmlns:p14="http://schemas.microsoft.com/office/powerpoint/2010/main" val="3178324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784</TotalTime>
  <Words>723</Words>
  <Application>Microsoft Office PowerPoint</Application>
  <PresentationFormat>Widescreen</PresentationFormat>
  <Paragraphs>52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Display</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AKURALA HARSHITHA</dc:creator>
  <cp:lastModifiedBy>AKURALA HARSHITHA</cp:lastModifiedBy>
  <cp:revision>11</cp:revision>
  <dcterms:created xsi:type="dcterms:W3CDTF">2025-08-13T15:43:00Z</dcterms:created>
  <dcterms:modified xsi:type="dcterms:W3CDTF">2025-08-14T15:26:13Z</dcterms:modified>
</cp:coreProperties>
</file>