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64" r:id="rId4"/>
    <p:sldId id="257" r:id="rId5"/>
    <p:sldId id="261" r:id="rId6"/>
    <p:sldId id="259" r:id="rId7"/>
    <p:sldId id="260" r:id="rId8"/>
    <p:sldId id="266" r:id="rId9"/>
    <p:sldId id="267" r:id="rId10"/>
    <p:sldId id="268" r:id="rId11"/>
    <p:sldId id="269" r:id="rId12"/>
    <p:sldId id="262" r:id="rId13"/>
    <p:sldId id="263"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0"/>
  </p:normalViewPr>
  <p:slideViewPr>
    <p:cSldViewPr snapToGrid="0" snapToObjects="1">
      <p:cViewPr varScale="1">
        <p:scale>
          <a:sx n="58" d="100"/>
          <a:sy n="58" d="100"/>
        </p:scale>
        <p:origin x="5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68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667945" y="1166359"/>
            <a:ext cx="7477601" cy="2874645"/>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Introduction to our Restaurant Management</a:t>
            </a:r>
            <a:endParaRPr lang="en-US" sz="6036" dirty="0"/>
          </a:p>
        </p:txBody>
      </p:sp>
      <p:sp>
        <p:nvSpPr>
          <p:cNvPr id="6" name="Text 3"/>
          <p:cNvSpPr/>
          <p:nvPr/>
        </p:nvSpPr>
        <p:spPr>
          <a:xfrm>
            <a:off x="667946" y="5207362"/>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Unlock the full potential of restaurant with our comprehensive management system. Streamline operations, enhance customer experience, and drive business growth through data-driven insights.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EBFB7F09-4B00-E516-4B3E-295D9CA5C532}"/>
              </a:ext>
            </a:extLst>
          </p:cNvPr>
          <p:cNvSpPr/>
          <p:nvPr/>
        </p:nvSpPr>
        <p:spPr>
          <a:xfrm>
            <a:off x="0" y="0"/>
            <a:ext cx="14630400" cy="8229600"/>
          </a:xfrm>
          <a:prstGeom prst="rect">
            <a:avLst/>
          </a:prstGeom>
          <a:solidFill>
            <a:srgbClr val="FFFCFA"/>
          </a:solidFill>
          <a:ln/>
        </p:spPr>
      </p:sp>
      <p:pic>
        <p:nvPicPr>
          <p:cNvPr id="4" name="Picture 3">
            <a:extLst>
              <a:ext uri="{FF2B5EF4-FFF2-40B4-BE49-F238E27FC236}">
                <a16:creationId xmlns:a16="http://schemas.microsoft.com/office/drawing/2014/main" id="{70EF63BD-698D-F612-DFA5-DED06AB8625F}"/>
              </a:ext>
            </a:extLst>
          </p:cNvPr>
          <p:cNvPicPr>
            <a:picLocks noChangeAspect="1"/>
          </p:cNvPicPr>
          <p:nvPr/>
        </p:nvPicPr>
        <p:blipFill>
          <a:blip r:embed="rId2"/>
          <a:stretch>
            <a:fillRect/>
          </a:stretch>
        </p:blipFill>
        <p:spPr>
          <a:xfrm>
            <a:off x="218466" y="183632"/>
            <a:ext cx="6865380" cy="7959217"/>
          </a:xfrm>
          <a:prstGeom prst="rect">
            <a:avLst/>
          </a:prstGeom>
        </p:spPr>
      </p:pic>
      <p:pic>
        <p:nvPicPr>
          <p:cNvPr id="6" name="Picture 5">
            <a:extLst>
              <a:ext uri="{FF2B5EF4-FFF2-40B4-BE49-F238E27FC236}">
                <a16:creationId xmlns:a16="http://schemas.microsoft.com/office/drawing/2014/main" id="{09CEA415-5EC3-1A15-C618-18C27BA90951}"/>
              </a:ext>
            </a:extLst>
          </p:cNvPr>
          <p:cNvPicPr>
            <a:picLocks noChangeAspect="1"/>
          </p:cNvPicPr>
          <p:nvPr/>
        </p:nvPicPr>
        <p:blipFill>
          <a:blip r:embed="rId3"/>
          <a:stretch>
            <a:fillRect/>
          </a:stretch>
        </p:blipFill>
        <p:spPr>
          <a:xfrm>
            <a:off x="7154960" y="318353"/>
            <a:ext cx="7404326" cy="7689773"/>
          </a:xfrm>
          <a:prstGeom prst="rect">
            <a:avLst/>
          </a:prstGeom>
        </p:spPr>
      </p:pic>
    </p:spTree>
    <p:extLst>
      <p:ext uri="{BB962C8B-B14F-4D97-AF65-F5344CB8AC3E}">
        <p14:creationId xmlns:p14="http://schemas.microsoft.com/office/powerpoint/2010/main" val="187538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4A845D3D-E2A7-CDB9-91D9-D173800BC485}"/>
              </a:ext>
            </a:extLst>
          </p:cNvPr>
          <p:cNvSpPr/>
          <p:nvPr/>
        </p:nvSpPr>
        <p:spPr>
          <a:xfrm>
            <a:off x="0" y="0"/>
            <a:ext cx="14630400" cy="8229600"/>
          </a:xfrm>
          <a:prstGeom prst="rect">
            <a:avLst/>
          </a:prstGeom>
          <a:solidFill>
            <a:srgbClr val="FFFCFA"/>
          </a:solidFill>
          <a:ln/>
        </p:spPr>
      </p:sp>
      <p:sp>
        <p:nvSpPr>
          <p:cNvPr id="3" name="Text 2">
            <a:extLst>
              <a:ext uri="{FF2B5EF4-FFF2-40B4-BE49-F238E27FC236}">
                <a16:creationId xmlns:a16="http://schemas.microsoft.com/office/drawing/2014/main" id="{2B1C1F65-81B5-5802-9053-FFD89816ECBE}"/>
              </a:ext>
            </a:extLst>
          </p:cNvPr>
          <p:cNvSpPr/>
          <p:nvPr/>
        </p:nvSpPr>
        <p:spPr>
          <a:xfrm>
            <a:off x="650864" y="317838"/>
            <a:ext cx="6664336" cy="925194"/>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rPr>
              <a:t>CODE</a:t>
            </a:r>
            <a:endParaRPr lang="en-US" sz="6036" dirty="0"/>
          </a:p>
        </p:txBody>
      </p:sp>
      <p:sp>
        <p:nvSpPr>
          <p:cNvPr id="5" name="TextBox 4">
            <a:extLst>
              <a:ext uri="{FF2B5EF4-FFF2-40B4-BE49-F238E27FC236}">
                <a16:creationId xmlns:a16="http://schemas.microsoft.com/office/drawing/2014/main" id="{2A2D42B9-65DA-16B8-49B7-04F3D9322121}"/>
              </a:ext>
            </a:extLst>
          </p:cNvPr>
          <p:cNvSpPr txBox="1"/>
          <p:nvPr/>
        </p:nvSpPr>
        <p:spPr>
          <a:xfrm>
            <a:off x="3051672" y="2115239"/>
            <a:ext cx="184731" cy="369332"/>
          </a:xfrm>
          <a:prstGeom prst="rect">
            <a:avLst/>
          </a:prstGeom>
          <a:noFill/>
        </p:spPr>
        <p:txBody>
          <a:bodyPr wrap="none" rtlCol="0">
            <a:spAutoFit/>
          </a:bodyPr>
          <a:lstStyle/>
          <a:p>
            <a:endParaRPr lang="en-IN" dirty="0"/>
          </a:p>
        </p:txBody>
      </p:sp>
      <p:pic>
        <p:nvPicPr>
          <p:cNvPr id="7" name="Picture 6">
            <a:extLst>
              <a:ext uri="{FF2B5EF4-FFF2-40B4-BE49-F238E27FC236}">
                <a16:creationId xmlns:a16="http://schemas.microsoft.com/office/drawing/2014/main" id="{A44F69DF-6708-43B8-4DAC-E4D8DF11DFD1}"/>
              </a:ext>
            </a:extLst>
          </p:cNvPr>
          <p:cNvPicPr>
            <a:picLocks noChangeAspect="1"/>
          </p:cNvPicPr>
          <p:nvPr/>
        </p:nvPicPr>
        <p:blipFill>
          <a:blip r:embed="rId2"/>
          <a:stretch>
            <a:fillRect/>
          </a:stretch>
        </p:blipFill>
        <p:spPr>
          <a:xfrm>
            <a:off x="650864" y="1560870"/>
            <a:ext cx="8222516" cy="4914130"/>
          </a:xfrm>
          <a:prstGeom prst="rect">
            <a:avLst/>
          </a:prstGeom>
        </p:spPr>
      </p:pic>
    </p:spTree>
    <p:extLst>
      <p:ext uri="{BB962C8B-B14F-4D97-AF65-F5344CB8AC3E}">
        <p14:creationId xmlns:p14="http://schemas.microsoft.com/office/powerpoint/2010/main" val="107395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12533" y="699283"/>
            <a:ext cx="5865138"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Scalability and flexibility</a:t>
            </a:r>
            <a:endParaRPr lang="en-US" sz="4374" dirty="0"/>
          </a:p>
        </p:txBody>
      </p:sp>
      <p:pic>
        <p:nvPicPr>
          <p:cNvPr id="5" name="Image 0" descr="preencoded.png"/>
          <p:cNvPicPr>
            <a:picLocks noChangeAspect="1"/>
          </p:cNvPicPr>
          <p:nvPr/>
        </p:nvPicPr>
        <p:blipFill>
          <a:blip r:embed="rId3"/>
          <a:stretch>
            <a:fillRect/>
          </a:stretch>
        </p:blipFill>
        <p:spPr>
          <a:xfrm>
            <a:off x="3805833" y="2050375"/>
            <a:ext cx="1741408" cy="1280160"/>
          </a:xfrm>
          <a:prstGeom prst="rect">
            <a:avLst/>
          </a:prstGeom>
        </p:spPr>
      </p:pic>
      <p:sp>
        <p:nvSpPr>
          <p:cNvPr id="6" name="Text 3"/>
          <p:cNvSpPr/>
          <p:nvPr/>
        </p:nvSpPr>
        <p:spPr>
          <a:xfrm>
            <a:off x="4624507" y="2626876"/>
            <a:ext cx="103942"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1</a:t>
            </a:r>
            <a:endParaRPr lang="en-US" sz="2187" dirty="0"/>
          </a:p>
        </p:txBody>
      </p:sp>
      <p:sp>
        <p:nvSpPr>
          <p:cNvPr id="7" name="Text 4"/>
          <p:cNvSpPr/>
          <p:nvPr/>
        </p:nvSpPr>
        <p:spPr>
          <a:xfrm>
            <a:off x="5769412" y="2272546"/>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Scalable infrastructure</a:t>
            </a:r>
            <a:endParaRPr lang="en-US" sz="2187" dirty="0"/>
          </a:p>
        </p:txBody>
      </p:sp>
      <p:sp>
        <p:nvSpPr>
          <p:cNvPr id="8" name="Text 5"/>
          <p:cNvSpPr/>
          <p:nvPr/>
        </p:nvSpPr>
        <p:spPr>
          <a:xfrm>
            <a:off x="5769412" y="2752963"/>
            <a:ext cx="4033242"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Accommodate growing business needs</a:t>
            </a:r>
            <a:endParaRPr lang="en-US" sz="1750" dirty="0"/>
          </a:p>
        </p:txBody>
      </p:sp>
      <p:sp>
        <p:nvSpPr>
          <p:cNvPr id="9" name="Shape 6"/>
          <p:cNvSpPr/>
          <p:nvPr/>
        </p:nvSpPr>
        <p:spPr>
          <a:xfrm>
            <a:off x="5602724" y="3332589"/>
            <a:ext cx="6934200" cy="22205"/>
          </a:xfrm>
          <a:prstGeom prst="roundRect">
            <a:avLst>
              <a:gd name="adj" fmla="val 450302"/>
            </a:avLst>
          </a:prstGeom>
          <a:solidFill>
            <a:srgbClr val="D1C8C6"/>
          </a:solidFill>
          <a:ln/>
        </p:spPr>
      </p:sp>
      <p:pic>
        <p:nvPicPr>
          <p:cNvPr id="10" name="Image 1" descr="preencoded.png"/>
          <p:cNvPicPr>
            <a:picLocks noChangeAspect="1"/>
          </p:cNvPicPr>
          <p:nvPr/>
        </p:nvPicPr>
        <p:blipFill>
          <a:blip r:embed="rId4"/>
          <a:stretch>
            <a:fillRect/>
          </a:stretch>
        </p:blipFill>
        <p:spPr>
          <a:xfrm>
            <a:off x="2935010" y="3386018"/>
            <a:ext cx="3482935" cy="1280160"/>
          </a:xfrm>
          <a:prstGeom prst="rect">
            <a:avLst/>
          </a:prstGeom>
        </p:spPr>
      </p:pic>
      <p:sp>
        <p:nvSpPr>
          <p:cNvPr id="11" name="Text 7"/>
          <p:cNvSpPr/>
          <p:nvPr/>
        </p:nvSpPr>
        <p:spPr>
          <a:xfrm>
            <a:off x="4605695" y="3803928"/>
            <a:ext cx="141565"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2</a:t>
            </a:r>
            <a:endParaRPr lang="en-US" sz="2187" dirty="0"/>
          </a:p>
        </p:txBody>
      </p:sp>
      <p:sp>
        <p:nvSpPr>
          <p:cNvPr id="12" name="Text 8"/>
          <p:cNvSpPr/>
          <p:nvPr/>
        </p:nvSpPr>
        <p:spPr>
          <a:xfrm>
            <a:off x="6640116" y="360818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Flexible deployment</a:t>
            </a:r>
            <a:endParaRPr lang="en-US" sz="2187" dirty="0"/>
          </a:p>
        </p:txBody>
      </p:sp>
      <p:sp>
        <p:nvSpPr>
          <p:cNvPr id="13" name="Text 9"/>
          <p:cNvSpPr/>
          <p:nvPr/>
        </p:nvSpPr>
        <p:spPr>
          <a:xfrm>
            <a:off x="6640116" y="4088606"/>
            <a:ext cx="3774400"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On-premises or cloud-based options</a:t>
            </a:r>
            <a:endParaRPr lang="en-US" sz="1750" dirty="0"/>
          </a:p>
        </p:txBody>
      </p:sp>
      <p:sp>
        <p:nvSpPr>
          <p:cNvPr id="14" name="Shape 10"/>
          <p:cNvSpPr/>
          <p:nvPr/>
        </p:nvSpPr>
        <p:spPr>
          <a:xfrm>
            <a:off x="6473428" y="4668232"/>
            <a:ext cx="6063496" cy="22205"/>
          </a:xfrm>
          <a:prstGeom prst="roundRect">
            <a:avLst>
              <a:gd name="adj" fmla="val 450302"/>
            </a:avLst>
          </a:prstGeom>
          <a:solidFill>
            <a:srgbClr val="D1C8C6"/>
          </a:solidFill>
          <a:ln/>
        </p:spPr>
      </p:sp>
      <p:pic>
        <p:nvPicPr>
          <p:cNvPr id="15" name="Image 2" descr="preencoded.png"/>
          <p:cNvPicPr>
            <a:picLocks noChangeAspect="1"/>
          </p:cNvPicPr>
          <p:nvPr/>
        </p:nvPicPr>
        <p:blipFill>
          <a:blip r:embed="rId5"/>
          <a:stretch>
            <a:fillRect/>
          </a:stretch>
        </p:blipFill>
        <p:spPr>
          <a:xfrm>
            <a:off x="2064306" y="4699456"/>
            <a:ext cx="5224343" cy="1280160"/>
          </a:xfrm>
          <a:prstGeom prst="rect">
            <a:avLst/>
          </a:prstGeom>
        </p:spPr>
      </p:pic>
      <p:sp>
        <p:nvSpPr>
          <p:cNvPr id="16" name="Text 11"/>
          <p:cNvSpPr/>
          <p:nvPr/>
        </p:nvSpPr>
        <p:spPr>
          <a:xfrm>
            <a:off x="4608671" y="5139571"/>
            <a:ext cx="135612"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3</a:t>
            </a:r>
            <a:endParaRPr lang="en-US" sz="2187" dirty="0"/>
          </a:p>
        </p:txBody>
      </p:sp>
      <p:sp>
        <p:nvSpPr>
          <p:cNvPr id="17" name="Text 12"/>
          <p:cNvSpPr/>
          <p:nvPr/>
        </p:nvSpPr>
        <p:spPr>
          <a:xfrm>
            <a:off x="7510820" y="4943832"/>
            <a:ext cx="2933819"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Customizable workflows</a:t>
            </a:r>
            <a:endParaRPr lang="en-US" sz="2187" dirty="0"/>
          </a:p>
        </p:txBody>
      </p:sp>
      <p:sp>
        <p:nvSpPr>
          <p:cNvPr id="18" name="Text 13"/>
          <p:cNvSpPr/>
          <p:nvPr/>
        </p:nvSpPr>
        <p:spPr>
          <a:xfrm>
            <a:off x="7510820" y="5424249"/>
            <a:ext cx="3343394"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Tailor to your unique operations</a:t>
            </a:r>
            <a:endParaRPr lang="en-US" sz="1750" dirty="0"/>
          </a:p>
        </p:txBody>
      </p:sp>
      <p:sp>
        <p:nvSpPr>
          <p:cNvPr id="19" name="Text 14"/>
          <p:cNvSpPr/>
          <p:nvPr/>
        </p:nvSpPr>
        <p:spPr>
          <a:xfrm>
            <a:off x="2037993" y="6251734"/>
            <a:ext cx="10554414" cy="106620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A">
              <a:alpha val="85000"/>
            </a:srgbClr>
          </a:solidFill>
          <a:ln/>
        </p:spPr>
      </p:sp>
      <p:sp>
        <p:nvSpPr>
          <p:cNvPr id="6" name="Text 3"/>
          <p:cNvSpPr/>
          <p:nvPr/>
        </p:nvSpPr>
        <p:spPr>
          <a:xfrm>
            <a:off x="2037993" y="2409825"/>
            <a:ext cx="6129218"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 and next steps</a:t>
            </a:r>
            <a:endParaRPr lang="en-US" sz="4374" dirty="0"/>
          </a:p>
        </p:txBody>
      </p:sp>
      <p:sp>
        <p:nvSpPr>
          <p:cNvPr id="7" name="Text 4"/>
          <p:cNvSpPr/>
          <p:nvPr/>
        </p:nvSpPr>
        <p:spPr>
          <a:xfrm>
            <a:off x="2037993" y="3437453"/>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 conclusion, our cloud-based restaurant management system offers a comprehensive solution to streamline your operations, enhance customer experiences, and drive data-driven insights. By leveraging the power of modern software, you can elevate your business to new heights.</a:t>
            </a:r>
            <a:endParaRPr lang="en-US" sz="1750" dirty="0"/>
          </a:p>
        </p:txBody>
      </p:sp>
      <p:sp>
        <p:nvSpPr>
          <p:cNvPr id="8" name="Text 5"/>
          <p:cNvSpPr/>
          <p:nvPr/>
        </p:nvSpPr>
        <p:spPr>
          <a:xfrm>
            <a:off x="2037993" y="4753570"/>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As we move forward, we are committed to continuously enhancing our platform to meet your evolving needs. Our team of experts is ready to guide you through the next steps, ensuring a seamless implementation and ongoing support.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DD28DCB0-43D6-3F6B-7430-A6094DFE958B}"/>
              </a:ext>
            </a:extLst>
          </p:cNvPr>
          <p:cNvSpPr/>
          <p:nvPr/>
        </p:nvSpPr>
        <p:spPr>
          <a:xfrm>
            <a:off x="0" y="0"/>
            <a:ext cx="14630400" cy="8229600"/>
          </a:xfrm>
          <a:prstGeom prst="rect">
            <a:avLst/>
          </a:prstGeom>
          <a:solidFill>
            <a:srgbClr val="FFFCFA"/>
          </a:solidFill>
          <a:ln/>
        </p:spPr>
      </p:sp>
      <p:sp>
        <p:nvSpPr>
          <p:cNvPr id="3" name="Text 2">
            <a:extLst>
              <a:ext uri="{FF2B5EF4-FFF2-40B4-BE49-F238E27FC236}">
                <a16:creationId xmlns:a16="http://schemas.microsoft.com/office/drawing/2014/main" id="{F425ADD7-DC41-4730-0FBE-2B922E569A2E}"/>
              </a:ext>
            </a:extLst>
          </p:cNvPr>
          <p:cNvSpPr/>
          <p:nvPr/>
        </p:nvSpPr>
        <p:spPr>
          <a:xfrm>
            <a:off x="667946" y="764538"/>
            <a:ext cx="7477601" cy="1174431"/>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Table of Contents</a:t>
            </a:r>
            <a:endParaRPr lang="en-US" sz="6036" dirty="0"/>
          </a:p>
        </p:txBody>
      </p:sp>
      <p:sp>
        <p:nvSpPr>
          <p:cNvPr id="4" name="Shape 3">
            <a:extLst>
              <a:ext uri="{FF2B5EF4-FFF2-40B4-BE49-F238E27FC236}">
                <a16:creationId xmlns:a16="http://schemas.microsoft.com/office/drawing/2014/main" id="{DBE7A4E4-F370-B7D5-A059-6361082C46DA}"/>
              </a:ext>
            </a:extLst>
          </p:cNvPr>
          <p:cNvSpPr/>
          <p:nvPr/>
        </p:nvSpPr>
        <p:spPr>
          <a:xfrm>
            <a:off x="777082" y="2240799"/>
            <a:ext cx="12299940" cy="4865081"/>
          </a:xfrm>
          <a:prstGeom prst="roundRect">
            <a:avLst>
              <a:gd name="adj" fmla="val 4984"/>
            </a:avLst>
          </a:prstGeom>
          <a:solidFill>
            <a:srgbClr val="EBE2E0"/>
          </a:solidFill>
          <a:ln w="7620">
            <a:solidFill>
              <a:srgbClr val="D1C8C6"/>
            </a:solidFill>
            <a:prstDash val="solid"/>
          </a:ln>
        </p:spPr>
      </p:sp>
      <p:sp>
        <p:nvSpPr>
          <p:cNvPr id="5" name="TextBox 4">
            <a:extLst>
              <a:ext uri="{FF2B5EF4-FFF2-40B4-BE49-F238E27FC236}">
                <a16:creationId xmlns:a16="http://schemas.microsoft.com/office/drawing/2014/main" id="{5E68694E-21DF-878D-A0D8-53950199E1B0}"/>
              </a:ext>
            </a:extLst>
          </p:cNvPr>
          <p:cNvSpPr txBox="1"/>
          <p:nvPr/>
        </p:nvSpPr>
        <p:spPr>
          <a:xfrm>
            <a:off x="1713518" y="2965179"/>
            <a:ext cx="4525374" cy="3416320"/>
          </a:xfrm>
          <a:prstGeom prst="rect">
            <a:avLst/>
          </a:prstGeom>
          <a:noFill/>
        </p:spPr>
        <p:txBody>
          <a:bodyPr wrap="square" rtlCol="0">
            <a:spAutoFit/>
          </a:bodyPr>
          <a:lstStyle/>
          <a:p>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sz="2000" dirty="0">
                <a:latin typeface="Open Sans" panose="020B0606030504020204" pitchFamily="34" charset="0"/>
                <a:ea typeface="Open Sans" panose="020B0606030504020204" pitchFamily="34" charset="0"/>
                <a:cs typeface="Open Sans" panose="020B0606030504020204" pitchFamily="34" charset="0"/>
              </a:rPr>
              <a:t>Key Features and functionalities</a:t>
            </a:r>
          </a:p>
          <a:p>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sz="2000" dirty="0">
                <a:latin typeface="Open Sans" panose="020B0606030504020204" pitchFamily="34" charset="0"/>
                <a:ea typeface="Open Sans" panose="020B0606030504020204" pitchFamily="34" charset="0"/>
                <a:cs typeface="Open Sans" panose="020B0606030504020204" pitchFamily="34" charset="0"/>
              </a:rPr>
              <a:t>Abstract</a:t>
            </a:r>
          </a:p>
          <a:p>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sz="2000" dirty="0">
                <a:latin typeface="Open Sans" panose="020B0606030504020204" pitchFamily="34" charset="0"/>
                <a:ea typeface="Open Sans" panose="020B0606030504020204" pitchFamily="34" charset="0"/>
                <a:cs typeface="Open Sans" panose="020B0606030504020204" pitchFamily="34" charset="0"/>
              </a:rPr>
              <a:t>Class Diagram</a:t>
            </a:r>
          </a:p>
          <a:p>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sz="2000" dirty="0">
                <a:latin typeface="Open Sans" panose="020B0606030504020204" pitchFamily="34" charset="0"/>
                <a:ea typeface="Open Sans" panose="020B0606030504020204" pitchFamily="34" charset="0"/>
                <a:cs typeface="Open Sans" panose="020B0606030504020204" pitchFamily="34" charset="0"/>
              </a:rPr>
              <a:t>Code</a:t>
            </a:r>
          </a:p>
          <a:p>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sz="2000" dirty="0">
                <a:latin typeface="Open Sans" panose="020B0606030504020204" pitchFamily="34" charset="0"/>
                <a:ea typeface="Open Sans" panose="020B0606030504020204" pitchFamily="34" charset="0"/>
                <a:cs typeface="Open Sans" panose="020B0606030504020204" pitchFamily="34" charset="0"/>
              </a:rPr>
              <a:t>Execution</a:t>
            </a:r>
          </a:p>
          <a:p>
            <a:endParaRPr lang="en-IN" dirty="0"/>
          </a:p>
        </p:txBody>
      </p:sp>
    </p:spTree>
    <p:extLst>
      <p:ext uri="{BB962C8B-B14F-4D97-AF65-F5344CB8AC3E}">
        <p14:creationId xmlns:p14="http://schemas.microsoft.com/office/powerpoint/2010/main" val="250671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906CCF59-A4E2-193C-86E4-382F698A7E5C}"/>
              </a:ext>
            </a:extLst>
          </p:cNvPr>
          <p:cNvSpPr/>
          <p:nvPr/>
        </p:nvSpPr>
        <p:spPr>
          <a:xfrm>
            <a:off x="0" y="59458"/>
            <a:ext cx="14630400" cy="8229600"/>
          </a:xfrm>
          <a:prstGeom prst="rect">
            <a:avLst/>
          </a:prstGeom>
          <a:solidFill>
            <a:srgbClr val="FFFCFA"/>
          </a:solidFill>
          <a:ln/>
        </p:spPr>
      </p:sp>
      <p:sp>
        <p:nvSpPr>
          <p:cNvPr id="5" name="Shape 3">
            <a:extLst>
              <a:ext uri="{FF2B5EF4-FFF2-40B4-BE49-F238E27FC236}">
                <a16:creationId xmlns:a16="http://schemas.microsoft.com/office/drawing/2014/main" id="{16D11086-796D-916F-83CB-3E095B61B8E4}"/>
              </a:ext>
            </a:extLst>
          </p:cNvPr>
          <p:cNvSpPr/>
          <p:nvPr/>
        </p:nvSpPr>
        <p:spPr>
          <a:xfrm>
            <a:off x="7409238" y="1899276"/>
            <a:ext cx="5166122" cy="4093899"/>
          </a:xfrm>
          <a:prstGeom prst="roundRect">
            <a:avLst>
              <a:gd name="adj" fmla="val 4984"/>
            </a:avLst>
          </a:prstGeom>
          <a:solidFill>
            <a:srgbClr val="EBE2E0"/>
          </a:solidFill>
          <a:ln w="7620">
            <a:solidFill>
              <a:srgbClr val="D1C8C6"/>
            </a:solidFill>
            <a:prstDash val="solid"/>
          </a:ln>
        </p:spPr>
      </p:sp>
      <p:sp>
        <p:nvSpPr>
          <p:cNvPr id="4" name="TextBox 3">
            <a:extLst>
              <a:ext uri="{FF2B5EF4-FFF2-40B4-BE49-F238E27FC236}">
                <a16:creationId xmlns:a16="http://schemas.microsoft.com/office/drawing/2014/main" id="{2BFC559C-0099-3F02-557C-92B834796C6C}"/>
              </a:ext>
            </a:extLst>
          </p:cNvPr>
          <p:cNvSpPr txBox="1"/>
          <p:nvPr/>
        </p:nvSpPr>
        <p:spPr>
          <a:xfrm>
            <a:off x="7960082" y="2375736"/>
            <a:ext cx="4525374" cy="3416320"/>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2320030093 – M. Srija</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2320030097 – S. Karthikeya</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2320030100 – S. Harshavardhan</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2320030103 – N. Narayanam</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2320030109 – M.V.S Bharat</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2320030106 – J. Sri Harshitha</a:t>
            </a:r>
          </a:p>
          <a:p>
            <a:endParaRPr lang="en-IN" dirty="0"/>
          </a:p>
        </p:txBody>
      </p:sp>
      <p:sp>
        <p:nvSpPr>
          <p:cNvPr id="6" name="TextBox 5">
            <a:extLst>
              <a:ext uri="{FF2B5EF4-FFF2-40B4-BE49-F238E27FC236}">
                <a16:creationId xmlns:a16="http://schemas.microsoft.com/office/drawing/2014/main" id="{A7542096-C361-C48F-F532-E760EB991923}"/>
              </a:ext>
            </a:extLst>
          </p:cNvPr>
          <p:cNvSpPr txBox="1"/>
          <p:nvPr/>
        </p:nvSpPr>
        <p:spPr>
          <a:xfrm>
            <a:off x="1845719" y="2413871"/>
            <a:ext cx="5288097" cy="2123658"/>
          </a:xfrm>
          <a:prstGeom prst="rect">
            <a:avLst/>
          </a:prstGeom>
          <a:noFill/>
        </p:spPr>
        <p:txBody>
          <a:bodyPr wrap="square" rtlCol="0">
            <a:spAutoFit/>
          </a:bodyPr>
          <a:lstStyle/>
          <a:p>
            <a:r>
              <a:rPr lang="en-US" sz="6600" b="1" dirty="0">
                <a:solidFill>
                  <a:srgbClr val="443728"/>
                </a:solidFill>
                <a:latin typeface="Crimson Pro" pitchFamily="34" charset="0"/>
                <a:ea typeface="Crimson Pro" pitchFamily="34" charset="-122"/>
              </a:rPr>
              <a:t>Team Members</a:t>
            </a:r>
            <a:endParaRPr lang="en-IN" sz="6600" dirty="0"/>
          </a:p>
        </p:txBody>
      </p:sp>
    </p:spTree>
    <p:extLst>
      <p:ext uri="{BB962C8B-B14F-4D97-AF65-F5344CB8AC3E}">
        <p14:creationId xmlns:p14="http://schemas.microsoft.com/office/powerpoint/2010/main" val="45764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605796"/>
            <a:ext cx="7665363"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Key Features and Functionalities</a:t>
            </a:r>
            <a:endParaRPr lang="en-US" sz="4374" dirty="0"/>
          </a:p>
        </p:txBody>
      </p:sp>
      <p:sp>
        <p:nvSpPr>
          <p:cNvPr id="5" name="Shape 3"/>
          <p:cNvSpPr/>
          <p:nvPr/>
        </p:nvSpPr>
        <p:spPr>
          <a:xfrm>
            <a:off x="2037993" y="2744510"/>
            <a:ext cx="5166122" cy="2006203"/>
          </a:xfrm>
          <a:prstGeom prst="roundRect">
            <a:avLst>
              <a:gd name="adj" fmla="val 4984"/>
            </a:avLst>
          </a:prstGeom>
          <a:solidFill>
            <a:srgbClr val="EBE2E0"/>
          </a:solidFill>
          <a:ln w="7620">
            <a:solidFill>
              <a:srgbClr val="D1C8C6"/>
            </a:solidFill>
            <a:prstDash val="solid"/>
          </a:ln>
        </p:spPr>
      </p:sp>
      <p:sp>
        <p:nvSpPr>
          <p:cNvPr id="6" name="Text 4"/>
          <p:cNvSpPr/>
          <p:nvPr/>
        </p:nvSpPr>
        <p:spPr>
          <a:xfrm>
            <a:off x="2267783" y="2974300"/>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Order Management</a:t>
            </a:r>
            <a:endParaRPr lang="en-US" sz="2187" dirty="0"/>
          </a:p>
        </p:txBody>
      </p:sp>
      <p:sp>
        <p:nvSpPr>
          <p:cNvPr id="7" name="Text 5"/>
          <p:cNvSpPr/>
          <p:nvPr/>
        </p:nvSpPr>
        <p:spPr>
          <a:xfrm>
            <a:off x="2267783" y="3454717"/>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Streamline order processing, track order status, and manage customer requests efficiently.</a:t>
            </a:r>
            <a:endParaRPr lang="en-US" sz="1750" dirty="0"/>
          </a:p>
        </p:txBody>
      </p:sp>
      <p:sp>
        <p:nvSpPr>
          <p:cNvPr id="8" name="Shape 6"/>
          <p:cNvSpPr/>
          <p:nvPr/>
        </p:nvSpPr>
        <p:spPr>
          <a:xfrm>
            <a:off x="7426285" y="2744510"/>
            <a:ext cx="5166122" cy="2006203"/>
          </a:xfrm>
          <a:prstGeom prst="roundRect">
            <a:avLst>
              <a:gd name="adj" fmla="val 4984"/>
            </a:avLst>
          </a:prstGeom>
          <a:solidFill>
            <a:srgbClr val="EBE2E0"/>
          </a:solidFill>
          <a:ln w="7620">
            <a:solidFill>
              <a:srgbClr val="D1C8C6"/>
            </a:solidFill>
            <a:prstDash val="solid"/>
          </a:ln>
        </p:spPr>
      </p:sp>
      <p:sp>
        <p:nvSpPr>
          <p:cNvPr id="9" name="Text 7"/>
          <p:cNvSpPr/>
          <p:nvPr/>
        </p:nvSpPr>
        <p:spPr>
          <a:xfrm>
            <a:off x="7656076" y="2974300"/>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Inventory Tracking</a:t>
            </a:r>
            <a:endParaRPr lang="en-US" sz="2187" dirty="0"/>
          </a:p>
        </p:txBody>
      </p:sp>
      <p:sp>
        <p:nvSpPr>
          <p:cNvPr id="10" name="Text 8"/>
          <p:cNvSpPr/>
          <p:nvPr/>
        </p:nvSpPr>
        <p:spPr>
          <a:xfrm>
            <a:off x="7656076" y="3454717"/>
            <a:ext cx="4706541"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Real-time monitoring of ingredient levels, automated reordering, and waste reduction.</a:t>
            </a:r>
            <a:endParaRPr lang="en-US" sz="1750" dirty="0"/>
          </a:p>
        </p:txBody>
      </p:sp>
      <p:sp>
        <p:nvSpPr>
          <p:cNvPr id="11" name="Shape 9"/>
          <p:cNvSpPr/>
          <p:nvPr/>
        </p:nvSpPr>
        <p:spPr>
          <a:xfrm>
            <a:off x="2037993" y="4972883"/>
            <a:ext cx="10554414" cy="1650802"/>
          </a:xfrm>
          <a:prstGeom prst="roundRect">
            <a:avLst>
              <a:gd name="adj" fmla="val 6057"/>
            </a:avLst>
          </a:prstGeom>
          <a:solidFill>
            <a:srgbClr val="EBE2E0"/>
          </a:solidFill>
          <a:ln w="7620">
            <a:solidFill>
              <a:srgbClr val="D1C8C6"/>
            </a:solidFill>
            <a:prstDash val="solid"/>
          </a:ln>
        </p:spPr>
      </p:sp>
      <p:sp>
        <p:nvSpPr>
          <p:cNvPr id="12" name="Text 10"/>
          <p:cNvSpPr/>
          <p:nvPr/>
        </p:nvSpPr>
        <p:spPr>
          <a:xfrm>
            <a:off x="2267783" y="5202674"/>
            <a:ext cx="2833568"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Analytics and Reporting</a:t>
            </a:r>
            <a:endParaRPr lang="en-US" sz="2187" dirty="0"/>
          </a:p>
        </p:txBody>
      </p:sp>
      <p:sp>
        <p:nvSpPr>
          <p:cNvPr id="13" name="Text 11"/>
          <p:cNvSpPr/>
          <p:nvPr/>
        </p:nvSpPr>
        <p:spPr>
          <a:xfrm>
            <a:off x="2267783" y="5683091"/>
            <a:ext cx="10094833"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Gain insights into sales trends, customer preferences, and operational efficiency to drive business decisions.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10466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rPr>
              <a:t>ABSTRACT</a:t>
            </a:r>
            <a:endParaRPr lang="en-US" sz="4374" dirty="0"/>
          </a:p>
        </p:txBody>
      </p:sp>
      <p:sp>
        <p:nvSpPr>
          <p:cNvPr id="5" name="Shape 3"/>
          <p:cNvSpPr/>
          <p:nvPr/>
        </p:nvSpPr>
        <p:spPr>
          <a:xfrm>
            <a:off x="2037993" y="2416969"/>
            <a:ext cx="499943" cy="499943"/>
          </a:xfrm>
          <a:prstGeom prst="roundRect">
            <a:avLst>
              <a:gd name="adj" fmla="val 20000"/>
            </a:avLst>
          </a:prstGeom>
          <a:solidFill>
            <a:srgbClr val="EBE2E0"/>
          </a:solidFill>
          <a:ln w="7620">
            <a:solidFill>
              <a:srgbClr val="D1C8C6"/>
            </a:solidFill>
            <a:prstDash val="solid"/>
          </a:ln>
        </p:spPr>
      </p:sp>
      <p:sp>
        <p:nvSpPr>
          <p:cNvPr id="6" name="Text 4"/>
          <p:cNvSpPr/>
          <p:nvPr/>
        </p:nvSpPr>
        <p:spPr>
          <a:xfrm>
            <a:off x="2225635" y="2458641"/>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2760107" y="249328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Actionable Analytics</a:t>
            </a:r>
            <a:endParaRPr lang="en-US" sz="2187" dirty="0"/>
          </a:p>
        </p:txBody>
      </p:sp>
      <p:sp>
        <p:nvSpPr>
          <p:cNvPr id="8" name="Text 6"/>
          <p:cNvSpPr/>
          <p:nvPr/>
        </p:nvSpPr>
        <p:spPr>
          <a:xfrm>
            <a:off x="2760107" y="2973705"/>
            <a:ext cx="4444008"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Our restaurant management system provides real-time data and insights to help you make informed decisions. Track sales, inventory, and customer trends to optimize operations.</a:t>
            </a:r>
            <a:endParaRPr lang="en-US" sz="1750" dirty="0"/>
          </a:p>
        </p:txBody>
      </p:sp>
      <p:sp>
        <p:nvSpPr>
          <p:cNvPr id="9" name="Shape 7"/>
          <p:cNvSpPr/>
          <p:nvPr/>
        </p:nvSpPr>
        <p:spPr>
          <a:xfrm>
            <a:off x="7426285" y="2416969"/>
            <a:ext cx="499943" cy="499943"/>
          </a:xfrm>
          <a:prstGeom prst="roundRect">
            <a:avLst>
              <a:gd name="adj" fmla="val 20000"/>
            </a:avLst>
          </a:prstGeom>
          <a:solidFill>
            <a:srgbClr val="EBE2E0"/>
          </a:solidFill>
          <a:ln w="7620">
            <a:solidFill>
              <a:srgbClr val="D1C8C6"/>
            </a:solidFill>
            <a:prstDash val="solid"/>
          </a:ln>
        </p:spPr>
      </p:sp>
      <p:sp>
        <p:nvSpPr>
          <p:cNvPr id="10" name="Text 8"/>
          <p:cNvSpPr/>
          <p:nvPr/>
        </p:nvSpPr>
        <p:spPr>
          <a:xfrm>
            <a:off x="7591306" y="2458641"/>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8148399" y="249328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Predictive Modeling</a:t>
            </a:r>
            <a:endParaRPr lang="en-US" sz="2187" dirty="0"/>
          </a:p>
        </p:txBody>
      </p:sp>
      <p:sp>
        <p:nvSpPr>
          <p:cNvPr id="12" name="Text 10"/>
          <p:cNvSpPr/>
          <p:nvPr/>
        </p:nvSpPr>
        <p:spPr>
          <a:xfrm>
            <a:off x="8148399" y="2973705"/>
            <a:ext cx="4444008"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Leverage machine learning algorithms to forecast demand, staffing needs, and purchasing requirements. Stay ahead of the curve and make proactive adjustments.</a:t>
            </a:r>
            <a:endParaRPr lang="en-US" sz="1750" dirty="0"/>
          </a:p>
        </p:txBody>
      </p:sp>
      <p:sp>
        <p:nvSpPr>
          <p:cNvPr id="13" name="Shape 11"/>
          <p:cNvSpPr/>
          <p:nvPr/>
        </p:nvSpPr>
        <p:spPr>
          <a:xfrm>
            <a:off x="2037993" y="5146477"/>
            <a:ext cx="499943" cy="499943"/>
          </a:xfrm>
          <a:prstGeom prst="roundRect">
            <a:avLst>
              <a:gd name="adj" fmla="val 20000"/>
            </a:avLst>
          </a:prstGeom>
          <a:solidFill>
            <a:srgbClr val="EBE2E0"/>
          </a:solidFill>
          <a:ln w="7620">
            <a:solidFill>
              <a:srgbClr val="D1C8C6"/>
            </a:solidFill>
            <a:prstDash val="solid"/>
          </a:ln>
        </p:spPr>
      </p:sp>
      <p:sp>
        <p:nvSpPr>
          <p:cNvPr id="14" name="Text 12"/>
          <p:cNvSpPr/>
          <p:nvPr/>
        </p:nvSpPr>
        <p:spPr>
          <a:xfrm>
            <a:off x="2206585" y="5188148"/>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5" name="Text 13"/>
          <p:cNvSpPr/>
          <p:nvPr/>
        </p:nvSpPr>
        <p:spPr>
          <a:xfrm>
            <a:off x="2760107" y="5222796"/>
            <a:ext cx="3070741"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Customizable Dashboards</a:t>
            </a:r>
            <a:endParaRPr lang="en-US" sz="2187" dirty="0"/>
          </a:p>
        </p:txBody>
      </p:sp>
      <p:sp>
        <p:nvSpPr>
          <p:cNvPr id="16" name="Text 14"/>
          <p:cNvSpPr/>
          <p:nvPr/>
        </p:nvSpPr>
        <p:spPr>
          <a:xfrm>
            <a:off x="2760107" y="5703213"/>
            <a:ext cx="444400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Visualize key performance indicators through a user-friendly dashboard. Quickly identify areas for improvement and monitor progress towards your goals.</a:t>
            </a:r>
            <a:endParaRPr lang="en-US" sz="1750" dirty="0"/>
          </a:p>
        </p:txBody>
      </p:sp>
      <p:sp>
        <p:nvSpPr>
          <p:cNvPr id="17" name="Shape 15"/>
          <p:cNvSpPr/>
          <p:nvPr/>
        </p:nvSpPr>
        <p:spPr>
          <a:xfrm>
            <a:off x="7426285" y="5146477"/>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7586424" y="5188148"/>
            <a:ext cx="179665"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4</a:t>
            </a:r>
            <a:endParaRPr lang="en-US" sz="2624" dirty="0"/>
          </a:p>
        </p:txBody>
      </p:sp>
      <p:sp>
        <p:nvSpPr>
          <p:cNvPr id="19" name="Text 17"/>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Data-Driven Reporting</a:t>
            </a:r>
            <a:endParaRPr lang="en-US" sz="2187" dirty="0"/>
          </a:p>
        </p:txBody>
      </p:sp>
      <p:sp>
        <p:nvSpPr>
          <p:cNvPr id="20" name="Text 18"/>
          <p:cNvSpPr/>
          <p:nvPr/>
        </p:nvSpPr>
        <p:spPr>
          <a:xfrm>
            <a:off x="8148399" y="5703213"/>
            <a:ext cx="444400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Generate comprehensive reports on sales, inventory, labor, and customer data. Uncover valuable insights to drive strategic decision-making.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62708"/>
            <a:ext cx="7477601" cy="2083118"/>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Modern vs Traditional Restaurant Management Systems</a:t>
            </a:r>
            <a:endParaRPr lang="en-US" sz="4374" dirty="0"/>
          </a:p>
        </p:txBody>
      </p:sp>
      <p:sp>
        <p:nvSpPr>
          <p:cNvPr id="6" name="Text 3"/>
          <p:cNvSpPr/>
          <p:nvPr/>
        </p:nvSpPr>
        <p:spPr>
          <a:xfrm>
            <a:off x="833199" y="4079081"/>
            <a:ext cx="7477601"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Discover how our innovative solutions, such as personalized menus and seamless online ordering, can elevate your customer experience and help you stay ahead of the competition. Upgrade to modern restaurant management software to streamline operations, improve inventory management, enhance customer relationship management, gain data-driven insights, and achieve scalability and flexibility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84796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Inventory management</a:t>
            </a:r>
            <a:endParaRPr lang="en-US" sz="4374" dirty="0"/>
          </a:p>
        </p:txBody>
      </p:sp>
      <p:sp>
        <p:nvSpPr>
          <p:cNvPr id="5" name="Text 3"/>
          <p:cNvSpPr/>
          <p:nvPr/>
        </p:nvSpPr>
        <p:spPr>
          <a:xfrm>
            <a:off x="2037993" y="2075498"/>
            <a:ext cx="5006221"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Effectively managing your restaurant's inventory is crucial for cost control and operational efficiency. Our system provides real-time visibility into stock levels, enabling you to optimize purchasing, minimize waste, and ensure you always have the right ingredients on hand.</a:t>
            </a:r>
            <a:endParaRPr lang="en-US" sz="1750" dirty="0"/>
          </a:p>
        </p:txBody>
      </p:sp>
      <p:sp>
        <p:nvSpPr>
          <p:cNvPr id="6" name="Text 4"/>
          <p:cNvSpPr/>
          <p:nvPr/>
        </p:nvSpPr>
        <p:spPr>
          <a:xfrm>
            <a:off x="2037993" y="4763214"/>
            <a:ext cx="500622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Track ingredients, supplies, and equipment with ease. Set low stock alerts, generate detailed reports, and automate ordering to streamline your inventory processes.</a:t>
            </a:r>
            <a:endParaRPr lang="en-US" sz="1750" dirty="0"/>
          </a:p>
        </p:txBody>
      </p:sp>
      <p:pic>
        <p:nvPicPr>
          <p:cNvPr id="7" name="Image 0" descr="preencoded.png"/>
          <p:cNvPicPr>
            <a:picLocks noChangeAspect="1"/>
          </p:cNvPicPr>
          <p:nvPr/>
        </p:nvPicPr>
        <p:blipFill>
          <a:blip r:embed="rId3"/>
          <a:stretch>
            <a:fillRect/>
          </a:stretch>
        </p:blipFill>
        <p:spPr>
          <a:xfrm>
            <a:off x="7593806" y="2125504"/>
            <a:ext cx="5006221" cy="50062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B4F43B15-A2FA-C0A2-8C81-841EEC120098}"/>
              </a:ext>
            </a:extLst>
          </p:cNvPr>
          <p:cNvSpPr/>
          <p:nvPr/>
        </p:nvSpPr>
        <p:spPr>
          <a:xfrm>
            <a:off x="17082" y="0"/>
            <a:ext cx="14630400" cy="8229600"/>
          </a:xfrm>
          <a:prstGeom prst="rect">
            <a:avLst/>
          </a:prstGeom>
          <a:solidFill>
            <a:srgbClr val="FFFCFA"/>
          </a:solidFill>
          <a:ln/>
        </p:spPr>
      </p:sp>
      <p:sp>
        <p:nvSpPr>
          <p:cNvPr id="4" name="Text 2">
            <a:extLst>
              <a:ext uri="{FF2B5EF4-FFF2-40B4-BE49-F238E27FC236}">
                <a16:creationId xmlns:a16="http://schemas.microsoft.com/office/drawing/2014/main" id="{5250E615-95D5-65D7-5613-0C298F2B7D8E}"/>
              </a:ext>
            </a:extLst>
          </p:cNvPr>
          <p:cNvSpPr/>
          <p:nvPr/>
        </p:nvSpPr>
        <p:spPr>
          <a:xfrm>
            <a:off x="650864" y="317838"/>
            <a:ext cx="6664336" cy="925194"/>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rPr>
              <a:t>Class Diagram</a:t>
            </a:r>
            <a:endParaRPr lang="en-US" sz="6036" dirty="0"/>
          </a:p>
        </p:txBody>
      </p:sp>
      <p:sp>
        <p:nvSpPr>
          <p:cNvPr id="5" name="Shape 3">
            <a:extLst>
              <a:ext uri="{FF2B5EF4-FFF2-40B4-BE49-F238E27FC236}">
                <a16:creationId xmlns:a16="http://schemas.microsoft.com/office/drawing/2014/main" id="{39F26BF9-BB6A-8B17-605F-27AD43F5A175}"/>
              </a:ext>
            </a:extLst>
          </p:cNvPr>
          <p:cNvSpPr/>
          <p:nvPr/>
        </p:nvSpPr>
        <p:spPr>
          <a:xfrm>
            <a:off x="2511846" y="1388126"/>
            <a:ext cx="10179585" cy="6544020"/>
          </a:xfrm>
          <a:prstGeom prst="roundRect">
            <a:avLst>
              <a:gd name="adj" fmla="val 4984"/>
            </a:avLst>
          </a:prstGeom>
          <a:solidFill>
            <a:srgbClr val="EBE2E0"/>
          </a:solidFill>
          <a:ln w="7620">
            <a:solidFill>
              <a:srgbClr val="D1C8C6"/>
            </a:solidFill>
            <a:prstDash val="solid"/>
          </a:ln>
        </p:spPr>
      </p:sp>
      <p:pic>
        <p:nvPicPr>
          <p:cNvPr id="7" name="Picture 6">
            <a:extLst>
              <a:ext uri="{FF2B5EF4-FFF2-40B4-BE49-F238E27FC236}">
                <a16:creationId xmlns:a16="http://schemas.microsoft.com/office/drawing/2014/main" id="{2EA6EC11-3835-25F1-B2A9-A562CCD5DF1B}"/>
              </a:ext>
            </a:extLst>
          </p:cNvPr>
          <p:cNvPicPr>
            <a:picLocks noChangeAspect="1"/>
          </p:cNvPicPr>
          <p:nvPr/>
        </p:nvPicPr>
        <p:blipFill>
          <a:blip r:embed="rId2"/>
          <a:stretch>
            <a:fillRect/>
          </a:stretch>
        </p:blipFill>
        <p:spPr>
          <a:xfrm>
            <a:off x="2852102" y="1560870"/>
            <a:ext cx="9519840" cy="6076750"/>
          </a:xfrm>
          <a:prstGeom prst="rect">
            <a:avLst/>
          </a:prstGeom>
        </p:spPr>
      </p:pic>
    </p:spTree>
    <p:extLst>
      <p:ext uri="{BB962C8B-B14F-4D97-AF65-F5344CB8AC3E}">
        <p14:creationId xmlns:p14="http://schemas.microsoft.com/office/powerpoint/2010/main" val="419096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4A845D3D-E2A7-CDB9-91D9-D173800BC485}"/>
              </a:ext>
            </a:extLst>
          </p:cNvPr>
          <p:cNvSpPr/>
          <p:nvPr/>
        </p:nvSpPr>
        <p:spPr>
          <a:xfrm>
            <a:off x="0" y="0"/>
            <a:ext cx="14630400" cy="8229600"/>
          </a:xfrm>
          <a:prstGeom prst="rect">
            <a:avLst/>
          </a:prstGeom>
          <a:solidFill>
            <a:srgbClr val="FFFCFA"/>
          </a:solidFill>
          <a:ln/>
        </p:spPr>
      </p:sp>
      <p:sp>
        <p:nvSpPr>
          <p:cNvPr id="3" name="Text 2">
            <a:extLst>
              <a:ext uri="{FF2B5EF4-FFF2-40B4-BE49-F238E27FC236}">
                <a16:creationId xmlns:a16="http://schemas.microsoft.com/office/drawing/2014/main" id="{2B1C1F65-81B5-5802-9053-FFD89816ECBE}"/>
              </a:ext>
            </a:extLst>
          </p:cNvPr>
          <p:cNvSpPr/>
          <p:nvPr/>
        </p:nvSpPr>
        <p:spPr>
          <a:xfrm>
            <a:off x="650864" y="317838"/>
            <a:ext cx="6664336" cy="925194"/>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rPr>
              <a:t>CODE</a:t>
            </a:r>
            <a:endParaRPr lang="en-US" sz="6036" dirty="0"/>
          </a:p>
        </p:txBody>
      </p:sp>
      <p:sp>
        <p:nvSpPr>
          <p:cNvPr id="5" name="TextBox 4">
            <a:extLst>
              <a:ext uri="{FF2B5EF4-FFF2-40B4-BE49-F238E27FC236}">
                <a16:creationId xmlns:a16="http://schemas.microsoft.com/office/drawing/2014/main" id="{2A2D42B9-65DA-16B8-49B7-04F3D9322121}"/>
              </a:ext>
            </a:extLst>
          </p:cNvPr>
          <p:cNvSpPr txBox="1"/>
          <p:nvPr/>
        </p:nvSpPr>
        <p:spPr>
          <a:xfrm>
            <a:off x="3051672" y="2115239"/>
            <a:ext cx="184731" cy="369332"/>
          </a:xfrm>
          <a:prstGeom prst="rect">
            <a:avLst/>
          </a:prstGeom>
          <a:noFill/>
        </p:spPr>
        <p:txBody>
          <a:bodyPr wrap="none" rtlCol="0">
            <a:spAutoFit/>
          </a:bodyPr>
          <a:lstStyle/>
          <a:p>
            <a:endParaRPr lang="en-IN" dirty="0"/>
          </a:p>
        </p:txBody>
      </p:sp>
      <p:pic>
        <p:nvPicPr>
          <p:cNvPr id="6" name="Picture 5">
            <a:extLst>
              <a:ext uri="{FF2B5EF4-FFF2-40B4-BE49-F238E27FC236}">
                <a16:creationId xmlns:a16="http://schemas.microsoft.com/office/drawing/2014/main" id="{A5A828FC-102E-F086-C302-1992BD98AEA3}"/>
              </a:ext>
            </a:extLst>
          </p:cNvPr>
          <p:cNvPicPr>
            <a:picLocks noChangeAspect="1"/>
          </p:cNvPicPr>
          <p:nvPr/>
        </p:nvPicPr>
        <p:blipFill>
          <a:blip r:embed="rId2"/>
          <a:stretch>
            <a:fillRect/>
          </a:stretch>
        </p:blipFill>
        <p:spPr>
          <a:xfrm>
            <a:off x="196139" y="1243032"/>
            <a:ext cx="4469858" cy="6624007"/>
          </a:xfrm>
          <a:prstGeom prst="rect">
            <a:avLst/>
          </a:prstGeom>
        </p:spPr>
      </p:pic>
      <p:pic>
        <p:nvPicPr>
          <p:cNvPr id="8" name="Picture 7">
            <a:extLst>
              <a:ext uri="{FF2B5EF4-FFF2-40B4-BE49-F238E27FC236}">
                <a16:creationId xmlns:a16="http://schemas.microsoft.com/office/drawing/2014/main" id="{8044015F-49EE-EE67-2102-24753DEB3352}"/>
              </a:ext>
            </a:extLst>
          </p:cNvPr>
          <p:cNvPicPr>
            <a:picLocks noChangeAspect="1"/>
          </p:cNvPicPr>
          <p:nvPr/>
        </p:nvPicPr>
        <p:blipFill>
          <a:blip r:embed="rId3"/>
          <a:stretch>
            <a:fillRect/>
          </a:stretch>
        </p:blipFill>
        <p:spPr>
          <a:xfrm>
            <a:off x="4862136" y="1229567"/>
            <a:ext cx="9705667" cy="6682195"/>
          </a:xfrm>
          <a:prstGeom prst="rect">
            <a:avLst/>
          </a:prstGeom>
        </p:spPr>
      </p:pic>
    </p:spTree>
    <p:extLst>
      <p:ext uri="{BB962C8B-B14F-4D97-AF65-F5344CB8AC3E}">
        <p14:creationId xmlns:p14="http://schemas.microsoft.com/office/powerpoint/2010/main" val="245598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504</Words>
  <Application>Microsoft Office PowerPoint</Application>
  <PresentationFormat>Custom</PresentationFormat>
  <Paragraphs>73</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Siri .</cp:lastModifiedBy>
  <cp:revision>3</cp:revision>
  <dcterms:created xsi:type="dcterms:W3CDTF">2024-04-22T11:41:24Z</dcterms:created>
  <dcterms:modified xsi:type="dcterms:W3CDTF">2024-04-29T12:55:26Z</dcterms:modified>
</cp:coreProperties>
</file>