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IBM Plex Serif" charset="1" panose="02060503050406000203"/>
      <p:regular r:id="rId18"/>
    </p:embeddedFont>
    <p:embeddedFont>
      <p:font typeface="IBM Plex Serif Italics" charset="1" panose="02060503050406000203"/>
      <p:regular r:id="rId19"/>
    </p:embeddedFont>
    <p:embeddedFont>
      <p:font typeface="Canva Sans" charset="1" panose="020B0503030501040103"/>
      <p:regular r:id="rId20"/>
    </p:embeddedFont>
    <p:embeddedFont>
      <p:font typeface="IBM Plex Serif Medium Italics" charset="1" panose="020606030504060002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6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62490" y="3407175"/>
            <a:ext cx="10963021" cy="313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spc="-48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CASE PROJECT</a:t>
            </a:r>
          </a:p>
          <a:p>
            <a:pPr algn="ctr">
              <a:lnSpc>
                <a:spcPts val="1200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934996" y="5487358"/>
            <a:ext cx="10963021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i="true" spc="-144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Presented by Harshitha Challa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9910777"/>
            <a:ext cx="18288000" cy="376223"/>
          </a:xfrm>
          <a:custGeom>
            <a:avLst/>
            <a:gdLst/>
            <a:ahLst/>
            <a:cxnLst/>
            <a:rect r="r" b="b" t="t" l="l"/>
            <a:pathLst>
              <a:path h="376223" w="1828800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31929" r="0" b="-110235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8288000" cy="376223"/>
          </a:xfrm>
          <a:custGeom>
            <a:avLst/>
            <a:gdLst/>
            <a:ahLst/>
            <a:cxnLst/>
            <a:rect r="r" b="b" t="t" l="l"/>
            <a:pathLst>
              <a:path h="376223" w="1828800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31929" r="0" b="-1102351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cap="flat" w="9525">
            <a:solidFill>
              <a:srgbClr val="36211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5160864" y="8862060"/>
            <a:ext cx="209843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6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cap="flat" w="9525">
            <a:solidFill>
              <a:srgbClr val="36211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263892"/>
            <a:ext cx="5495058" cy="4031722"/>
          </a:xfrm>
          <a:custGeom>
            <a:avLst/>
            <a:gdLst/>
            <a:ahLst/>
            <a:cxnLst/>
            <a:rect r="r" b="b" t="t" l="l"/>
            <a:pathLst>
              <a:path h="4031722" w="5495058">
                <a:moveTo>
                  <a:pt x="0" y="0"/>
                </a:moveTo>
                <a:lnTo>
                  <a:pt x="5495058" y="0"/>
                </a:lnTo>
                <a:lnTo>
                  <a:pt x="5495058" y="4031722"/>
                </a:lnTo>
                <a:lnTo>
                  <a:pt x="0" y="40317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21" t="-10701" r="-3719" b="-394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160864" y="8862060"/>
            <a:ext cx="209843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21906" y="2608572"/>
            <a:ext cx="9251286" cy="522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 spc="-53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With a 0.90 correlation, TV ads significantly boost sales, making them the most effective channel.  </a:t>
            </a:r>
          </a:p>
          <a:p>
            <a:pPr algn="l">
              <a:lnSpc>
                <a:spcPts val="3779"/>
              </a:lnSpc>
            </a:pP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 spc="-53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A 0.35 correlation indicates that radio ads help sales but are far less impactful than TV ads.</a:t>
            </a:r>
          </a:p>
          <a:p>
            <a:pPr algn="l">
              <a:lnSpc>
                <a:spcPts val="3779"/>
              </a:lnSpc>
            </a:pP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 spc="-53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With only a 0.16 correlation, newspaper ads contribute minimally to sales growth.</a:t>
            </a:r>
          </a:p>
          <a:p>
            <a:pPr algn="l">
              <a:lnSpc>
                <a:spcPts val="3779"/>
              </a:lnSpc>
            </a:pP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 spc="-53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Low correlations suggest ad spending across platforms can be managed independently.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6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cap="flat" w="9525">
            <a:solidFill>
              <a:srgbClr val="36211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64953" y="2722050"/>
            <a:ext cx="6116535" cy="4774773"/>
          </a:xfrm>
          <a:custGeom>
            <a:avLst/>
            <a:gdLst/>
            <a:ahLst/>
            <a:cxnLst/>
            <a:rect r="r" b="b" t="t" l="l"/>
            <a:pathLst>
              <a:path h="4774773" w="6116535">
                <a:moveTo>
                  <a:pt x="0" y="0"/>
                </a:moveTo>
                <a:lnTo>
                  <a:pt x="6116535" y="0"/>
                </a:lnTo>
                <a:lnTo>
                  <a:pt x="6116535" y="4774773"/>
                </a:lnTo>
                <a:lnTo>
                  <a:pt x="0" y="47747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27" t="-1902" r="-3341" b="-332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160864" y="8862060"/>
            <a:ext cx="209843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754141" y="2159510"/>
            <a:ext cx="8682218" cy="6391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 spc="-51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The points align closely with the red dashed line, showing the model's predictions are generally accurate.  </a:t>
            </a:r>
          </a:p>
          <a:p>
            <a:pPr algn="just">
              <a:lnSpc>
                <a:spcPts val="3639"/>
              </a:lnSpc>
            </a:pPr>
          </a:p>
          <a:p>
            <a:pPr algn="just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 spc="-51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Most points are near the ideal line, but some deviations suggest errors, especially for higher values. </a:t>
            </a:r>
          </a:p>
          <a:p>
            <a:pPr algn="just">
              <a:lnSpc>
                <a:spcPts val="3639"/>
              </a:lnSpc>
            </a:pPr>
          </a:p>
          <a:p>
            <a:pPr algn="just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 spc="-51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Some predictions fall above or below the red line, indicating occasional underestimation or overestimation.</a:t>
            </a:r>
          </a:p>
          <a:p>
            <a:pPr algn="just">
              <a:lnSpc>
                <a:spcPts val="3639"/>
              </a:lnSpc>
            </a:pPr>
          </a:p>
          <a:p>
            <a:pPr algn="just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 spc="-51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The points cluster around the diagonal, proving the model is a reliable predictor with minor inaccuracies.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6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cap="flat" w="9525">
            <a:solidFill>
              <a:srgbClr val="36211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870204" y="4035928"/>
            <a:ext cx="12547592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spc="-48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THANK YOU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9910777"/>
            <a:ext cx="18288000" cy="376223"/>
          </a:xfrm>
          <a:custGeom>
            <a:avLst/>
            <a:gdLst/>
            <a:ahLst/>
            <a:cxnLst/>
            <a:rect r="r" b="b" t="t" l="l"/>
            <a:pathLst>
              <a:path h="376223" w="1828800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31929" r="0" b="-110235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160864" y="8862060"/>
            <a:ext cx="209843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6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cap="flat" w="9525">
            <a:solidFill>
              <a:srgbClr val="36211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376223"/>
          </a:xfrm>
          <a:custGeom>
            <a:avLst/>
            <a:gdLst/>
            <a:ahLst/>
            <a:cxnLst/>
            <a:rect r="r" b="b" t="t" l="l"/>
            <a:pathLst>
              <a:path h="376223" w="1828800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31929" r="0" b="-110235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160864" y="8862060"/>
            <a:ext cx="209843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1473" y="3101404"/>
            <a:ext cx="8612527" cy="175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8"/>
              </a:lnSpc>
            </a:pPr>
            <a:r>
              <a:rPr lang="en-US" b="true" sz="5027" i="true" spc="-201">
                <a:solidFill>
                  <a:srgbClr val="36211B"/>
                </a:solidFill>
                <a:latin typeface="IBM Plex Serif Medium Italics"/>
                <a:ea typeface="IBM Plex Serif Medium Italics"/>
                <a:cs typeface="IBM Plex Serif Medium Italics"/>
                <a:sym typeface="IBM Plex Serif Medium Italics"/>
              </a:rPr>
              <a:t>Facebook Live Sellers Dataset:</a:t>
            </a:r>
          </a:p>
          <a:p>
            <a:pPr algn="l">
              <a:lnSpc>
                <a:spcPts val="7038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593178" y="828675"/>
            <a:ext cx="17165841" cy="1720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29"/>
              </a:lnSpc>
            </a:pPr>
            <a:r>
              <a:rPr lang="en-US" sz="10021" i="true" spc="-40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1026" y="4200148"/>
            <a:ext cx="18424733" cy="995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4"/>
              </a:lnSpc>
              <a:spcBef>
                <a:spcPct val="0"/>
              </a:spcBef>
            </a:pPr>
            <a:r>
              <a:rPr lang="en-US" sz="2896" spc="-57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The Facebook Live Sellers in Thailand dataset contains information about the Facebook pages of 10 Thai fashion and cosmetics retail sellers.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61026" y="5747703"/>
            <a:ext cx="8612527" cy="175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8"/>
              </a:lnSpc>
            </a:pPr>
            <a:r>
              <a:rPr lang="en-US" b="true" sz="5027" i="true" spc="-201">
                <a:solidFill>
                  <a:srgbClr val="36211B"/>
                </a:solidFill>
                <a:latin typeface="IBM Plex Serif Medium Italics"/>
                <a:ea typeface="IBM Plex Serif Medium Italics"/>
                <a:cs typeface="IBM Plex Serif Medium Italics"/>
                <a:sym typeface="IBM Plex Serif Medium Italics"/>
              </a:rPr>
              <a:t>Sales Prediction Dataset:</a:t>
            </a:r>
          </a:p>
          <a:p>
            <a:pPr algn="l">
              <a:lnSpc>
                <a:spcPts val="7038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461026" y="6843078"/>
            <a:ext cx="17826974" cy="994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8"/>
              </a:lnSpc>
              <a:spcBef>
                <a:spcPct val="0"/>
              </a:spcBef>
            </a:pPr>
            <a:r>
              <a:rPr lang="en-US" sz="2863" spc="-57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The dataset provided contains information about the advertising expenditures of a company on various platforms (TV, Radio, newspapers) and the corresponding sales of a product.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6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cap="flat" w="9525">
            <a:solidFill>
              <a:srgbClr val="36211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376223"/>
          </a:xfrm>
          <a:custGeom>
            <a:avLst/>
            <a:gdLst/>
            <a:ahLst/>
            <a:cxnLst/>
            <a:rect r="r" b="b" t="t" l="l"/>
            <a:pathLst>
              <a:path h="376223" w="1828800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31929" r="0" b="-11023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7348" y="3311673"/>
            <a:ext cx="7488778" cy="4161215"/>
          </a:xfrm>
          <a:custGeom>
            <a:avLst/>
            <a:gdLst/>
            <a:ahLst/>
            <a:cxnLst/>
            <a:rect r="r" b="b" t="t" l="l"/>
            <a:pathLst>
              <a:path h="4161215" w="7488778">
                <a:moveTo>
                  <a:pt x="0" y="0"/>
                </a:moveTo>
                <a:lnTo>
                  <a:pt x="7488778" y="0"/>
                </a:lnTo>
                <a:lnTo>
                  <a:pt x="7488778" y="4161215"/>
                </a:lnTo>
                <a:lnTo>
                  <a:pt x="0" y="41612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41" t="-1853" r="-10299" b="-593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719272"/>
            <a:ext cx="10963021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true" spc="-255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Insights: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160864" y="8862060"/>
            <a:ext cx="209843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13145" y="2229434"/>
            <a:ext cx="10074855" cy="6268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8422" indent="-319211" lvl="1">
              <a:lnSpc>
                <a:spcPts val="4139"/>
              </a:lnSpc>
              <a:buFont typeface="Arial"/>
              <a:buChar char="•"/>
            </a:pPr>
            <a:r>
              <a:rPr lang="en-US" sz="2957" spc="-59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Reactions are highest between 3 PM - 9 PM, peaking around 8 PM, making evenings the best time to post</a:t>
            </a:r>
          </a:p>
          <a:p>
            <a:pPr algn="l">
              <a:lnSpc>
                <a:spcPts val="4139"/>
              </a:lnSpc>
            </a:pPr>
          </a:p>
          <a:p>
            <a:pPr algn="l" marL="638422" indent="-319211" lvl="1">
              <a:lnSpc>
                <a:spcPts val="4139"/>
              </a:lnSpc>
              <a:buFont typeface="Arial"/>
              <a:buChar char="•"/>
            </a:pPr>
            <a:r>
              <a:rPr lang="en-US" sz="2957" spc="-59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Early morning sees lower reactions , suggesting minimal user activity during this period.</a:t>
            </a:r>
          </a:p>
          <a:p>
            <a:pPr algn="l">
              <a:lnSpc>
                <a:spcPts val="4139"/>
              </a:lnSpc>
            </a:pPr>
          </a:p>
          <a:p>
            <a:pPr algn="l" marL="638422" indent="-319211" lvl="1">
              <a:lnSpc>
                <a:spcPts val="4139"/>
              </a:lnSpc>
              <a:buFont typeface="Arial"/>
              <a:buChar char="•"/>
            </a:pPr>
            <a:r>
              <a:rPr lang="en-US" sz="2957" spc="-59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Engagement remains stable but lower between 10 AM - 2 PM, before increasing in the afternoon.</a:t>
            </a:r>
          </a:p>
          <a:p>
            <a:pPr algn="l">
              <a:lnSpc>
                <a:spcPts val="4139"/>
              </a:lnSpc>
            </a:pPr>
          </a:p>
          <a:p>
            <a:pPr algn="l" marL="638422" indent="-319211" lvl="1">
              <a:lnSpc>
                <a:spcPts val="4139"/>
              </a:lnSpc>
              <a:buFont typeface="Arial"/>
              <a:buChar char="•"/>
            </a:pPr>
            <a:r>
              <a:rPr lang="en-US" sz="2957" spc="-59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Posting between 3 PM - 9 PM can maximize engagement, while A/B testing and content type analysis can further optimize reach.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6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cap="flat" w="9525">
            <a:solidFill>
              <a:srgbClr val="36211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376223"/>
          </a:xfrm>
          <a:custGeom>
            <a:avLst/>
            <a:gdLst/>
            <a:ahLst/>
            <a:cxnLst/>
            <a:rect r="r" b="b" t="t" l="l"/>
            <a:pathLst>
              <a:path h="376223" w="1828800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31929" r="0" b="-11023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72933" y="2936767"/>
            <a:ext cx="7140766" cy="4476155"/>
          </a:xfrm>
          <a:custGeom>
            <a:avLst/>
            <a:gdLst/>
            <a:ahLst/>
            <a:cxnLst/>
            <a:rect r="r" b="b" t="t" l="l"/>
            <a:pathLst>
              <a:path h="4476155" w="7140766">
                <a:moveTo>
                  <a:pt x="0" y="0"/>
                </a:moveTo>
                <a:lnTo>
                  <a:pt x="7140766" y="0"/>
                </a:lnTo>
                <a:lnTo>
                  <a:pt x="7140766" y="4476154"/>
                </a:lnTo>
                <a:lnTo>
                  <a:pt x="0" y="44761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84" t="-12746" r="-10613" b="-1063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160864" y="8862060"/>
            <a:ext cx="209843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E8E6E3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313264" y="9014460"/>
            <a:ext cx="209843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13699" y="2448149"/>
            <a:ext cx="10578803" cy="6391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 spc="-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num_reactions has a low correlation with num_comments and num_shares, indicating that reactions alone do not strongly influence comments or shares.</a:t>
            </a:r>
          </a:p>
          <a:p>
            <a:pPr algn="l">
              <a:lnSpc>
                <a:spcPts val="3639"/>
              </a:lnSpc>
            </a:pP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 spc="-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num_comments and num_shares show a stronger correlation , suggesting that posts with more comments are more likely to be shared.</a:t>
            </a:r>
          </a:p>
          <a:p>
            <a:pPr algn="l">
              <a:lnSpc>
                <a:spcPts val="3639"/>
              </a:lnSpc>
            </a:pP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 spc="-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weak correlation between reactions and other engagement metrics suggests that users may react to a post without necessarily commenting or sharing.</a:t>
            </a:r>
          </a:p>
          <a:p>
            <a:pPr algn="l">
              <a:lnSpc>
                <a:spcPts val="3639"/>
              </a:lnSpc>
            </a:pP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 spc="-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maximize engagement, posts should encourage discussions and shares, rather than relying solely on reactions.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6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cap="flat" w="9525">
            <a:solidFill>
              <a:srgbClr val="36211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376223"/>
          </a:xfrm>
          <a:custGeom>
            <a:avLst/>
            <a:gdLst/>
            <a:ahLst/>
            <a:cxnLst/>
            <a:rect r="r" b="b" t="t" l="l"/>
            <a:pathLst>
              <a:path h="376223" w="1828800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31929" r="0" b="-110235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1612" y="3260990"/>
            <a:ext cx="5105177" cy="4132154"/>
          </a:xfrm>
          <a:custGeom>
            <a:avLst/>
            <a:gdLst/>
            <a:ahLst/>
            <a:cxnLst/>
            <a:rect r="r" b="b" t="t" l="l"/>
            <a:pathLst>
              <a:path h="4132154" w="5105177">
                <a:moveTo>
                  <a:pt x="0" y="0"/>
                </a:moveTo>
                <a:lnTo>
                  <a:pt x="5105176" y="0"/>
                </a:lnTo>
                <a:lnTo>
                  <a:pt x="5105176" y="4132154"/>
                </a:lnTo>
                <a:lnTo>
                  <a:pt x="0" y="41321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736" t="-3121" r="-17368" b="-390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160864" y="8862060"/>
            <a:ext cx="209843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24240" y="2338977"/>
            <a:ext cx="11475347" cy="6424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 spc="-55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The clustering algorithm has grouped Facebook posts into different engagement levels, with clear low, medium, and high activity clusters.</a:t>
            </a:r>
          </a:p>
          <a:p>
            <a:pPr algn="l">
              <a:lnSpc>
                <a:spcPts val="3919"/>
              </a:lnSpc>
            </a:pP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 spc="-55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A large portion of posts is clustered at the lower end, indicating that most posts receive low engagement.</a:t>
            </a:r>
          </a:p>
          <a:p>
            <a:pPr algn="l">
              <a:lnSpc>
                <a:spcPts val="3919"/>
              </a:lnSpc>
            </a:pP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 spc="-55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Some posts fall into moderate and high interaction categories, showing variations in audience response.</a:t>
            </a:r>
          </a:p>
          <a:p>
            <a:pPr algn="l">
              <a:lnSpc>
                <a:spcPts val="3919"/>
              </a:lnSpc>
            </a:pP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 spc="-55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Understanding these clusters can help optimize content strategies—highly engaging posts can be analyzed to replicate successful patterns.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6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376223"/>
          </a:xfrm>
          <a:custGeom>
            <a:avLst/>
            <a:gdLst/>
            <a:ahLst/>
            <a:cxnLst/>
            <a:rect r="r" b="b" t="t" l="l"/>
            <a:pathLst>
              <a:path h="376223" w="1828800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31929" r="0" b="-1102351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cap="flat" w="9525">
            <a:solidFill>
              <a:srgbClr val="36211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74499" y="3397243"/>
            <a:ext cx="5803623" cy="3824715"/>
          </a:xfrm>
          <a:custGeom>
            <a:avLst/>
            <a:gdLst/>
            <a:ahLst/>
            <a:cxnLst/>
            <a:rect r="r" b="b" t="t" l="l"/>
            <a:pathLst>
              <a:path h="3824715" w="5803623">
                <a:moveTo>
                  <a:pt x="0" y="0"/>
                </a:moveTo>
                <a:lnTo>
                  <a:pt x="5803622" y="0"/>
                </a:lnTo>
                <a:lnTo>
                  <a:pt x="5803622" y="3824714"/>
                </a:lnTo>
                <a:lnTo>
                  <a:pt x="0" y="38247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695" t="-5937" r="-6651" b="-831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160864" y="8862060"/>
            <a:ext cx="209843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92475" y="2811780"/>
            <a:ext cx="11805050" cy="522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 spc="-53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The Elbow Method helps determine the optimal number of clusters (K) in K-Means clustering.</a:t>
            </a:r>
          </a:p>
          <a:p>
            <a:pPr algn="l">
              <a:lnSpc>
                <a:spcPts val="3779"/>
              </a:lnSpc>
            </a:pP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 spc="-53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The X-axis represents the number of clusters, while the Y-axis shows the Within-Cluster Sum of Squares (WCSS).</a:t>
            </a:r>
          </a:p>
          <a:p>
            <a:pPr algn="l">
              <a:lnSpc>
                <a:spcPts val="3779"/>
              </a:lnSpc>
            </a:pP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 spc="-53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The graph shows a sharp decline in WCSS initially, then starts to flatten around K = 4 or 5, indicating the optimal cluster count.</a:t>
            </a:r>
          </a:p>
          <a:p>
            <a:pPr algn="l">
              <a:lnSpc>
                <a:spcPts val="3779"/>
              </a:lnSpc>
            </a:pP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 spc="-53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Choosing K = 4 or 5 balances variance reduction and model efficiency, avoiding excessive clusters.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6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376223"/>
          </a:xfrm>
          <a:custGeom>
            <a:avLst/>
            <a:gdLst/>
            <a:ahLst/>
            <a:cxnLst/>
            <a:rect r="r" b="b" t="t" l="l"/>
            <a:pathLst>
              <a:path h="376223" w="1828800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31929" r="0" b="-1102351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cap="flat" w="9525">
            <a:solidFill>
              <a:srgbClr val="36211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102028"/>
            <a:ext cx="5994023" cy="4580117"/>
          </a:xfrm>
          <a:custGeom>
            <a:avLst/>
            <a:gdLst/>
            <a:ahLst/>
            <a:cxnLst/>
            <a:rect r="r" b="b" t="t" l="l"/>
            <a:pathLst>
              <a:path h="4580117" w="5994023">
                <a:moveTo>
                  <a:pt x="0" y="0"/>
                </a:moveTo>
                <a:lnTo>
                  <a:pt x="5994023" y="0"/>
                </a:lnTo>
                <a:lnTo>
                  <a:pt x="5994023" y="4580117"/>
                </a:lnTo>
                <a:lnTo>
                  <a:pt x="0" y="45801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773" t="-2871" r="-5642" b="-328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160864" y="8862060"/>
            <a:ext cx="209843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022723" y="2410969"/>
            <a:ext cx="11068858" cy="522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 spc="-53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Photos dominate the post types, making up the largest share, indicating that image-based content is the most popular.</a:t>
            </a:r>
          </a:p>
          <a:p>
            <a:pPr algn="l">
              <a:lnSpc>
                <a:spcPts val="3779"/>
              </a:lnSpc>
            </a:pP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 spc="-53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Videos are the second most common post type, showing that visual media (photos &amp; videos) are key engagement drivers.</a:t>
            </a:r>
          </a:p>
          <a:p>
            <a:pPr algn="l">
              <a:lnSpc>
                <a:spcPts val="3779"/>
              </a:lnSpc>
            </a:pP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 spc="-53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Status updates and links are far less frequent, suggesting that text-based content is less preferred by sellers and audiences.</a:t>
            </a:r>
          </a:p>
          <a:p>
            <a:pPr algn="l">
              <a:lnSpc>
                <a:spcPts val="3779"/>
              </a:lnSpc>
            </a:pP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 spc="-53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This distribution suggests that businesses should focus more on photo and video posts to maximize engagement.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6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376223"/>
          </a:xfrm>
          <a:custGeom>
            <a:avLst/>
            <a:gdLst/>
            <a:ahLst/>
            <a:cxnLst/>
            <a:rect r="r" b="b" t="t" l="l"/>
            <a:pathLst>
              <a:path h="376223" w="1828800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31929" r="0" b="-1102351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cap="flat" w="9525">
            <a:solidFill>
              <a:srgbClr val="36211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332379"/>
            <a:ext cx="6054044" cy="4258089"/>
          </a:xfrm>
          <a:custGeom>
            <a:avLst/>
            <a:gdLst/>
            <a:ahLst/>
            <a:cxnLst/>
            <a:rect r="r" b="b" t="t" l="l"/>
            <a:pathLst>
              <a:path h="4258089" w="6054044">
                <a:moveTo>
                  <a:pt x="0" y="0"/>
                </a:moveTo>
                <a:lnTo>
                  <a:pt x="6054044" y="0"/>
                </a:lnTo>
                <a:lnTo>
                  <a:pt x="6054044" y="4258089"/>
                </a:lnTo>
                <a:lnTo>
                  <a:pt x="0" y="4258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625" t="-2133" r="-4501" b="-3199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160864" y="8862060"/>
            <a:ext cx="209843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E8E6E3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54394" y="2497989"/>
            <a:ext cx="10848604" cy="5020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 spc="-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Videos receive the highest number of comments, suggesting they drive the most audience interaction and discussion.</a:t>
            </a:r>
          </a:p>
          <a:p>
            <a:pPr algn="l">
              <a:lnSpc>
                <a:spcPts val="3639"/>
              </a:lnSpc>
            </a:pP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 spc="-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Links and status posts generate more reactions than photos, showing that users engage emotionally with these post types.</a:t>
            </a:r>
          </a:p>
          <a:p>
            <a:pPr algn="l">
              <a:lnSpc>
                <a:spcPts val="3639"/>
              </a:lnSpc>
            </a:pP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 spc="-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Photo posts have moderate engagement, with lower reactions and comments compared to other post types.</a:t>
            </a:r>
          </a:p>
          <a:p>
            <a:pPr algn="l">
              <a:lnSpc>
                <a:spcPts val="3639"/>
              </a:lnSpc>
            </a:pP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sz="2599" spc="-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Shares are highest for video posts, indicating that video content is more likely to be shared and spread virally.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313264" y="9014460"/>
            <a:ext cx="209843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6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376223"/>
          </a:xfrm>
          <a:custGeom>
            <a:avLst/>
            <a:gdLst/>
            <a:ahLst/>
            <a:cxnLst/>
            <a:rect r="r" b="b" t="t" l="l"/>
            <a:pathLst>
              <a:path h="376223" w="1828800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31929" r="0" b="-1102351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3576310" y="9079230"/>
            <a:ext cx="5588773" cy="0"/>
          </a:xfrm>
          <a:prstGeom prst="line">
            <a:avLst/>
          </a:prstGeom>
          <a:ln cap="flat" w="9525">
            <a:solidFill>
              <a:srgbClr val="36211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442661"/>
            <a:ext cx="5375262" cy="3979259"/>
          </a:xfrm>
          <a:custGeom>
            <a:avLst/>
            <a:gdLst/>
            <a:ahLst/>
            <a:cxnLst/>
            <a:rect r="r" b="b" t="t" l="l"/>
            <a:pathLst>
              <a:path h="3979259" w="5375262">
                <a:moveTo>
                  <a:pt x="0" y="0"/>
                </a:moveTo>
                <a:lnTo>
                  <a:pt x="5375262" y="0"/>
                </a:lnTo>
                <a:lnTo>
                  <a:pt x="5375262" y="3979259"/>
                </a:lnTo>
                <a:lnTo>
                  <a:pt x="0" y="39792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240" t="-6277" r="-6337" b="-456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160864" y="8862060"/>
            <a:ext cx="209843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073687" y="2551930"/>
            <a:ext cx="9408901" cy="570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 spc="-53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The points align closely with the red dashed line, showing the model's predictions are generally accurate.  </a:t>
            </a:r>
          </a:p>
          <a:p>
            <a:pPr algn="l">
              <a:lnSpc>
                <a:spcPts val="3779"/>
              </a:lnSpc>
            </a:pP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 spc="-53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Most points are near the ideal line, but some deviations suggest errors, especially for higher values. </a:t>
            </a:r>
          </a:p>
          <a:p>
            <a:pPr algn="l">
              <a:lnSpc>
                <a:spcPts val="3779"/>
              </a:lnSpc>
            </a:pPr>
            <a:r>
              <a:rPr lang="en-US" sz="2699" spc="-53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 spc="-53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Some predictions fall above or below the red line, indicating occasional underestimation or overestimation.</a:t>
            </a:r>
          </a:p>
          <a:p>
            <a:pPr algn="l">
              <a:lnSpc>
                <a:spcPts val="3779"/>
              </a:lnSpc>
            </a:pP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 spc="-53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The points cluster around the diagonal, proving the model is a reliable predictor with minor inaccuracies.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DAGeQn7jNmg</dc:identifier>
  <dcterms:modified xsi:type="dcterms:W3CDTF">2011-08-01T06:04:30Z</dcterms:modified>
  <cp:revision>1</cp:revision>
  <dc:title>Beige Green Simple Minimalist Social Media Marketing Project Presentation</dc:title>
</cp:coreProperties>
</file>