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1" r:id="rId3"/>
    <p:sldId id="272" r:id="rId4"/>
    <p:sldId id="257" r:id="rId5"/>
    <p:sldId id="269" r:id="rId6"/>
    <p:sldId id="270" r:id="rId7"/>
    <p:sldId id="260" r:id="rId8"/>
    <p:sldId id="261" r:id="rId9"/>
    <p:sldId id="268" r:id="rId10"/>
    <p:sldId id="262" r:id="rId11"/>
    <p:sldId id="267"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05" autoAdjust="0"/>
    <p:restoredTop sz="94660"/>
  </p:normalViewPr>
  <p:slideViewPr>
    <p:cSldViewPr snapToGrid="0">
      <p:cViewPr>
        <p:scale>
          <a:sx n="60" d="100"/>
          <a:sy n="60" d="100"/>
        </p:scale>
        <p:origin x="1661"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6B921-EF2C-40D3-A454-093BAC1FC0EA}"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005D2-CCF8-447E-BBB7-4E08F9A1B61F}" type="slidenum">
              <a:rPr lang="en-US" smtClean="0"/>
              <a:t>‹#›</a:t>
            </a:fld>
            <a:endParaRPr lang="en-US"/>
          </a:p>
        </p:txBody>
      </p:sp>
    </p:spTree>
    <p:extLst>
      <p:ext uri="{BB962C8B-B14F-4D97-AF65-F5344CB8AC3E}">
        <p14:creationId xmlns:p14="http://schemas.microsoft.com/office/powerpoint/2010/main" val="348035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cd1a3326c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g2acd1a3326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6893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cd1a3326c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g2acd1a3326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97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34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cd1a3326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acd1a3326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208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08/01/2024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08/01/2024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smtClean="0"/>
              <a:t>PROJECT TITLE : </a:t>
            </a:r>
            <a:r>
              <a:rPr lang="en-US" dirty="0"/>
              <a:t>Obtaining electro-optic properties of LC devices by computer simulation and  Prediction of electro-optic properties of liquid crystal devices by ML/DL.</a:t>
            </a:r>
            <a:endParaRPr lang="en-GB" dirty="0"/>
          </a:p>
        </p:txBody>
      </p:sp>
      <p:sp>
        <p:nvSpPr>
          <p:cNvPr id="3" name="Subtitle 2"/>
          <p:cNvSpPr>
            <a:spLocks noGrp="1"/>
          </p:cNvSpPr>
          <p:nvPr>
            <p:ph type="subTitle" idx="1"/>
          </p:nvPr>
        </p:nvSpPr>
        <p:spPr>
          <a:xfrm>
            <a:off x="790469" y="3274140"/>
            <a:ext cx="3970594" cy="552184"/>
          </a:xfrm>
        </p:spPr>
        <p:txBody>
          <a:bodyPr/>
          <a:lstStyle/>
          <a:p>
            <a:pPr algn="l"/>
            <a:r>
              <a:rPr lang="en-GB" dirty="0" smtClean="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709914560"/>
              </p:ext>
            </p:extLst>
          </p:nvPr>
        </p:nvGraphicFramePr>
        <p:xfrm>
          <a:off x="553403" y="3996378"/>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algn="ctr"/>
                      <a:r>
                        <a:rPr lang="en-GB" dirty="0" smtClean="0"/>
                        <a:t>20201CAI0110</a:t>
                      </a: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smtClean="0"/>
                        <a:t>HARSHITHA R</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algn="l"/>
            <a:r>
              <a:rPr lang="en-GB" sz="1700" dirty="0" err="1" smtClean="0"/>
              <a:t>Prof.</a:t>
            </a:r>
            <a:r>
              <a:rPr lang="en-GB" sz="1700" dirty="0" smtClean="0"/>
              <a:t> CHI-YEN HUANG </a:t>
            </a:r>
          </a:p>
          <a:p>
            <a:pPr algn="l"/>
            <a:r>
              <a:rPr lang="en-GB" sz="1700" dirty="0" smtClean="0"/>
              <a:t>College of science ,</a:t>
            </a:r>
          </a:p>
          <a:p>
            <a:pPr algn="l"/>
            <a:r>
              <a:rPr lang="en-GB" sz="1700" dirty="0" smtClean="0"/>
              <a:t>National </a:t>
            </a:r>
            <a:r>
              <a:rPr lang="en-GB" sz="1700" dirty="0" err="1" smtClean="0"/>
              <a:t>Changhua</a:t>
            </a:r>
            <a:r>
              <a:rPr lang="en-GB" sz="1700" dirty="0" smtClean="0"/>
              <a:t> University of Education (NCUE)</a:t>
            </a:r>
          </a:p>
          <a:p>
            <a:pPr algn="l"/>
            <a:r>
              <a:rPr lang="en-GB" sz="1700" dirty="0" smtClean="0"/>
              <a:t> </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sp>
        <p:nvSpPr>
          <p:cNvPr id="3" name="Content Placeholder 2"/>
          <p:cNvSpPr>
            <a:spLocks noGrp="1"/>
          </p:cNvSpPr>
          <p:nvPr>
            <p:ph idx="1"/>
          </p:nvPr>
        </p:nvSpPr>
        <p:spPr/>
        <p:txBody>
          <a:bodyPr>
            <a:normAutofit fontScale="55000" lnSpcReduction="20000"/>
          </a:bodyPr>
          <a:lstStyle/>
          <a:p>
            <a:r>
              <a:rPr lang="en-US" b="1" dirty="0"/>
              <a:t>Weeks 1-6: Basic Training</a:t>
            </a:r>
            <a:endParaRPr lang="en-US" dirty="0"/>
          </a:p>
          <a:p>
            <a:r>
              <a:rPr lang="en-US" b="1" dirty="0"/>
              <a:t>Week 1-3:</a:t>
            </a:r>
            <a:endParaRPr lang="en-US" dirty="0"/>
          </a:p>
          <a:p>
            <a:pPr lvl="1"/>
            <a:r>
              <a:rPr lang="en-US" dirty="0"/>
              <a:t>Orientation and introduction to the team and workplace.</a:t>
            </a:r>
          </a:p>
          <a:p>
            <a:pPr lvl="1"/>
            <a:r>
              <a:rPr lang="en-US" dirty="0"/>
              <a:t>Basic training on relevant tools and technologies.</a:t>
            </a:r>
          </a:p>
          <a:p>
            <a:r>
              <a:rPr lang="en-US" b="1" dirty="0"/>
              <a:t>Week 4-6:</a:t>
            </a:r>
            <a:endParaRPr lang="en-US" dirty="0"/>
          </a:p>
          <a:p>
            <a:pPr lvl="1"/>
            <a:r>
              <a:rPr lang="en-US" dirty="0"/>
              <a:t>Hands-on exercises and practical sessions to collect data.</a:t>
            </a:r>
          </a:p>
          <a:p>
            <a:pPr lvl="1"/>
            <a:r>
              <a:rPr lang="en-US" dirty="0"/>
              <a:t>Skill development sessions with team.</a:t>
            </a:r>
          </a:p>
          <a:p>
            <a:pPr lvl="1"/>
            <a:r>
              <a:rPr lang="en-US" dirty="0"/>
              <a:t>Mentoring and guidance on individual or team-based projects.</a:t>
            </a:r>
          </a:p>
          <a:p>
            <a:pPr marL="457200" lvl="0" indent="-355600">
              <a:lnSpc>
                <a:spcPct val="80000"/>
              </a:lnSpc>
              <a:spcBef>
                <a:spcPts val="0"/>
              </a:spcBef>
              <a:buSzPts val="2000"/>
              <a:buFont typeface="Times New Roman"/>
              <a:buChar char="•"/>
            </a:pPr>
            <a:endParaRPr lang="en-US" sz="2000" b="1" dirty="0">
              <a:latin typeface="Times New Roman"/>
              <a:ea typeface="Times New Roman"/>
              <a:cs typeface="Times New Roman"/>
              <a:sym typeface="Times New Roman"/>
            </a:endParaRPr>
          </a:p>
          <a:p>
            <a:r>
              <a:rPr lang="en-US" b="1" dirty="0"/>
              <a:t>Weeks 7-8: Paper Reading and Project Finalization</a:t>
            </a:r>
            <a:endParaRPr lang="en-US" dirty="0"/>
          </a:p>
          <a:p>
            <a:r>
              <a:rPr lang="en-US" b="1" dirty="0"/>
              <a:t>Week 7:</a:t>
            </a:r>
            <a:endParaRPr lang="en-US" dirty="0"/>
          </a:p>
          <a:p>
            <a:pPr lvl="1"/>
            <a:r>
              <a:rPr lang="en-US" dirty="0"/>
              <a:t>Project introduction and orientation.</a:t>
            </a:r>
          </a:p>
          <a:p>
            <a:pPr lvl="1"/>
            <a:r>
              <a:rPr lang="en-US" dirty="0"/>
              <a:t>Initial discussions on the scope and objectives.</a:t>
            </a:r>
          </a:p>
          <a:p>
            <a:pPr lvl="1"/>
            <a:r>
              <a:rPr lang="en-US" dirty="0"/>
              <a:t>Introduction to LC cells and cell gap detection.</a:t>
            </a:r>
          </a:p>
          <a:p>
            <a:r>
              <a:rPr lang="en-US" b="1" dirty="0"/>
              <a:t>Week 8:</a:t>
            </a:r>
            <a:endParaRPr lang="en-US" dirty="0"/>
          </a:p>
          <a:p>
            <a:pPr lvl="1"/>
            <a:r>
              <a:rPr lang="en-US" dirty="0"/>
              <a:t>In-depth paper reading on LC cell properties and existing detection methods.</a:t>
            </a:r>
          </a:p>
          <a:p>
            <a:pPr lvl="1"/>
            <a:r>
              <a:rPr lang="en-US" dirty="0"/>
              <a:t>Discussions with the team to understand the current challenges and solutions.</a:t>
            </a:r>
          </a:p>
          <a:p>
            <a:r>
              <a:rPr lang="en-US" b="1" dirty="0"/>
              <a:t>Weeks 9-12: Data Collection and Preprocessing</a:t>
            </a:r>
            <a:endParaRPr lang="en-US" dirty="0"/>
          </a:p>
          <a:p>
            <a:r>
              <a:rPr lang="en-US" b="1" dirty="0"/>
              <a:t>Week 9-10:</a:t>
            </a:r>
            <a:endParaRPr lang="en-US" dirty="0"/>
          </a:p>
          <a:p>
            <a:pPr lvl="1"/>
            <a:r>
              <a:rPr lang="en-US" dirty="0"/>
              <a:t>Exploration of LC cell image datasets and acquisition.</a:t>
            </a:r>
          </a:p>
          <a:p>
            <a:pPr lvl="1"/>
            <a:r>
              <a:rPr lang="en-US" dirty="0"/>
              <a:t>Initial data preprocessing steps, including normalization and cleaning.</a:t>
            </a:r>
          </a:p>
          <a:p>
            <a:r>
              <a:rPr lang="en-US" b="1" dirty="0"/>
              <a:t>Week 11-12:</a:t>
            </a:r>
            <a:endParaRPr lang="en-US" dirty="0"/>
          </a:p>
          <a:p>
            <a:pPr lvl="1"/>
            <a:r>
              <a:rPr lang="en-US" dirty="0"/>
              <a:t>Further data preprocessing, focusing on cell gap-related features.</a:t>
            </a:r>
          </a:p>
          <a:p>
            <a:pPr lvl="1"/>
            <a:r>
              <a:rPr lang="en-US" dirty="0"/>
              <a:t>Initial exploration of image processing techniques for feature extraction.</a:t>
            </a:r>
          </a:p>
          <a:p>
            <a:endParaRPr lang="en-GB" dirty="0"/>
          </a:p>
        </p:txBody>
      </p:sp>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 of Project</a:t>
            </a:r>
          </a:p>
        </p:txBody>
      </p:sp>
      <p:sp>
        <p:nvSpPr>
          <p:cNvPr id="3" name="Content Placeholder 2"/>
          <p:cNvSpPr>
            <a:spLocks noGrp="1"/>
          </p:cNvSpPr>
          <p:nvPr>
            <p:ph idx="1"/>
          </p:nvPr>
        </p:nvSpPr>
        <p:spPr/>
        <p:txBody>
          <a:bodyPr>
            <a:normAutofit fontScale="62500" lnSpcReduction="20000"/>
          </a:bodyPr>
          <a:lstStyle/>
          <a:p>
            <a:r>
              <a:rPr lang="en-US" b="1" dirty="0"/>
              <a:t>Weeks 13-15: Image Processing and Feature Extraction</a:t>
            </a:r>
            <a:endParaRPr lang="en-US" dirty="0"/>
          </a:p>
          <a:p>
            <a:r>
              <a:rPr lang="en-US" b="1" dirty="0"/>
              <a:t>Week 13-14:</a:t>
            </a:r>
            <a:endParaRPr lang="en-US" dirty="0"/>
          </a:p>
          <a:p>
            <a:pPr lvl="1"/>
            <a:r>
              <a:rPr lang="en-US" dirty="0"/>
              <a:t>Implementation of image processing algorithms for cell gap detection.</a:t>
            </a:r>
          </a:p>
          <a:p>
            <a:pPr lvl="1"/>
            <a:r>
              <a:rPr lang="en-US" dirty="0"/>
              <a:t>Initial feature extraction from LC cell images.</a:t>
            </a:r>
          </a:p>
          <a:p>
            <a:r>
              <a:rPr lang="en-US" b="1" dirty="0"/>
              <a:t>Week 15:</a:t>
            </a:r>
            <a:endParaRPr lang="en-US" dirty="0"/>
          </a:p>
          <a:p>
            <a:pPr lvl="1"/>
            <a:r>
              <a:rPr lang="en-US" dirty="0"/>
              <a:t>Experimentation with different feature extraction methods.</a:t>
            </a:r>
          </a:p>
          <a:p>
            <a:pPr lvl="1"/>
            <a:r>
              <a:rPr lang="en-US" dirty="0"/>
              <a:t>Documentation of findings and challenges related to image processing.</a:t>
            </a:r>
          </a:p>
          <a:p>
            <a:r>
              <a:rPr lang="en-US" b="1" dirty="0"/>
              <a:t>Weeks 16-18: Model Development and Training</a:t>
            </a:r>
            <a:endParaRPr lang="en-US" dirty="0"/>
          </a:p>
          <a:p>
            <a:r>
              <a:rPr lang="en-US" b="1" dirty="0"/>
              <a:t>Week 16-17:</a:t>
            </a:r>
            <a:endParaRPr lang="en-US" dirty="0"/>
          </a:p>
          <a:p>
            <a:pPr lvl="1"/>
            <a:r>
              <a:rPr lang="en-US" dirty="0"/>
              <a:t>Exploration of machine learning and computer vision models suitable for regression tasks.</a:t>
            </a:r>
          </a:p>
          <a:p>
            <a:pPr lvl="1"/>
            <a:r>
              <a:rPr lang="en-US" dirty="0"/>
              <a:t>Implementation of a baseline model for cell gap detection.</a:t>
            </a:r>
          </a:p>
          <a:p>
            <a:r>
              <a:rPr lang="en-US" b="1" dirty="0"/>
              <a:t>Week 18:</a:t>
            </a:r>
            <a:endParaRPr lang="en-US" dirty="0"/>
          </a:p>
          <a:p>
            <a:pPr lvl="1"/>
            <a:r>
              <a:rPr lang="en-US" dirty="0"/>
              <a:t>Training and fine-tuning of the model using the prepared dataset.</a:t>
            </a:r>
          </a:p>
          <a:p>
            <a:pPr lvl="1"/>
            <a:r>
              <a:rPr lang="en-US" dirty="0"/>
              <a:t>Evaluation of the model's performance and initial results.</a:t>
            </a:r>
          </a:p>
          <a:p>
            <a:r>
              <a:rPr lang="en-US" b="1" dirty="0"/>
              <a:t>Weeks 19-20: Model Refinement and Finalization</a:t>
            </a:r>
            <a:endParaRPr lang="en-US" dirty="0"/>
          </a:p>
          <a:p>
            <a:r>
              <a:rPr lang="en-US" b="1" dirty="0"/>
              <a:t>Week 19:</a:t>
            </a:r>
            <a:endParaRPr lang="en-US" dirty="0"/>
          </a:p>
          <a:p>
            <a:pPr lvl="1"/>
            <a:r>
              <a:rPr lang="en-US" dirty="0"/>
              <a:t>Iterative refinement of the model based on feedback and initial results.</a:t>
            </a:r>
          </a:p>
          <a:p>
            <a:pPr lvl="1"/>
            <a:r>
              <a:rPr lang="en-US" dirty="0"/>
              <a:t>Addressing any challenges or limitations encountered during training.</a:t>
            </a:r>
          </a:p>
          <a:p>
            <a:r>
              <a:rPr lang="en-US" b="1" dirty="0"/>
              <a:t>Week 20:</a:t>
            </a:r>
            <a:endParaRPr lang="en-US" dirty="0"/>
          </a:p>
          <a:p>
            <a:pPr lvl="1"/>
            <a:r>
              <a:rPr lang="en-US" dirty="0"/>
              <a:t>Final testing and validation of the trained model.</a:t>
            </a:r>
          </a:p>
          <a:p>
            <a:pPr lvl="1"/>
            <a:r>
              <a:rPr lang="en-US" dirty="0"/>
              <a:t>Preparation of the final project report.</a:t>
            </a:r>
          </a:p>
          <a:p>
            <a:pPr lvl="1"/>
            <a:r>
              <a:rPr lang="en-US" dirty="0"/>
              <a:t>Project presentation and discussion of findings.</a:t>
            </a:r>
          </a:p>
          <a:p>
            <a:endParaRPr lang="en-US" dirty="0"/>
          </a:p>
        </p:txBody>
      </p:sp>
    </p:spTree>
    <p:extLst>
      <p:ext uri="{BB962C8B-B14F-4D97-AF65-F5344CB8AC3E}">
        <p14:creationId xmlns:p14="http://schemas.microsoft.com/office/powerpoint/2010/main" val="3512890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1485156"/>
            <a:ext cx="4870564" cy="3278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000" i="0" u="none" strike="noStrike" cap="none" normalizeH="0" baseline="0" dirty="0" smtClean="0">
                <a:ln>
                  <a:noFill/>
                </a:ln>
                <a:solidFill>
                  <a:srgbClr val="000000"/>
                </a:solidFill>
                <a:effectLst/>
                <a:latin typeface="Söhne"/>
              </a:rPr>
              <a:t>Accurate </a:t>
            </a:r>
            <a:r>
              <a:rPr kumimoji="0" lang="en-US" sz="2000" i="0" u="none" strike="noStrike" cap="none" normalizeH="0" baseline="0" dirty="0" smtClean="0">
                <a:ln>
                  <a:noFill/>
                </a:ln>
                <a:solidFill>
                  <a:srgbClr val="000000"/>
                </a:solidFill>
                <a:effectLst/>
                <a:latin typeface="Söhne"/>
              </a:rPr>
              <a:t>Cell Gap </a:t>
            </a:r>
            <a:r>
              <a:rPr kumimoji="0" lang="en-US" sz="2000" i="0" u="none" strike="noStrike" cap="none" normalizeH="0" baseline="0" dirty="0" smtClean="0">
                <a:ln>
                  <a:noFill/>
                </a:ln>
                <a:solidFill>
                  <a:srgbClr val="000000"/>
                </a:solidFill>
                <a:effectLst/>
                <a:latin typeface="Söhne"/>
              </a:rPr>
              <a:t>Determination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000" i="0" u="none" strike="noStrike" cap="none" normalizeH="0" baseline="0" dirty="0" smtClean="0">
                <a:ln>
                  <a:noFill/>
                </a:ln>
                <a:solidFill>
                  <a:srgbClr val="000000"/>
                </a:solidFill>
                <a:effectLst/>
                <a:latin typeface="Söhne"/>
              </a:rPr>
              <a:t>Reduced Experimental Complexity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000" i="0" u="none" strike="noStrike" cap="none" normalizeH="0" baseline="0" dirty="0" smtClean="0">
                <a:ln>
                  <a:noFill/>
                </a:ln>
                <a:solidFill>
                  <a:srgbClr val="000000"/>
                </a:solidFill>
                <a:effectLst/>
                <a:latin typeface="Söhne"/>
              </a:rPr>
              <a:t>Robustness </a:t>
            </a:r>
            <a:r>
              <a:rPr kumimoji="0" lang="en-US" sz="2000" i="0" u="none" strike="noStrike" cap="none" normalizeH="0" baseline="0" dirty="0" smtClean="0">
                <a:ln>
                  <a:noFill/>
                </a:ln>
                <a:solidFill>
                  <a:srgbClr val="000000"/>
                </a:solidFill>
                <a:effectLst/>
                <a:latin typeface="Söhne"/>
              </a:rPr>
              <a:t>to </a:t>
            </a:r>
            <a:r>
              <a:rPr kumimoji="0" lang="en-US" sz="2000" i="0" u="none" strike="noStrike" cap="none" normalizeH="0" baseline="0" dirty="0" smtClean="0">
                <a:ln>
                  <a:noFill/>
                </a:ln>
                <a:solidFill>
                  <a:srgbClr val="000000"/>
                </a:solidFill>
                <a:effectLst/>
                <a:latin typeface="Söhne"/>
              </a:rPr>
              <a:t>Variations</a:t>
            </a:r>
            <a:endParaRPr kumimoji="0" lang="en-US" sz="200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i="0" u="none" strike="noStrike" cap="none" normalizeH="0" baseline="0" dirty="0" smtClean="0">
                <a:ln>
                  <a:noFill/>
                </a:ln>
                <a:solidFill>
                  <a:srgbClr val="000000"/>
                </a:solidFill>
                <a:effectLst/>
                <a:latin typeface="Söhne"/>
              </a:rPr>
              <a:t>4.Comparison Validations</a:t>
            </a:r>
          </a:p>
          <a:p>
            <a:pPr marL="0" marR="0" lvl="0" indent="0" algn="l" defTabSz="914400" rtl="0" eaLnBrk="0" fontAlgn="base" latinLnBrk="0" hangingPunct="0">
              <a:lnSpc>
                <a:spcPct val="100000"/>
              </a:lnSpc>
              <a:spcBef>
                <a:spcPct val="0"/>
              </a:spcBef>
              <a:spcAft>
                <a:spcPct val="0"/>
              </a:spcAft>
              <a:buClrTx/>
              <a:buSzTx/>
              <a:buNone/>
              <a:tabLst/>
            </a:pPr>
            <a:r>
              <a:rPr kumimoji="0" lang="en-US" sz="2000" i="0" u="none" strike="noStrike" cap="none" normalizeH="0" baseline="0" dirty="0" smtClean="0">
                <a:ln>
                  <a:noFill/>
                </a:ln>
                <a:solidFill>
                  <a:srgbClr val="000000"/>
                </a:solidFill>
                <a:effectLst/>
                <a:latin typeface="Söhne"/>
              </a:rPr>
              <a:t>5.Adaptability to Different Setups</a:t>
            </a:r>
          </a:p>
          <a:p>
            <a:pPr marL="0" marR="0" lvl="0" indent="0" algn="l" defTabSz="914400" rtl="0" eaLnBrk="0" fontAlgn="base" latinLnBrk="0" hangingPunct="0">
              <a:lnSpc>
                <a:spcPct val="100000"/>
              </a:lnSpc>
              <a:spcBef>
                <a:spcPct val="0"/>
              </a:spcBef>
              <a:spcAft>
                <a:spcPct val="0"/>
              </a:spcAft>
              <a:buClrTx/>
              <a:buSzTx/>
              <a:buNone/>
              <a:tabLst/>
            </a:pPr>
            <a:r>
              <a:rPr kumimoji="0" lang="en-US" sz="2000" i="0" u="none" strike="noStrike" cap="none" normalizeH="0" baseline="0" dirty="0" smtClean="0">
                <a:ln>
                  <a:noFill/>
                </a:ln>
                <a:solidFill>
                  <a:srgbClr val="000000"/>
                </a:solidFill>
                <a:effectLst/>
                <a:latin typeface="Söhne"/>
              </a:rPr>
              <a:t>6.Generalization Capability</a:t>
            </a:r>
            <a:endParaRPr kumimoji="0" lang="en-US" sz="200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2000" i="0" u="none" strike="noStrike" cap="none" normalizeH="0" baseline="0" dirty="0" smtClean="0">
                <a:ln>
                  <a:noFill/>
                </a:ln>
                <a:solidFill>
                  <a:srgbClr val="000000"/>
                </a:solidFill>
                <a:effectLst/>
                <a:latin typeface="Söhne"/>
              </a:rPr>
              <a:t>7.User-Friendly Implementation</a:t>
            </a:r>
            <a:endParaRPr kumimoji="0" lang="en-US" sz="200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smtClean="0">
                <a:solidFill>
                  <a:srgbClr val="000000"/>
                </a:solidFill>
                <a:latin typeface="Söhne"/>
              </a:rPr>
              <a:t>8.</a:t>
            </a:r>
            <a:r>
              <a:rPr kumimoji="0" lang="en-US" sz="2000" i="0" u="none" strike="noStrike" cap="none" normalizeH="0" baseline="0" dirty="0" smtClean="0">
                <a:ln>
                  <a:noFill/>
                </a:ln>
                <a:solidFill>
                  <a:srgbClr val="000000"/>
                </a:solidFill>
                <a:effectLst/>
                <a:latin typeface="Söhne"/>
              </a:rPr>
              <a:t>Contribution </a:t>
            </a:r>
            <a:r>
              <a:rPr kumimoji="0" lang="en-US" sz="2000" i="0" u="none" strike="noStrike" cap="none" normalizeH="0" baseline="0" dirty="0" smtClean="0">
                <a:ln>
                  <a:noFill/>
                </a:ln>
                <a:solidFill>
                  <a:srgbClr val="000000"/>
                </a:solidFill>
                <a:effectLst/>
                <a:latin typeface="Söhne"/>
              </a:rPr>
              <a:t>to Liquid Crystal </a:t>
            </a:r>
            <a:r>
              <a:rPr kumimoji="0" lang="en-US" sz="2000" i="0" u="none" strike="noStrike" cap="none" normalizeH="0" baseline="0" dirty="0" smtClean="0">
                <a:ln>
                  <a:noFill/>
                </a:ln>
                <a:solidFill>
                  <a:srgbClr val="000000"/>
                </a:solidFill>
                <a:effectLst/>
                <a:latin typeface="Söhne"/>
              </a:rPr>
              <a:t>Technology</a:t>
            </a:r>
            <a:endParaRPr kumimoji="0" lang="en-US" sz="200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rgbClr val="000000"/>
                </a:solidFill>
                <a:effectLst/>
                <a:latin typeface="Söhne"/>
              </a:rPr>
              <a:t/>
            </a:r>
            <a:br>
              <a:rPr kumimoji="0" lang="en-US" sz="2000" i="0" u="none" strike="noStrike" cap="none" normalizeH="0" baseline="0" dirty="0" smtClean="0">
                <a:ln>
                  <a:noFill/>
                </a:ln>
                <a:solidFill>
                  <a:srgbClr val="000000"/>
                </a:solidFill>
                <a:effectLst/>
                <a:latin typeface="Söhne"/>
              </a:rPr>
            </a:br>
            <a:endParaRPr kumimoji="0" lang="en-US" sz="20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923928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457200" lvl="1" eaLnBrk="0" fontAlgn="base" hangingPunct="0">
              <a:spcBef>
                <a:spcPct val="0"/>
              </a:spcBef>
              <a:spcAft>
                <a:spcPct val="0"/>
              </a:spcAft>
            </a:pPr>
            <a:r>
              <a:rPr lang="en-US" sz="1600" dirty="0">
                <a:solidFill>
                  <a:srgbClr val="000000"/>
                </a:solidFill>
                <a:latin typeface="Söhne"/>
              </a:rPr>
              <a:t>Project aims to enhance precision in cell gap measurements using machine learning and image processing.</a:t>
            </a:r>
          </a:p>
          <a:p>
            <a:pPr marL="457200" lvl="1" indent="0" eaLnBrk="0" fontAlgn="base" hangingPunct="0">
              <a:spcBef>
                <a:spcPct val="0"/>
              </a:spcBef>
              <a:spcAft>
                <a:spcPct val="0"/>
              </a:spcAft>
              <a:buFontTx/>
              <a:buChar char="•"/>
            </a:pPr>
            <a:r>
              <a:rPr lang="en-US" sz="1600" dirty="0">
                <a:solidFill>
                  <a:srgbClr val="000000"/>
                </a:solidFill>
                <a:latin typeface="Söhne"/>
              </a:rPr>
              <a:t>Utilizes a multifaceted approach for optimal detection of liquid crystal cell gap variations.</a:t>
            </a:r>
          </a:p>
          <a:p>
            <a:pPr marL="457200" lvl="1" indent="0" eaLnBrk="0" fontAlgn="base" hangingPunct="0">
              <a:spcBef>
                <a:spcPct val="0"/>
              </a:spcBef>
              <a:spcAft>
                <a:spcPct val="0"/>
              </a:spcAft>
              <a:buFontTx/>
              <a:buChar char="•"/>
            </a:pPr>
            <a:r>
              <a:rPr lang="en-US" sz="1600" dirty="0">
                <a:solidFill>
                  <a:srgbClr val="000000"/>
                </a:solidFill>
                <a:latin typeface="Söhne"/>
              </a:rPr>
              <a:t>Involves comprehensive preprocessing and analysis of the dataset.</a:t>
            </a:r>
          </a:p>
          <a:p>
            <a:pPr marL="457200" lvl="1" indent="0" eaLnBrk="0" fontAlgn="base" hangingPunct="0">
              <a:spcBef>
                <a:spcPct val="0"/>
              </a:spcBef>
              <a:spcAft>
                <a:spcPct val="0"/>
              </a:spcAft>
              <a:buFontTx/>
              <a:buChar char="•"/>
            </a:pPr>
            <a:r>
              <a:rPr lang="en-US" sz="1600" dirty="0">
                <a:solidFill>
                  <a:srgbClr val="000000"/>
                </a:solidFill>
                <a:latin typeface="Söhne"/>
              </a:rPr>
              <a:t>Development of a robust machine learning model for accurate detection of cell gap fluctuations.</a:t>
            </a:r>
          </a:p>
          <a:p>
            <a:pPr marL="457200" lvl="1" indent="0" eaLnBrk="0" fontAlgn="base" hangingPunct="0">
              <a:spcBef>
                <a:spcPct val="0"/>
              </a:spcBef>
              <a:spcAft>
                <a:spcPct val="0"/>
              </a:spcAft>
              <a:buFontTx/>
              <a:buChar char="•"/>
            </a:pPr>
            <a:r>
              <a:rPr lang="en-US" sz="1600" dirty="0">
                <a:solidFill>
                  <a:srgbClr val="000000"/>
                </a:solidFill>
                <a:latin typeface="Söhne"/>
              </a:rPr>
              <a:t>Model optimization through </a:t>
            </a:r>
            <a:r>
              <a:rPr lang="en-US" sz="1600" dirty="0" err="1">
                <a:solidFill>
                  <a:srgbClr val="000000"/>
                </a:solidFill>
                <a:latin typeface="Söhne"/>
              </a:rPr>
              <a:t>hyperparameter</a:t>
            </a:r>
            <a:r>
              <a:rPr lang="en-US" sz="1600" dirty="0">
                <a:solidFill>
                  <a:srgbClr val="000000"/>
                </a:solidFill>
                <a:latin typeface="Söhne"/>
              </a:rPr>
              <a:t> tuning to improve overall performance.</a:t>
            </a:r>
          </a:p>
          <a:p>
            <a:pPr marL="457200" lvl="1" indent="0" eaLnBrk="0" fontAlgn="base" hangingPunct="0">
              <a:spcBef>
                <a:spcPct val="0"/>
              </a:spcBef>
              <a:spcAft>
                <a:spcPct val="0"/>
              </a:spcAft>
              <a:buFontTx/>
              <a:buChar char="•"/>
            </a:pPr>
            <a:r>
              <a:rPr lang="en-US" sz="1600" dirty="0">
                <a:solidFill>
                  <a:srgbClr val="000000"/>
                </a:solidFill>
                <a:latin typeface="Söhne"/>
              </a:rPr>
              <a:t>Anticipates visualizing detection outcomes through insightful plots and graphs.</a:t>
            </a:r>
          </a:p>
          <a:p>
            <a:pPr marL="457200" lvl="1" indent="0" eaLnBrk="0" fontAlgn="base" hangingPunct="0">
              <a:spcBef>
                <a:spcPct val="0"/>
              </a:spcBef>
              <a:spcAft>
                <a:spcPct val="0"/>
              </a:spcAft>
              <a:buFontTx/>
              <a:buChar char="•"/>
            </a:pPr>
            <a:r>
              <a:rPr lang="en-US" sz="1600" dirty="0">
                <a:solidFill>
                  <a:srgbClr val="000000"/>
                </a:solidFill>
                <a:latin typeface="Söhne"/>
              </a:rPr>
              <a:t>Enables qualitative assessment and meaningful comparison with ground truth measurements.</a:t>
            </a:r>
          </a:p>
          <a:p>
            <a:pPr marL="457200" lvl="1" indent="0" eaLnBrk="0" fontAlgn="base" hangingPunct="0">
              <a:spcBef>
                <a:spcPct val="0"/>
              </a:spcBef>
              <a:spcAft>
                <a:spcPct val="0"/>
              </a:spcAft>
              <a:buFontTx/>
              <a:buChar char="•"/>
            </a:pPr>
            <a:r>
              <a:rPr lang="en-US" sz="1600" dirty="0">
                <a:solidFill>
                  <a:srgbClr val="000000"/>
                </a:solidFill>
                <a:latin typeface="Söhne"/>
              </a:rPr>
              <a:t>Transparent documentation of the entire process, including data preprocessing, model architecture, and   training configurations.</a:t>
            </a:r>
          </a:p>
          <a:p>
            <a:pPr marL="457200" lvl="1" indent="0" eaLnBrk="0" fontAlgn="base" hangingPunct="0">
              <a:spcBef>
                <a:spcPct val="0"/>
              </a:spcBef>
              <a:spcAft>
                <a:spcPct val="0"/>
              </a:spcAft>
              <a:buFontTx/>
              <a:buChar char="•"/>
            </a:pPr>
            <a:r>
              <a:rPr lang="en-US" sz="1600" dirty="0">
                <a:solidFill>
                  <a:srgbClr val="000000"/>
                </a:solidFill>
                <a:latin typeface="Söhne"/>
              </a:rPr>
              <a:t>Contribution to reproducibility in the domain.</a:t>
            </a:r>
          </a:p>
          <a:p>
            <a:pPr marL="457200" lvl="1" indent="0" eaLnBrk="0" fontAlgn="base" hangingPunct="0">
              <a:spcBef>
                <a:spcPct val="0"/>
              </a:spcBef>
              <a:spcAft>
                <a:spcPct val="0"/>
              </a:spcAft>
              <a:buFontTx/>
              <a:buChar char="•"/>
            </a:pPr>
            <a:r>
              <a:rPr lang="en-US" sz="1600" dirty="0">
                <a:solidFill>
                  <a:srgbClr val="000000"/>
                </a:solidFill>
                <a:latin typeface="Söhne"/>
              </a:rPr>
              <a:t>Aims to facilitate future research by providing detailed documentation.</a:t>
            </a:r>
          </a:p>
          <a:p>
            <a:pPr marL="457200" lvl="1" indent="0" eaLnBrk="0" fontAlgn="base" hangingPunct="0">
              <a:spcBef>
                <a:spcPct val="0"/>
              </a:spcBef>
              <a:spcAft>
                <a:spcPct val="0"/>
              </a:spcAft>
              <a:buFontTx/>
              <a:buChar char="•"/>
            </a:pPr>
            <a:r>
              <a:rPr lang="en-US" sz="1600" dirty="0">
                <a:solidFill>
                  <a:srgbClr val="000000"/>
                </a:solidFill>
                <a:latin typeface="Söhne"/>
              </a:rPr>
              <a:t>Identifies potential areas for improvement in liquid crystal display technologies.</a:t>
            </a:r>
          </a:p>
          <a:p>
            <a:pPr marL="457200" lvl="1" indent="0" eaLnBrk="0" fontAlgn="base" hangingPunct="0">
              <a:spcBef>
                <a:spcPct val="0"/>
              </a:spcBef>
              <a:spcAft>
                <a:spcPct val="0"/>
              </a:spcAft>
              <a:buFontTx/>
              <a:buChar char="•"/>
            </a:pPr>
            <a:r>
              <a:rPr lang="en-US" sz="1600" dirty="0">
                <a:solidFill>
                  <a:srgbClr val="000000"/>
                </a:solidFill>
                <a:latin typeface="Söhne"/>
              </a:rPr>
              <a:t>Lays a foundation for future research directions.</a:t>
            </a:r>
          </a:p>
          <a:p>
            <a:pPr marL="457200" lvl="1" indent="0" eaLnBrk="0" fontAlgn="base" hangingPunct="0">
              <a:spcBef>
                <a:spcPct val="0"/>
              </a:spcBef>
              <a:spcAft>
                <a:spcPct val="0"/>
              </a:spcAft>
              <a:buFontTx/>
              <a:buChar char="•"/>
            </a:pPr>
            <a:r>
              <a:rPr lang="en-US" sz="1600" dirty="0">
                <a:solidFill>
                  <a:srgbClr val="000000"/>
                </a:solidFill>
                <a:latin typeface="Söhne"/>
              </a:rPr>
              <a:t>Explores advanced machine learning architectures and modalities for refined cell gap detection.</a:t>
            </a:r>
          </a:p>
          <a:p>
            <a:pPr marL="457200" lvl="1" indent="0" eaLnBrk="0" fontAlgn="base" hangingPunct="0">
              <a:spcBef>
                <a:spcPct val="0"/>
              </a:spcBef>
              <a:spcAft>
                <a:spcPct val="0"/>
              </a:spcAft>
              <a:buFontTx/>
              <a:buChar char="•"/>
            </a:pPr>
            <a:r>
              <a:rPr lang="en-US" sz="1600" dirty="0">
                <a:solidFill>
                  <a:srgbClr val="000000"/>
                </a:solidFill>
                <a:latin typeface="Söhne"/>
              </a:rPr>
              <a:t>Positions itself as a valuable contribution to the field.</a:t>
            </a:r>
          </a:p>
          <a:p>
            <a:pPr marL="457200" lvl="1" indent="0" eaLnBrk="0" fontAlgn="base" hangingPunct="0">
              <a:spcBef>
                <a:spcPct val="0"/>
              </a:spcBef>
              <a:spcAft>
                <a:spcPct val="0"/>
              </a:spcAft>
              <a:buFontTx/>
              <a:buChar char="•"/>
            </a:pPr>
            <a:r>
              <a:rPr lang="en-US" sz="1600" dirty="0">
                <a:solidFill>
                  <a:srgbClr val="000000"/>
                </a:solidFill>
                <a:latin typeface="Söhne"/>
              </a:rPr>
              <a:t>Fosters advancements in liquid crystal display technologies.</a:t>
            </a:r>
          </a:p>
          <a:p>
            <a:pPr marL="457200" lvl="1" indent="0" eaLnBrk="0" fontAlgn="base" hangingPunct="0">
              <a:spcBef>
                <a:spcPct val="0"/>
              </a:spcBef>
              <a:spcAft>
                <a:spcPct val="0"/>
              </a:spcAft>
              <a:buFontTx/>
              <a:buChar char="•"/>
            </a:pPr>
            <a:r>
              <a:rPr lang="en-US" sz="1600" dirty="0">
                <a:solidFill>
                  <a:srgbClr val="000000"/>
                </a:solidFill>
                <a:latin typeface="Söhne"/>
              </a:rPr>
              <a:t>Outcomes provide a basis for exploring advanced machine learning approaches in cell gap detection methodologies.</a:t>
            </a:r>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dirty="0" smtClean="0"/>
              <a:t>B</a:t>
            </a:r>
            <a:r>
              <a:rPr lang="en-US" dirty="0"/>
              <a:t>. G. Rho, J. S. Kim, and J. K. Kim, “Simultaneous measurement of </a:t>
            </a:r>
            <a:r>
              <a:rPr lang="en-US" dirty="0" err="1"/>
              <a:t>pretilt</a:t>
            </a:r>
            <a:r>
              <a:rPr lang="en-US" dirty="0"/>
              <a:t> angle and cell gap of LC cells by using an improved crystal rotation method,” in </a:t>
            </a:r>
            <a:r>
              <a:rPr lang="en-US" i="1" dirty="0"/>
              <a:t>Asia Display 98</a:t>
            </a:r>
            <a:r>
              <a:rPr lang="en-US" dirty="0"/>
              <a:t>, pp. 245–248 (1998</a:t>
            </a:r>
            <a:r>
              <a:rPr lang="en-US" dirty="0" smtClean="0"/>
              <a:t>).</a:t>
            </a:r>
            <a:endParaRPr lang="en-US" dirty="0"/>
          </a:p>
          <a:p>
            <a:pPr marL="457200" indent="-457200">
              <a:buFont typeface="+mj-lt"/>
              <a:buAutoNum type="arabicPeriod"/>
            </a:pPr>
            <a:r>
              <a:rPr lang="en-US" dirty="0"/>
              <a:t>K. H. Yoon, S. H. </a:t>
            </a:r>
            <a:r>
              <a:rPr lang="en-US" dirty="0" err="1"/>
              <a:t>Ahn</a:t>
            </a:r>
            <a:r>
              <a:rPr lang="en-US" dirty="0"/>
              <a:t>, J. H. Kim, W. Y. Kim, and S. B. Kwon, “A novel method for measuring both the twist angle and the cell gap of LC cell using spectral analysis,” in </a:t>
            </a:r>
            <a:r>
              <a:rPr lang="en-US" i="1" dirty="0"/>
              <a:t>Asia Display 98</a:t>
            </a:r>
            <a:r>
              <a:rPr lang="en-US" dirty="0"/>
              <a:t>, pp. 1131–1134 (1998</a:t>
            </a:r>
            <a:r>
              <a:rPr lang="en-US" dirty="0" smtClean="0"/>
              <a:t>).</a:t>
            </a:r>
            <a:endParaRPr lang="en-US" dirty="0"/>
          </a:p>
          <a:p>
            <a:pPr marL="457200" indent="-457200">
              <a:buFont typeface="+mj-lt"/>
              <a:buAutoNum type="arabicPeriod"/>
            </a:pPr>
            <a:r>
              <a:rPr lang="en-US" dirty="0"/>
              <a:t>S. T. Tang and H. S. Kwok, “A new method to measure the twist angle and cell gap of liquid-crystal cells,” in </a:t>
            </a:r>
            <a:r>
              <a:rPr lang="en-US" i="1" dirty="0"/>
              <a:t>SID 98 Digest</a:t>
            </a:r>
            <a:r>
              <a:rPr lang="en-US" dirty="0"/>
              <a:t>, pp. 552–555 (1998</a:t>
            </a:r>
            <a:r>
              <a:rPr lang="en-US" dirty="0" smtClean="0"/>
              <a:t>).</a:t>
            </a:r>
            <a:endParaRPr lang="en-US" dirty="0"/>
          </a:p>
          <a:p>
            <a:pPr marL="457200" indent="-457200">
              <a:buFont typeface="+mj-lt"/>
              <a:buAutoNum type="arabicPeriod"/>
            </a:pPr>
            <a:r>
              <a:rPr lang="en-US" dirty="0"/>
              <a:t>J. Van den Steen, N. </a:t>
            </a:r>
            <a:r>
              <a:rPr lang="en-US" dirty="0" err="1"/>
              <a:t>Carchon</a:t>
            </a:r>
            <a:r>
              <a:rPr lang="en-US" dirty="0"/>
              <a:t>, G. Van </a:t>
            </a:r>
            <a:r>
              <a:rPr lang="en-US" dirty="0" err="1"/>
              <a:t>Doorselaer</a:t>
            </a:r>
            <a:r>
              <a:rPr lang="en-US" dirty="0"/>
              <a:t>, C. De </a:t>
            </a:r>
            <a:r>
              <a:rPr lang="en-US" dirty="0" err="1"/>
              <a:t>Backere</a:t>
            </a:r>
            <a:r>
              <a:rPr lang="en-US" dirty="0"/>
              <a:t>, J. De </a:t>
            </a:r>
            <a:r>
              <a:rPr lang="en-US" dirty="0" err="1"/>
              <a:t>Baets</a:t>
            </a:r>
            <a:r>
              <a:rPr lang="en-US" dirty="0"/>
              <a:t>, H. De </a:t>
            </a:r>
            <a:r>
              <a:rPr lang="en-US" dirty="0" err="1"/>
              <a:t>Smet</a:t>
            </a:r>
            <a:r>
              <a:rPr lang="en-US" dirty="0"/>
              <a:t>, J. De </a:t>
            </a:r>
            <a:r>
              <a:rPr lang="en-US" dirty="0" err="1"/>
              <a:t>Vos</a:t>
            </a:r>
            <a:r>
              <a:rPr lang="en-US" dirty="0"/>
              <a:t>, J. Lernout, J. </a:t>
            </a:r>
            <a:r>
              <a:rPr lang="en-US" dirty="0" err="1"/>
              <a:t>Vanfleteren</a:t>
            </a:r>
            <a:r>
              <a:rPr lang="en-US" dirty="0"/>
              <a:t>, and A. Van </a:t>
            </a:r>
            <a:r>
              <a:rPr lang="en-US" dirty="0" err="1"/>
              <a:t>Calster</a:t>
            </a:r>
            <a:r>
              <a:rPr lang="en-US" dirty="0"/>
              <a:t>, “Technology and circuit aspects of reflective PNLC </a:t>
            </a:r>
            <a:r>
              <a:rPr lang="en-US" dirty="0" err="1"/>
              <a:t>microdisplays</a:t>
            </a:r>
            <a:r>
              <a:rPr lang="en-US" dirty="0"/>
              <a:t>,” in </a:t>
            </a:r>
            <a:r>
              <a:rPr lang="en-US" i="1" dirty="0"/>
              <a:t>SID 97 Digest</a:t>
            </a:r>
            <a:r>
              <a:rPr lang="en-US" dirty="0"/>
              <a:t>, pp. 195–198 (1997</a:t>
            </a:r>
            <a:r>
              <a:rPr lang="en-US" dirty="0" smtClean="0"/>
              <a:t>).</a:t>
            </a:r>
            <a:endParaRPr lang="en-US" dirty="0"/>
          </a:p>
          <a:p>
            <a:pPr marL="457200" indent="-457200">
              <a:buFont typeface="+mj-lt"/>
              <a:buAutoNum type="arabicPeriod"/>
            </a:pPr>
            <a:r>
              <a:rPr lang="en-US" dirty="0"/>
              <a:t>A. Van </a:t>
            </a:r>
            <a:r>
              <a:rPr lang="en-US" dirty="0" err="1"/>
              <a:t>Calster</a:t>
            </a:r>
            <a:r>
              <a:rPr lang="en-US" dirty="0"/>
              <a:t>, “</a:t>
            </a:r>
            <a:r>
              <a:rPr lang="en-US" dirty="0" err="1"/>
              <a:t>Microdisplays</a:t>
            </a:r>
            <a:r>
              <a:rPr lang="en-US" dirty="0"/>
              <a:t> for portable IT products and projection applications,” in </a:t>
            </a:r>
            <a:r>
              <a:rPr lang="en-US" i="1" dirty="0"/>
              <a:t>IDW ’98</a:t>
            </a:r>
            <a:r>
              <a:rPr lang="en-US" dirty="0"/>
              <a:t>, pp. 135–138 (1997</a:t>
            </a:r>
            <a:r>
              <a:rPr lang="en-US" dirty="0" smtClean="0"/>
              <a:t>).</a:t>
            </a:r>
            <a:endParaRPr lang="en-US" dirty="0"/>
          </a:p>
          <a:p>
            <a:pPr marL="457200" indent="-457200">
              <a:buFont typeface="+mj-lt"/>
              <a:buAutoNum type="arabicPeriod"/>
            </a:pPr>
            <a:r>
              <a:rPr lang="en-US" dirty="0"/>
              <a:t> C. </a:t>
            </a:r>
            <a:r>
              <a:rPr lang="en-US" dirty="0" err="1"/>
              <a:t>Polhemus</a:t>
            </a:r>
            <a:r>
              <a:rPr lang="en-US" dirty="0"/>
              <a:t> , “Two-wavelength interferometry,” Appl. Opt. , 12 (9), 2071 –2074 (1973).  H. </a:t>
            </a:r>
            <a:r>
              <a:rPr lang="en-US" dirty="0" err="1"/>
              <a:t>Kikuta</a:t>
            </a:r>
            <a:r>
              <a:rPr lang="en-US" dirty="0"/>
              <a:t> , K. Iwata , and R. Nagata , “Distance measurement by the wavelength shift of laser diode light,” Appl. Opt. , 25 (17), 2976 –2980 (1986).  R. </a:t>
            </a:r>
            <a:r>
              <a:rPr lang="en-US" dirty="0" err="1"/>
              <a:t>Da¨ndliker</a:t>
            </a:r>
            <a:r>
              <a:rPr lang="en-US" dirty="0"/>
              <a:t> , R. </a:t>
            </a:r>
            <a:r>
              <a:rPr lang="en-US" dirty="0" err="1"/>
              <a:t>Thalmann</a:t>
            </a:r>
            <a:r>
              <a:rPr lang="en-US" dirty="0"/>
              <a:t> , and D. </a:t>
            </a:r>
            <a:r>
              <a:rPr lang="en-US" dirty="0" err="1"/>
              <a:t>Prongue</a:t>
            </a:r>
            <a:r>
              <a:rPr lang="en-US" dirty="0"/>
              <a:t>´ , “Two-wavelength laser interferometry using </a:t>
            </a:r>
            <a:r>
              <a:rPr lang="en-US" dirty="0" err="1"/>
              <a:t>superheterodyne</a:t>
            </a:r>
            <a:r>
              <a:rPr lang="en-US" dirty="0"/>
              <a:t> detection,” Opt. </a:t>
            </a:r>
            <a:r>
              <a:rPr lang="en-US" dirty="0" err="1"/>
              <a:t>Lett</a:t>
            </a:r>
            <a:r>
              <a:rPr lang="en-US" dirty="0"/>
              <a:t>. , 13 (5), 339 –341 (1988</a:t>
            </a:r>
            <a:r>
              <a:rPr lang="en-US" dirty="0" smtClean="0"/>
              <a:t>).</a:t>
            </a:r>
            <a:endParaRPr lang="en-US" dirty="0"/>
          </a:p>
          <a:p>
            <a:endParaRPr lang="en-GB" dirty="0"/>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acd1a3326c_0_45"/>
          <p:cNvSpPr txBox="1">
            <a:spLocks noGrp="1"/>
          </p:cNvSpPr>
          <p:nvPr>
            <p:ph type="ctrTitle"/>
          </p:nvPr>
        </p:nvSpPr>
        <p:spPr>
          <a:xfrm>
            <a:off x="790469" y="1069102"/>
            <a:ext cx="10363200" cy="1470000"/>
          </a:xfrm>
          <a:prstGeom prst="rect">
            <a:avLst/>
          </a:prstGeom>
          <a:noFill/>
          <a:ln>
            <a:noFill/>
          </a:ln>
        </p:spPr>
        <p:txBody>
          <a:bodyPr spcFirstLastPara="1" wrap="square" lIns="91425" tIns="45700" rIns="91425" bIns="45700" anchor="ctr" anchorCtr="0">
            <a:noAutofit/>
          </a:bodyPr>
          <a:lstStyle/>
          <a:p>
            <a:pPr lvl="0">
              <a:spcBef>
                <a:spcPts val="0"/>
              </a:spcBef>
              <a:buClr>
                <a:srgbClr val="17365D"/>
              </a:buClr>
              <a:buSzPts val="2800"/>
            </a:pPr>
            <a:r>
              <a:rPr lang="en-US" dirty="0"/>
              <a:t>PROJECT TITLE : </a:t>
            </a:r>
            <a:r>
              <a:rPr lang="en-US" dirty="0"/>
              <a:t>“Obtaining electro-optic properties of LC devices by computer simulation and  Prediction of electro-optic properties of liquid crystal devices by ML/DL.”</a:t>
            </a:r>
            <a:endParaRPr dirty="0"/>
          </a:p>
        </p:txBody>
      </p:sp>
      <p:sp>
        <p:nvSpPr>
          <p:cNvPr id="88" name="Google Shape;88;g2acd1a3326c_0_45"/>
          <p:cNvSpPr txBox="1">
            <a:spLocks noGrp="1"/>
          </p:cNvSpPr>
          <p:nvPr>
            <p:ph type="subTitle" idx="1"/>
          </p:nvPr>
        </p:nvSpPr>
        <p:spPr>
          <a:xfrm>
            <a:off x="790469" y="2721956"/>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ct val="100000"/>
              <a:buNone/>
            </a:pPr>
            <a:r>
              <a:rPr lang="en-US"/>
              <a:t>Batch Number:</a:t>
            </a:r>
            <a:endParaRPr/>
          </a:p>
          <a:p>
            <a:pPr marL="0" lvl="0" indent="0" algn="l" rtl="0">
              <a:lnSpc>
                <a:spcPct val="100000"/>
              </a:lnSpc>
              <a:spcBef>
                <a:spcPts val="400"/>
              </a:spcBef>
              <a:spcAft>
                <a:spcPts val="0"/>
              </a:spcAft>
              <a:buClr>
                <a:srgbClr val="17365D"/>
              </a:buClr>
              <a:buSzPct val="100000"/>
              <a:buNone/>
            </a:pPr>
            <a:endParaRPr/>
          </a:p>
        </p:txBody>
      </p:sp>
      <p:graphicFrame>
        <p:nvGraphicFramePr>
          <p:cNvPr id="89" name="Google Shape;89;g2acd1a3326c_0_45"/>
          <p:cNvGraphicFramePr/>
          <p:nvPr/>
        </p:nvGraphicFramePr>
        <p:xfrm>
          <a:off x="630904" y="3274141"/>
          <a:ext cx="5418675" cy="2225100"/>
        </p:xfrm>
        <a:graphic>
          <a:graphicData uri="http://schemas.openxmlformats.org/drawingml/2006/table">
            <a:tbl>
              <a:tblPr firstRow="1" bandRow="1">
                <a:noFill/>
              </a:tblPr>
              <a:tblGrid>
                <a:gridCol w="2085000"/>
                <a:gridCol w="3333675"/>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20201CAI0</a:t>
                      </a:r>
                      <a:r>
                        <a:rPr lang="en-US" sz="1800"/>
                        <a:t>110</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800"/>
                        <a:t>HARSHITHA R</a:t>
                      </a:r>
                      <a:endParaRPr sz="18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g2acd1a3326c_0_45"/>
          <p:cNvSpPr txBox="1"/>
          <p:nvPr/>
        </p:nvSpPr>
        <p:spPr>
          <a:xfrm>
            <a:off x="6454795" y="3274140"/>
            <a:ext cx="5514300" cy="243360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a:buNone/>
            </a:pPr>
            <a:r>
              <a:rPr lang="en-US" sz="2000" b="1" i="0" u="none" strike="noStrike" cap="none" dirty="0">
                <a:solidFill>
                  <a:srgbClr val="17365D"/>
                </a:solidFill>
                <a:latin typeface="Verdana"/>
                <a:ea typeface="Verdana"/>
                <a:cs typeface="Verdana"/>
                <a:sym typeface="Verdana"/>
              </a:rPr>
              <a:t>Under the Supervision of,</a:t>
            </a:r>
            <a:endParaRPr sz="3262" b="1" i="0" u="none" strike="noStrike" cap="none" dirty="0">
              <a:solidFill>
                <a:srgbClr val="17365D"/>
              </a:solidFill>
              <a:latin typeface="Verdana"/>
              <a:ea typeface="Verdana"/>
              <a:cs typeface="Verdana"/>
              <a:sym typeface="Verdana"/>
            </a:endParaRPr>
          </a:p>
          <a:p>
            <a:pPr marL="0" marR="0" lvl="0" indent="457200" algn="l" rtl="0">
              <a:lnSpc>
                <a:spcPct val="100000"/>
              </a:lnSpc>
              <a:spcBef>
                <a:spcPts val="340"/>
              </a:spcBef>
              <a:spcAft>
                <a:spcPts val="0"/>
              </a:spcAft>
              <a:buClr>
                <a:schemeClr val="dk1"/>
              </a:buClr>
              <a:buSzPts val="1100"/>
              <a:buFont typeface="Arial"/>
              <a:buNone/>
            </a:pPr>
            <a:endParaRPr sz="1700" b="1" i="0" u="none" strike="noStrike" cap="none" dirty="0">
              <a:solidFill>
                <a:srgbClr val="17365D"/>
              </a:solidFill>
              <a:latin typeface="Verdana"/>
              <a:ea typeface="Verdana"/>
              <a:cs typeface="Verdana"/>
              <a:sym typeface="Verdana"/>
            </a:endParaRPr>
          </a:p>
          <a:p>
            <a:pPr marL="0" lvl="0" indent="0" algn="l" rtl="0">
              <a:spcBef>
                <a:spcPts val="340"/>
              </a:spcBef>
              <a:spcAft>
                <a:spcPts val="0"/>
              </a:spcAft>
              <a:buClr>
                <a:srgbClr val="17365D"/>
              </a:buClr>
              <a:buSzPts val="1700"/>
              <a:buFont typeface="Arial"/>
              <a:buNone/>
            </a:pPr>
            <a:r>
              <a:rPr lang="en-US" sz="1700" b="1" dirty="0">
                <a:solidFill>
                  <a:srgbClr val="17365D"/>
                </a:solidFill>
                <a:latin typeface="Verdana"/>
                <a:ea typeface="Verdana"/>
                <a:cs typeface="Verdana"/>
                <a:sym typeface="Verdana"/>
              </a:rPr>
              <a:t>Prof. CHI-YEN HUANG </a:t>
            </a:r>
            <a:endParaRPr dirty="0">
              <a:solidFill>
                <a:schemeClr val="dk1"/>
              </a:solidFill>
            </a:endParaRPr>
          </a:p>
          <a:p>
            <a:pPr marL="0" lvl="0" indent="0" algn="l" rtl="0">
              <a:spcBef>
                <a:spcPts val="340"/>
              </a:spcBef>
              <a:spcAft>
                <a:spcPts val="0"/>
              </a:spcAft>
              <a:buClr>
                <a:srgbClr val="17365D"/>
              </a:buClr>
              <a:buSzPts val="1700"/>
              <a:buFont typeface="Arial"/>
              <a:buNone/>
            </a:pPr>
            <a:r>
              <a:rPr lang="en-US" sz="1700" b="1" dirty="0">
                <a:solidFill>
                  <a:srgbClr val="17365D"/>
                </a:solidFill>
                <a:latin typeface="Verdana"/>
                <a:ea typeface="Verdana"/>
                <a:cs typeface="Verdana"/>
                <a:sym typeface="Verdana"/>
              </a:rPr>
              <a:t>College of science ,</a:t>
            </a:r>
            <a:endParaRPr dirty="0">
              <a:solidFill>
                <a:schemeClr val="dk1"/>
              </a:solidFill>
            </a:endParaRPr>
          </a:p>
          <a:p>
            <a:pPr marL="0" lvl="0" indent="0" algn="l" rtl="0">
              <a:spcBef>
                <a:spcPts val="340"/>
              </a:spcBef>
              <a:spcAft>
                <a:spcPts val="0"/>
              </a:spcAft>
              <a:buClr>
                <a:srgbClr val="17365D"/>
              </a:buClr>
              <a:buSzPts val="1700"/>
              <a:buFont typeface="Arial"/>
              <a:buNone/>
            </a:pPr>
            <a:r>
              <a:rPr lang="en-US" sz="1700" b="1" dirty="0">
                <a:solidFill>
                  <a:srgbClr val="17365D"/>
                </a:solidFill>
                <a:latin typeface="Verdana"/>
                <a:ea typeface="Verdana"/>
                <a:cs typeface="Verdana"/>
                <a:sym typeface="Verdana"/>
              </a:rPr>
              <a:t>National </a:t>
            </a:r>
            <a:r>
              <a:rPr lang="en-US" sz="1700" b="1" dirty="0" err="1">
                <a:solidFill>
                  <a:srgbClr val="17365D"/>
                </a:solidFill>
                <a:latin typeface="Verdana"/>
                <a:ea typeface="Verdana"/>
                <a:cs typeface="Verdana"/>
                <a:sym typeface="Verdana"/>
              </a:rPr>
              <a:t>Changhua</a:t>
            </a:r>
            <a:r>
              <a:rPr lang="en-US" sz="1700" b="1" dirty="0">
                <a:solidFill>
                  <a:srgbClr val="17365D"/>
                </a:solidFill>
                <a:latin typeface="Verdana"/>
                <a:ea typeface="Verdana"/>
                <a:cs typeface="Verdana"/>
                <a:sym typeface="Verdana"/>
              </a:rPr>
              <a:t> University of Education (NCUE)</a:t>
            </a:r>
            <a:endParaRPr dirty="0">
              <a:solidFill>
                <a:schemeClr val="dk1"/>
              </a:solidFill>
            </a:endParaRPr>
          </a:p>
          <a:p>
            <a:pPr marL="0" marR="0" lvl="0" indent="0" algn="l" rtl="0">
              <a:lnSpc>
                <a:spcPct val="100000"/>
              </a:lnSpc>
              <a:spcBef>
                <a:spcPts val="400"/>
              </a:spcBef>
              <a:spcAft>
                <a:spcPts val="0"/>
              </a:spcAft>
              <a:buClr>
                <a:srgbClr val="17365D"/>
              </a:buClr>
              <a:buSzPts val="2000"/>
              <a:buFont typeface="Arial"/>
              <a:buNone/>
            </a:pPr>
            <a:endParaRPr sz="1700" b="1" dirty="0">
              <a:solidFill>
                <a:srgbClr val="17365D"/>
              </a:solidFill>
              <a:latin typeface="Verdana"/>
              <a:ea typeface="Verdana"/>
              <a:cs typeface="Verdana"/>
              <a:sym typeface="Verdana"/>
            </a:endParaRPr>
          </a:p>
        </p:txBody>
      </p:sp>
      <p:sp>
        <p:nvSpPr>
          <p:cNvPr id="91" name="Google Shape;91;g2acd1a3326c_0_45"/>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US" sz="2000" b="1" i="0" u="none" strike="noStrike" cap="none" dirty="0">
                <a:solidFill>
                  <a:srgbClr val="17365D"/>
                </a:solidFill>
                <a:latin typeface="Verdana"/>
                <a:ea typeface="Verdana"/>
                <a:cs typeface="Verdana"/>
                <a:sym typeface="Verdana"/>
              </a:rPr>
              <a:t>PIP104 University Project-II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310"/>
              </a:spcBef>
              <a:spcAft>
                <a:spcPts val="0"/>
              </a:spcAft>
              <a:buClr>
                <a:srgbClr val="17365D"/>
              </a:buClr>
              <a:buSzPct val="100000"/>
              <a:buFont typeface="Arial"/>
              <a:buNone/>
            </a:pPr>
            <a:r>
              <a:rPr lang="en-US" sz="2000" b="1" i="0" u="none" strike="noStrike" cap="none" dirty="0" smtClean="0">
                <a:solidFill>
                  <a:srgbClr val="17365D"/>
                </a:solidFill>
                <a:latin typeface="Verdana"/>
                <a:ea typeface="Verdana"/>
                <a:cs typeface="Verdana"/>
                <a:sym typeface="Verdana"/>
              </a:rPr>
              <a:t>Review-2</a:t>
            </a:r>
            <a:endParaRPr sz="2000" b="1" i="0" u="none" strike="noStrike" cap="none" dirty="0">
              <a:solidFill>
                <a:srgbClr val="17365D"/>
              </a:solidFill>
              <a:latin typeface="Verdana"/>
              <a:ea typeface="Verdana"/>
              <a:cs typeface="Verdana"/>
              <a:sym typeface="Verdana"/>
            </a:endParaRPr>
          </a:p>
        </p:txBody>
      </p:sp>
    </p:spTree>
    <p:extLst>
      <p:ext uri="{BB962C8B-B14F-4D97-AF65-F5344CB8AC3E}">
        <p14:creationId xmlns:p14="http://schemas.microsoft.com/office/powerpoint/2010/main" val="1719007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2acd1a3326c_0_45"/>
          <p:cNvSpPr txBox="1">
            <a:spLocks noGrp="1"/>
          </p:cNvSpPr>
          <p:nvPr>
            <p:ph type="ctrTitle"/>
          </p:nvPr>
        </p:nvSpPr>
        <p:spPr>
          <a:xfrm>
            <a:off x="790469" y="1069102"/>
            <a:ext cx="10363200" cy="1470000"/>
          </a:xfrm>
          <a:prstGeom prst="rect">
            <a:avLst/>
          </a:prstGeom>
          <a:noFill/>
          <a:ln>
            <a:noFill/>
          </a:ln>
        </p:spPr>
        <p:txBody>
          <a:bodyPr spcFirstLastPara="1" wrap="square" lIns="91425" tIns="45700" rIns="91425" bIns="45700" anchor="ctr" anchorCtr="0">
            <a:noAutofit/>
          </a:bodyPr>
          <a:lstStyle/>
          <a:p>
            <a:pPr lvl="0">
              <a:spcBef>
                <a:spcPts val="0"/>
              </a:spcBef>
              <a:buClr>
                <a:srgbClr val="17365D"/>
              </a:buClr>
              <a:buSzPts val="2800"/>
            </a:pPr>
            <a:r>
              <a:rPr lang="en-US" dirty="0"/>
              <a:t>PROJECT TITLE : </a:t>
            </a:r>
            <a:r>
              <a:rPr lang="en-US" dirty="0"/>
              <a:t>“Obtaining electro-optic properties of LC devices by computer simulation and  Prediction of electro-optic properties of liquid crystal devices by ML/DL.”</a:t>
            </a:r>
            <a:endParaRPr dirty="0"/>
          </a:p>
        </p:txBody>
      </p:sp>
      <p:sp>
        <p:nvSpPr>
          <p:cNvPr id="88" name="Google Shape;88;g2acd1a3326c_0_45"/>
          <p:cNvSpPr txBox="1">
            <a:spLocks noGrp="1"/>
          </p:cNvSpPr>
          <p:nvPr>
            <p:ph type="subTitle" idx="1"/>
          </p:nvPr>
        </p:nvSpPr>
        <p:spPr>
          <a:xfrm>
            <a:off x="790469" y="2721956"/>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ct val="100000"/>
              <a:buNone/>
            </a:pPr>
            <a:r>
              <a:rPr lang="en-US"/>
              <a:t>Batch Number:</a:t>
            </a:r>
            <a:endParaRPr/>
          </a:p>
          <a:p>
            <a:pPr marL="0" lvl="0" indent="0" algn="l" rtl="0">
              <a:lnSpc>
                <a:spcPct val="100000"/>
              </a:lnSpc>
              <a:spcBef>
                <a:spcPts val="400"/>
              </a:spcBef>
              <a:spcAft>
                <a:spcPts val="0"/>
              </a:spcAft>
              <a:buClr>
                <a:srgbClr val="17365D"/>
              </a:buClr>
              <a:buSzPct val="100000"/>
              <a:buNone/>
            </a:pPr>
            <a:endParaRPr/>
          </a:p>
        </p:txBody>
      </p:sp>
      <p:graphicFrame>
        <p:nvGraphicFramePr>
          <p:cNvPr id="89" name="Google Shape;89;g2acd1a3326c_0_45"/>
          <p:cNvGraphicFramePr/>
          <p:nvPr/>
        </p:nvGraphicFramePr>
        <p:xfrm>
          <a:off x="630904" y="3274141"/>
          <a:ext cx="5418675" cy="2225100"/>
        </p:xfrm>
        <a:graphic>
          <a:graphicData uri="http://schemas.openxmlformats.org/drawingml/2006/table">
            <a:tbl>
              <a:tblPr firstRow="1" bandRow="1">
                <a:noFill/>
              </a:tblPr>
              <a:tblGrid>
                <a:gridCol w="2085000"/>
                <a:gridCol w="3333675"/>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20201CAI0</a:t>
                      </a:r>
                      <a:r>
                        <a:rPr lang="en-US" sz="1800"/>
                        <a:t>110</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800"/>
                        <a:t>HARSHITHA R</a:t>
                      </a:r>
                      <a:endParaRPr sz="180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g2acd1a3326c_0_45"/>
          <p:cNvSpPr txBox="1"/>
          <p:nvPr/>
        </p:nvSpPr>
        <p:spPr>
          <a:xfrm>
            <a:off x="6454795" y="3274140"/>
            <a:ext cx="5514300" cy="24336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lnSpc>
                <a:spcPct val="100000"/>
              </a:lnSpc>
              <a:spcBef>
                <a:spcPts val="0"/>
              </a:spcBef>
              <a:spcAft>
                <a:spcPts val="0"/>
              </a:spcAft>
              <a:buClr>
                <a:srgbClr val="17365D"/>
              </a:buClr>
              <a:buSzPts val="2000"/>
              <a:buFont typeface="Arial"/>
              <a:buNone/>
            </a:pPr>
            <a:r>
              <a:rPr lang="en-US" sz="2000" b="1" i="0" u="none" strike="noStrike" cap="none" dirty="0">
                <a:solidFill>
                  <a:srgbClr val="17365D"/>
                </a:solidFill>
                <a:latin typeface="Verdana"/>
                <a:ea typeface="Verdana"/>
                <a:cs typeface="Verdana"/>
                <a:sym typeface="Verdana"/>
              </a:rPr>
              <a:t>Under the Supervision </a:t>
            </a:r>
            <a:r>
              <a:rPr lang="en-US" sz="2000" b="1" i="0" u="none" strike="noStrike" cap="none" dirty="0" smtClean="0">
                <a:solidFill>
                  <a:srgbClr val="17365D"/>
                </a:solidFill>
                <a:latin typeface="Verdana"/>
                <a:ea typeface="Verdana"/>
                <a:cs typeface="Verdana"/>
                <a:sym typeface="Verdana"/>
              </a:rPr>
              <a:t>of,</a:t>
            </a:r>
            <a:endParaRPr sz="3262" b="1" i="0" u="none" strike="noStrike" cap="none" dirty="0" smtClean="0">
              <a:solidFill>
                <a:srgbClr val="17365D"/>
              </a:solidFill>
              <a:latin typeface="Verdana"/>
              <a:ea typeface="Verdana"/>
              <a:cs typeface="Verdana"/>
              <a:sym typeface="Verdana"/>
            </a:endParaRPr>
          </a:p>
          <a:p>
            <a:pPr lvl="0" indent="457200">
              <a:spcBef>
                <a:spcPts val="340"/>
              </a:spcBef>
              <a:buClr>
                <a:schemeClr val="dk1"/>
              </a:buClr>
              <a:buSzPts val="1100"/>
            </a:pPr>
            <a:endParaRPr lang="en-US" sz="1700" b="1" dirty="0">
              <a:solidFill>
                <a:srgbClr val="17365D"/>
              </a:solidFill>
              <a:latin typeface="Verdana"/>
              <a:ea typeface="Verdana"/>
              <a:cs typeface="Verdana"/>
              <a:sym typeface="Verdana"/>
            </a:endParaRPr>
          </a:p>
          <a:p>
            <a:pPr>
              <a:spcBef>
                <a:spcPts val="340"/>
              </a:spcBef>
              <a:buClr>
                <a:srgbClr val="17365D"/>
              </a:buClr>
              <a:buSzPts val="1700"/>
            </a:pPr>
            <a:r>
              <a:rPr lang="en-US" sz="1700" b="1" dirty="0" err="1">
                <a:solidFill>
                  <a:srgbClr val="17365D"/>
                </a:solidFill>
                <a:latin typeface="Verdana"/>
                <a:ea typeface="Verdana"/>
                <a:cs typeface="Verdana"/>
                <a:sym typeface="Verdana"/>
              </a:rPr>
              <a:t>Dr</a:t>
            </a:r>
            <a:r>
              <a:rPr lang="en-US" sz="1700" b="1" dirty="0">
                <a:solidFill>
                  <a:srgbClr val="17365D"/>
                </a:solidFill>
                <a:latin typeface="Verdana"/>
                <a:ea typeface="Verdana"/>
                <a:cs typeface="Verdana"/>
                <a:sym typeface="Verdana"/>
              </a:rPr>
              <a:t> </a:t>
            </a:r>
            <a:r>
              <a:rPr lang="en-US" sz="1700" b="1" dirty="0" err="1">
                <a:solidFill>
                  <a:srgbClr val="17365D"/>
                </a:solidFill>
                <a:latin typeface="Verdana"/>
                <a:ea typeface="Verdana"/>
                <a:cs typeface="Verdana"/>
                <a:sym typeface="Verdana"/>
              </a:rPr>
              <a:t>Alamelu</a:t>
            </a:r>
            <a:r>
              <a:rPr lang="en-US" sz="1700" b="1" dirty="0">
                <a:solidFill>
                  <a:srgbClr val="17365D"/>
                </a:solidFill>
                <a:latin typeface="Verdana"/>
                <a:ea typeface="Verdana"/>
                <a:cs typeface="Verdana"/>
                <a:sym typeface="Verdana"/>
              </a:rPr>
              <a:t> </a:t>
            </a:r>
            <a:r>
              <a:rPr lang="en-US" sz="1700" b="1" dirty="0" err="1">
                <a:solidFill>
                  <a:srgbClr val="17365D"/>
                </a:solidFill>
                <a:latin typeface="Verdana"/>
                <a:ea typeface="Verdana"/>
                <a:cs typeface="Verdana"/>
                <a:sym typeface="Verdana"/>
              </a:rPr>
              <a:t>Mangai</a:t>
            </a:r>
            <a:r>
              <a:rPr lang="en-US" sz="1700" b="1" dirty="0">
                <a:solidFill>
                  <a:srgbClr val="17365D"/>
                </a:solidFill>
                <a:latin typeface="Verdana"/>
                <a:ea typeface="Verdana"/>
                <a:cs typeface="Verdana"/>
                <a:sym typeface="Verdana"/>
              </a:rPr>
              <a:t> </a:t>
            </a:r>
            <a:r>
              <a:rPr lang="en-US" sz="1700" b="1" dirty="0" smtClean="0">
                <a:solidFill>
                  <a:srgbClr val="17365D"/>
                </a:solidFill>
                <a:latin typeface="Verdana"/>
                <a:ea typeface="Verdana"/>
                <a:cs typeface="Verdana"/>
                <a:sym typeface="Verdana"/>
              </a:rPr>
              <a:t>J</a:t>
            </a:r>
          </a:p>
          <a:p>
            <a:pPr>
              <a:spcBef>
                <a:spcPts val="340"/>
              </a:spcBef>
              <a:buClr>
                <a:srgbClr val="17365D"/>
              </a:buClr>
              <a:buSzPts val="1700"/>
            </a:pPr>
            <a:endParaRPr lang="en-US" sz="1700" b="1" dirty="0">
              <a:solidFill>
                <a:srgbClr val="17365D"/>
              </a:solidFill>
              <a:latin typeface="Verdana"/>
              <a:ea typeface="Verdana"/>
              <a:cs typeface="Verdana"/>
              <a:sym typeface="Verdana"/>
            </a:endParaRPr>
          </a:p>
          <a:p>
            <a:pPr>
              <a:spcBef>
                <a:spcPts val="340"/>
              </a:spcBef>
              <a:buClr>
                <a:srgbClr val="17365D"/>
              </a:buClr>
              <a:buSzPts val="1700"/>
            </a:pPr>
            <a:r>
              <a:rPr lang="en-US" sz="1700" b="1" dirty="0" smtClean="0">
                <a:solidFill>
                  <a:srgbClr val="17365D"/>
                </a:solidFill>
                <a:latin typeface="Verdana"/>
                <a:ea typeface="Verdana"/>
                <a:cs typeface="Verdana"/>
                <a:sym typeface="Verdana"/>
              </a:rPr>
              <a:t>&amp;</a:t>
            </a:r>
          </a:p>
          <a:p>
            <a:pPr>
              <a:spcBef>
                <a:spcPts val="340"/>
              </a:spcBef>
              <a:buClr>
                <a:srgbClr val="17365D"/>
              </a:buClr>
              <a:buSzPts val="1700"/>
            </a:pPr>
            <a:endParaRPr lang="en-US" sz="1700" b="1" dirty="0" smtClean="0">
              <a:solidFill>
                <a:srgbClr val="17365D"/>
              </a:solidFill>
              <a:latin typeface="Verdana"/>
              <a:ea typeface="Verdana"/>
              <a:cs typeface="Verdana"/>
              <a:sym typeface="Verdana"/>
            </a:endParaRPr>
          </a:p>
          <a:p>
            <a:pPr lvl="0">
              <a:spcBef>
                <a:spcPts val="340"/>
              </a:spcBef>
              <a:buClr>
                <a:srgbClr val="17365D"/>
              </a:buClr>
              <a:buSzPts val="1700"/>
            </a:pPr>
            <a:r>
              <a:rPr lang="en-US" sz="1700" b="1" dirty="0" smtClean="0">
                <a:solidFill>
                  <a:srgbClr val="17365D"/>
                </a:solidFill>
                <a:latin typeface="Verdana"/>
                <a:ea typeface="Verdana"/>
                <a:cs typeface="Verdana"/>
                <a:sym typeface="Verdana"/>
              </a:rPr>
              <a:t>Prof</a:t>
            </a:r>
            <a:r>
              <a:rPr lang="en-US" sz="1700" b="1" dirty="0">
                <a:solidFill>
                  <a:srgbClr val="17365D"/>
                </a:solidFill>
                <a:latin typeface="Verdana"/>
                <a:ea typeface="Verdana"/>
                <a:cs typeface="Verdana"/>
                <a:sym typeface="Verdana"/>
              </a:rPr>
              <a:t>. CHI-YEN </a:t>
            </a:r>
            <a:r>
              <a:rPr lang="en-US" sz="1700" b="1" dirty="0" smtClean="0">
                <a:solidFill>
                  <a:srgbClr val="17365D"/>
                </a:solidFill>
                <a:latin typeface="Verdana"/>
                <a:ea typeface="Verdana"/>
                <a:cs typeface="Verdana"/>
                <a:sym typeface="Verdana"/>
              </a:rPr>
              <a:t>HUANG</a:t>
            </a:r>
            <a:endParaRPr lang="en-US" sz="1700" b="1" dirty="0" smtClean="0">
              <a:solidFill>
                <a:srgbClr val="17365D"/>
              </a:solidFill>
              <a:latin typeface="Verdana"/>
              <a:ea typeface="Verdana"/>
              <a:cs typeface="Verdana"/>
              <a:sym typeface="Verdana"/>
            </a:endParaRPr>
          </a:p>
          <a:p>
            <a:pPr marL="0" lvl="0" indent="0" algn="l" rtl="0">
              <a:spcBef>
                <a:spcPts val="340"/>
              </a:spcBef>
              <a:spcAft>
                <a:spcPts val="0"/>
              </a:spcAft>
              <a:buClr>
                <a:srgbClr val="17365D"/>
              </a:buClr>
              <a:buSzPts val="1700"/>
              <a:buFont typeface="Arial"/>
              <a:buNone/>
            </a:pPr>
            <a:r>
              <a:rPr lang="en-US" sz="1700" b="1" dirty="0" smtClean="0">
                <a:solidFill>
                  <a:srgbClr val="17365D"/>
                </a:solidFill>
                <a:latin typeface="Verdana"/>
                <a:ea typeface="Verdana"/>
                <a:cs typeface="Verdana"/>
                <a:sym typeface="Verdana"/>
              </a:rPr>
              <a:t>College </a:t>
            </a:r>
            <a:r>
              <a:rPr lang="en-US" sz="1700" b="1" dirty="0">
                <a:solidFill>
                  <a:srgbClr val="17365D"/>
                </a:solidFill>
                <a:latin typeface="Verdana"/>
                <a:ea typeface="Verdana"/>
                <a:cs typeface="Verdana"/>
                <a:sym typeface="Verdana"/>
              </a:rPr>
              <a:t>of science ,</a:t>
            </a:r>
            <a:endParaRPr dirty="0">
              <a:solidFill>
                <a:schemeClr val="dk1"/>
              </a:solidFill>
            </a:endParaRPr>
          </a:p>
          <a:p>
            <a:pPr marL="0" lvl="0" indent="0" algn="l" rtl="0">
              <a:spcBef>
                <a:spcPts val="340"/>
              </a:spcBef>
              <a:spcAft>
                <a:spcPts val="0"/>
              </a:spcAft>
              <a:buClr>
                <a:srgbClr val="17365D"/>
              </a:buClr>
              <a:buSzPts val="1700"/>
              <a:buFont typeface="Arial"/>
              <a:buNone/>
            </a:pPr>
            <a:r>
              <a:rPr lang="en-US" sz="1700" b="1" dirty="0">
                <a:solidFill>
                  <a:srgbClr val="17365D"/>
                </a:solidFill>
                <a:latin typeface="Verdana"/>
                <a:ea typeface="Verdana"/>
                <a:cs typeface="Verdana"/>
                <a:sym typeface="Verdana"/>
              </a:rPr>
              <a:t>National </a:t>
            </a:r>
            <a:r>
              <a:rPr lang="en-US" sz="1700" b="1" dirty="0" err="1">
                <a:solidFill>
                  <a:srgbClr val="17365D"/>
                </a:solidFill>
                <a:latin typeface="Verdana"/>
                <a:ea typeface="Verdana"/>
                <a:cs typeface="Verdana"/>
                <a:sym typeface="Verdana"/>
              </a:rPr>
              <a:t>Changhua</a:t>
            </a:r>
            <a:r>
              <a:rPr lang="en-US" sz="1700" b="1" dirty="0">
                <a:solidFill>
                  <a:srgbClr val="17365D"/>
                </a:solidFill>
                <a:latin typeface="Verdana"/>
                <a:ea typeface="Verdana"/>
                <a:cs typeface="Verdana"/>
                <a:sym typeface="Verdana"/>
              </a:rPr>
              <a:t> University of Education (NCUE)</a:t>
            </a:r>
            <a:endParaRPr dirty="0">
              <a:solidFill>
                <a:schemeClr val="dk1"/>
              </a:solidFill>
            </a:endParaRPr>
          </a:p>
          <a:p>
            <a:pPr marL="0" marR="0" lvl="0" indent="0" algn="l" rtl="0">
              <a:lnSpc>
                <a:spcPct val="100000"/>
              </a:lnSpc>
              <a:spcBef>
                <a:spcPts val="400"/>
              </a:spcBef>
              <a:spcAft>
                <a:spcPts val="0"/>
              </a:spcAft>
              <a:buClr>
                <a:srgbClr val="17365D"/>
              </a:buClr>
              <a:buSzPts val="2000"/>
              <a:buFont typeface="Arial"/>
              <a:buNone/>
            </a:pPr>
            <a:endParaRPr sz="1700" b="1" dirty="0">
              <a:solidFill>
                <a:srgbClr val="17365D"/>
              </a:solidFill>
              <a:latin typeface="Verdana"/>
              <a:ea typeface="Verdana"/>
              <a:cs typeface="Verdana"/>
              <a:sym typeface="Verdana"/>
            </a:endParaRPr>
          </a:p>
        </p:txBody>
      </p:sp>
      <p:sp>
        <p:nvSpPr>
          <p:cNvPr id="91" name="Google Shape;91;g2acd1a3326c_0_45"/>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US" sz="2000" b="1" i="0" u="none" strike="noStrike" cap="none" dirty="0">
                <a:solidFill>
                  <a:srgbClr val="17365D"/>
                </a:solidFill>
                <a:latin typeface="Verdana"/>
                <a:ea typeface="Verdana"/>
                <a:cs typeface="Verdana"/>
                <a:sym typeface="Verdana"/>
              </a:rPr>
              <a:t>PIP104 University Project-II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310"/>
              </a:spcBef>
              <a:spcAft>
                <a:spcPts val="0"/>
              </a:spcAft>
              <a:buClr>
                <a:srgbClr val="17365D"/>
              </a:buClr>
              <a:buSzPct val="100000"/>
              <a:buFont typeface="Arial"/>
              <a:buNone/>
            </a:pPr>
            <a:r>
              <a:rPr lang="en-US" sz="2000" b="1" i="0" u="none" strike="noStrike" cap="none" dirty="0" smtClean="0">
                <a:solidFill>
                  <a:srgbClr val="17365D"/>
                </a:solidFill>
                <a:latin typeface="Verdana"/>
                <a:ea typeface="Verdana"/>
                <a:cs typeface="Verdana"/>
                <a:sym typeface="Verdana"/>
              </a:rPr>
              <a:t>Review-3</a:t>
            </a:r>
            <a:endParaRPr sz="2000" b="1" i="0" u="none" strike="noStrike" cap="none" dirty="0">
              <a:solidFill>
                <a:srgbClr val="17365D"/>
              </a:solidFill>
              <a:latin typeface="Verdana"/>
              <a:ea typeface="Verdana"/>
              <a:cs typeface="Verdana"/>
              <a:sym typeface="Verdana"/>
            </a:endParaRPr>
          </a:p>
        </p:txBody>
      </p:sp>
    </p:spTree>
    <p:extLst>
      <p:ext uri="{BB962C8B-B14F-4D97-AF65-F5344CB8AC3E}">
        <p14:creationId xmlns:p14="http://schemas.microsoft.com/office/powerpoint/2010/main" val="559587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r>
              <a:rPr lang="en-US" b="1" dirty="0" smtClean="0"/>
              <a:t>Technological </a:t>
            </a:r>
            <a:r>
              <a:rPr lang="en-US" b="1" dirty="0"/>
              <a:t>Significance:</a:t>
            </a:r>
            <a:r>
              <a:rPr lang="en-US" dirty="0"/>
              <a:t> Liquid crystal cells are integral to diverse applications, notably in display technologies, where their performance optimization relies on precise cell gap determination.</a:t>
            </a:r>
          </a:p>
          <a:p>
            <a:r>
              <a:rPr lang="en-US" b="1" dirty="0"/>
              <a:t>Challenges with Traditional Methods:</a:t>
            </a:r>
            <a:r>
              <a:rPr lang="en-US" dirty="0"/>
              <a:t> Conventional measurement methods involve complex setups and meticulous procedures, often consuming significant time and resources.</a:t>
            </a:r>
          </a:p>
          <a:p>
            <a:r>
              <a:rPr lang="en-US" b="1" dirty="0"/>
              <a:t>Novel Approach:</a:t>
            </a:r>
            <a:r>
              <a:rPr lang="en-US" dirty="0"/>
              <a:t> This research proposes a pioneering method integrating image processing and machine learning to determine cell gap based on spectral information from intensity-wavelength graphs.</a:t>
            </a:r>
          </a:p>
          <a:p>
            <a:endParaRPr lang="en-GB"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sp>
        <p:nvSpPr>
          <p:cNvPr id="103" name="Google Shape;103;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fontScale="70000" lnSpcReduction="20000"/>
          </a:bodyPr>
          <a:lstStyle/>
          <a:p>
            <a:pPr marL="457200" lvl="0" indent="-335280" algn="l" rtl="0">
              <a:spcBef>
                <a:spcPts val="372"/>
              </a:spcBef>
              <a:spcAft>
                <a:spcPts val="0"/>
              </a:spcAft>
              <a:buSzPct val="100000"/>
              <a:buFont typeface="Times New Roman"/>
              <a:buChar char="•"/>
            </a:pPr>
            <a:r>
              <a:rPr lang="en-US" b="1" dirty="0">
                <a:latin typeface="Times New Roman"/>
                <a:ea typeface="Times New Roman"/>
                <a:cs typeface="Times New Roman"/>
                <a:sym typeface="Times New Roman"/>
              </a:rPr>
              <a:t>Title: "Advancements in Machine Learning-Based Liquid Crystal Cell Analysis"</a:t>
            </a:r>
            <a:endParaRPr b="1" dirty="0">
              <a:latin typeface="Times New Roman"/>
              <a:ea typeface="Times New Roman"/>
              <a:cs typeface="Times New Roman"/>
              <a:sym typeface="Times New Roman"/>
            </a:endParaRPr>
          </a:p>
          <a:p>
            <a:pPr marL="457200" lvl="0" indent="0" algn="l" rtl="0">
              <a:spcBef>
                <a:spcPts val="372"/>
              </a:spcBef>
              <a:spcAft>
                <a:spcPts val="0"/>
              </a:spcAft>
              <a:buNone/>
            </a:pPr>
            <a:r>
              <a:rPr lang="en-US" b="1" dirty="0">
                <a:latin typeface="Times New Roman"/>
                <a:ea typeface="Times New Roman"/>
                <a:cs typeface="Times New Roman"/>
                <a:sym typeface="Times New Roman"/>
              </a:rPr>
              <a:t>Abstract: </a:t>
            </a:r>
            <a:r>
              <a:rPr lang="en-US" dirty="0">
                <a:latin typeface="Times New Roman"/>
                <a:ea typeface="Times New Roman"/>
                <a:cs typeface="Times New Roman"/>
                <a:sym typeface="Times New Roman"/>
              </a:rPr>
              <a:t>Investigates recent developments in machine learning techniques for liquid crystal cell analysis, with a specific focus on cell gap detection. The paper explores novel algorithms and methodologies to improve the accuracy and efficiency of measurements, addressing key challenges in the field. Potential applications in display manufacturing and electronic devices are discussed.</a:t>
            </a:r>
            <a:endParaRPr dirty="0">
              <a:latin typeface="Times New Roman"/>
              <a:ea typeface="Times New Roman"/>
              <a:cs typeface="Times New Roman"/>
              <a:sym typeface="Times New Roman"/>
            </a:endParaRPr>
          </a:p>
          <a:p>
            <a:pPr marL="457200" lvl="0" indent="0" algn="l" rtl="0">
              <a:spcBef>
                <a:spcPts val="372"/>
              </a:spcBef>
              <a:spcAft>
                <a:spcPts val="0"/>
              </a:spcAft>
              <a:buNone/>
            </a:pPr>
            <a:r>
              <a:rPr lang="en-US" b="1" dirty="0">
                <a:latin typeface="Times New Roman"/>
                <a:ea typeface="Times New Roman"/>
                <a:cs typeface="Times New Roman"/>
                <a:sym typeface="Times New Roman"/>
              </a:rPr>
              <a:t>Drawbacks: </a:t>
            </a:r>
            <a:r>
              <a:rPr lang="en-US" dirty="0">
                <a:latin typeface="Times New Roman"/>
                <a:ea typeface="Times New Roman"/>
                <a:cs typeface="Times New Roman"/>
                <a:sym typeface="Times New Roman"/>
              </a:rPr>
              <a:t>While advancements in machine learning bring promising results, potential drawbacks include the need for extensive labeled datasets for training, which might be challenging to obtain in certain liquid crystal cell configurations. Additionally, the computational complexity of advanced algorithms may lead to increased processing times, impacting the real-time applicability of the proposed methods.</a:t>
            </a:r>
            <a:endParaRPr dirty="0">
              <a:latin typeface="Times New Roman"/>
              <a:ea typeface="Times New Roman"/>
              <a:cs typeface="Times New Roman"/>
              <a:sym typeface="Times New Roman"/>
            </a:endParaRPr>
          </a:p>
          <a:p>
            <a:pPr marL="457200" lvl="0" indent="0" algn="l" rtl="0">
              <a:spcBef>
                <a:spcPts val="372"/>
              </a:spcBef>
              <a:spcAft>
                <a:spcPts val="0"/>
              </a:spcAft>
              <a:buNone/>
            </a:pPr>
            <a:endParaRPr dirty="0">
              <a:latin typeface="Times New Roman"/>
              <a:ea typeface="Times New Roman"/>
              <a:cs typeface="Times New Roman"/>
              <a:sym typeface="Times New Roman"/>
            </a:endParaRPr>
          </a:p>
          <a:p>
            <a:pPr marL="457200" lvl="0" indent="-335280" algn="l" rtl="0">
              <a:spcBef>
                <a:spcPts val="372"/>
              </a:spcBef>
              <a:spcAft>
                <a:spcPts val="0"/>
              </a:spcAft>
              <a:buSzPct val="100000"/>
              <a:buFont typeface="Times New Roman"/>
              <a:buChar char="•"/>
            </a:pPr>
            <a:r>
              <a:rPr lang="en-US" b="1" dirty="0">
                <a:latin typeface="Times New Roman"/>
                <a:ea typeface="Times New Roman"/>
                <a:cs typeface="Times New Roman"/>
                <a:sym typeface="Times New Roman"/>
              </a:rPr>
              <a:t>Title: "Scalable Machine Learning Approaches for Liquid Crystal Cell Configurations"</a:t>
            </a:r>
            <a:endParaRPr b="1" dirty="0">
              <a:latin typeface="Times New Roman"/>
              <a:ea typeface="Times New Roman"/>
              <a:cs typeface="Times New Roman"/>
              <a:sym typeface="Times New Roman"/>
            </a:endParaRPr>
          </a:p>
          <a:p>
            <a:pPr marL="457200" lvl="0" indent="0" algn="l" rtl="0">
              <a:spcBef>
                <a:spcPts val="372"/>
              </a:spcBef>
              <a:spcAft>
                <a:spcPts val="0"/>
              </a:spcAft>
              <a:buNone/>
            </a:pPr>
            <a:r>
              <a:rPr lang="en-US" b="1" dirty="0">
                <a:latin typeface="Times New Roman"/>
                <a:ea typeface="Times New Roman"/>
                <a:cs typeface="Times New Roman"/>
                <a:sym typeface="Times New Roman"/>
              </a:rPr>
              <a:t>Abstract: </a:t>
            </a:r>
            <a:r>
              <a:rPr lang="en-US" dirty="0">
                <a:latin typeface="Times New Roman"/>
                <a:ea typeface="Times New Roman"/>
                <a:cs typeface="Times New Roman"/>
                <a:sym typeface="Times New Roman"/>
              </a:rPr>
              <a:t>Explores the scalability of machine learning methods for handling large datasets and diverse liquid crystal cell configurations. The paper delves into the challenges associated with scaling the proposed approach and presents strategies for efficient implementation. Practical implications for industries utilizing liquid crystal technology are discussed.</a:t>
            </a:r>
            <a:endParaRPr dirty="0">
              <a:latin typeface="Times New Roman"/>
              <a:ea typeface="Times New Roman"/>
              <a:cs typeface="Times New Roman"/>
              <a:sym typeface="Times New Roman"/>
            </a:endParaRPr>
          </a:p>
          <a:p>
            <a:pPr marL="457200" lvl="0" indent="0" algn="l" rtl="0">
              <a:spcBef>
                <a:spcPts val="372"/>
              </a:spcBef>
              <a:spcAft>
                <a:spcPts val="0"/>
              </a:spcAft>
              <a:buNone/>
            </a:pPr>
            <a:r>
              <a:rPr lang="en-US" b="1" dirty="0">
                <a:latin typeface="Times New Roman"/>
                <a:ea typeface="Times New Roman"/>
                <a:cs typeface="Times New Roman"/>
                <a:sym typeface="Times New Roman"/>
              </a:rPr>
              <a:t>Drawbacks: </a:t>
            </a:r>
            <a:r>
              <a:rPr lang="en-US" dirty="0">
                <a:latin typeface="Times New Roman"/>
                <a:ea typeface="Times New Roman"/>
                <a:cs typeface="Times New Roman"/>
                <a:sym typeface="Times New Roman"/>
              </a:rPr>
              <a:t>Despite efforts to address scalability, challenges may arise in adapting machine learning models to highly variable liquid crystal cell geometries. The need for model retraining with evolving configurations may introduce complexities in maintaining scalability. Additionally, the computational resources required for scalable solutions could pose constraints in certain environments.</a:t>
            </a:r>
            <a:endParaRPr dirty="0">
              <a:latin typeface="Times New Roman"/>
              <a:ea typeface="Times New Roman"/>
              <a:cs typeface="Times New Roman"/>
              <a:sym typeface="Times New Roman"/>
            </a:endParaRPr>
          </a:p>
          <a:p>
            <a:pPr marL="457200" lvl="0" indent="0" algn="l" rtl="0">
              <a:spcBef>
                <a:spcPts val="372"/>
              </a:spcBef>
              <a:spcAft>
                <a:spcPts val="0"/>
              </a:spcAft>
              <a:buNone/>
            </a:pP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23196183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acd1a3326c_0_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457200" lvl="0" indent="0" algn="l" rtl="0">
              <a:spcBef>
                <a:spcPts val="372"/>
              </a:spcBef>
              <a:spcAft>
                <a:spcPts val="0"/>
              </a:spcAft>
              <a:buNone/>
            </a:pPr>
            <a:endParaRPr sz="1550" dirty="0" smtClean="0">
              <a:latin typeface="Times New Roman"/>
              <a:ea typeface="Times New Roman"/>
              <a:cs typeface="Times New Roman"/>
              <a:sym typeface="Times New Roman"/>
            </a:endParaRPr>
          </a:p>
          <a:p>
            <a:pPr marL="457200" lvl="0" indent="-327025" algn="l" rtl="0">
              <a:spcBef>
                <a:spcPts val="372"/>
              </a:spcBef>
              <a:spcAft>
                <a:spcPts val="0"/>
              </a:spcAft>
              <a:buSzPts val="1550"/>
              <a:buFont typeface="Times New Roman"/>
              <a:buChar char="•"/>
            </a:pPr>
            <a:r>
              <a:rPr lang="en-US" sz="1550" b="1" dirty="0" smtClean="0">
                <a:latin typeface="Times New Roman"/>
                <a:ea typeface="Times New Roman"/>
                <a:cs typeface="Times New Roman"/>
                <a:sym typeface="Times New Roman"/>
              </a:rPr>
              <a:t>Title</a:t>
            </a:r>
            <a:r>
              <a:rPr lang="en-US" sz="1550" b="1" dirty="0">
                <a:latin typeface="Times New Roman"/>
                <a:ea typeface="Times New Roman"/>
                <a:cs typeface="Times New Roman"/>
                <a:sym typeface="Times New Roman"/>
              </a:rPr>
              <a:t>: "Multimodal Fusion for Liquid Crystal Cell Analysis: Integrating Machine Learning with Imaging Technologies"</a:t>
            </a:r>
            <a:endParaRPr sz="1550" b="1" dirty="0">
              <a:latin typeface="Times New Roman"/>
              <a:ea typeface="Times New Roman"/>
              <a:cs typeface="Times New Roman"/>
              <a:sym typeface="Times New Roman"/>
            </a:endParaRPr>
          </a:p>
          <a:p>
            <a:pPr marL="457200" lvl="0" indent="0" algn="l" rtl="0">
              <a:spcBef>
                <a:spcPts val="372"/>
              </a:spcBef>
              <a:spcAft>
                <a:spcPts val="0"/>
              </a:spcAft>
              <a:buNone/>
            </a:pPr>
            <a:r>
              <a:rPr lang="en-US" sz="1550" b="1" dirty="0">
                <a:latin typeface="Times New Roman"/>
                <a:ea typeface="Times New Roman"/>
                <a:cs typeface="Times New Roman"/>
                <a:sym typeface="Times New Roman"/>
              </a:rPr>
              <a:t>Abstract: </a:t>
            </a:r>
            <a:r>
              <a:rPr lang="en-US" sz="1550" dirty="0">
                <a:latin typeface="Times New Roman"/>
                <a:ea typeface="Times New Roman"/>
                <a:cs typeface="Times New Roman"/>
                <a:sym typeface="Times New Roman"/>
              </a:rPr>
              <a:t>Explores the integration of multimodal imaging, such as combining microscopy and spectroscopy, with machine learning for liquid crystal cell analysis. The paper investigates the benefits of fusing information from different imaging modalities and evaluates the impact on the accuracy of cell gap detection. Challenges related to data fusion and potential solutions are discussed.</a:t>
            </a:r>
            <a:endParaRPr sz="1550" dirty="0">
              <a:latin typeface="Times New Roman"/>
              <a:ea typeface="Times New Roman"/>
              <a:cs typeface="Times New Roman"/>
              <a:sym typeface="Times New Roman"/>
            </a:endParaRPr>
          </a:p>
          <a:p>
            <a:pPr marL="457200" lvl="0" indent="0" algn="l" rtl="0">
              <a:spcBef>
                <a:spcPts val="372"/>
              </a:spcBef>
              <a:spcAft>
                <a:spcPts val="0"/>
              </a:spcAft>
              <a:buNone/>
            </a:pPr>
            <a:r>
              <a:rPr lang="en-US" sz="1550" b="1" dirty="0">
                <a:latin typeface="Times New Roman"/>
                <a:ea typeface="Times New Roman"/>
                <a:cs typeface="Times New Roman"/>
                <a:sym typeface="Times New Roman"/>
              </a:rPr>
              <a:t>Drawbacks: </a:t>
            </a:r>
            <a:r>
              <a:rPr lang="en-US" sz="1550" dirty="0">
                <a:latin typeface="Times New Roman"/>
                <a:ea typeface="Times New Roman"/>
                <a:cs typeface="Times New Roman"/>
                <a:sym typeface="Times New Roman"/>
              </a:rPr>
              <a:t>While multimodal fusion offers enhanced insights, challenges include the accurate alignment of data from different imaging modalities, especially considering variations in imaging protocols. Noise from different sources may also impact the reliability of the fusion process. Ensuring robustness to variations in liquid crystal cell properties remains a challenge.</a:t>
            </a:r>
            <a:endParaRPr sz="1550" dirty="0">
              <a:latin typeface="Times New Roman"/>
              <a:ea typeface="Times New Roman"/>
              <a:cs typeface="Times New Roman"/>
              <a:sym typeface="Times New Roman"/>
            </a:endParaRPr>
          </a:p>
          <a:p>
            <a:pPr marL="457200" lvl="0" indent="0" algn="l" rtl="0">
              <a:spcBef>
                <a:spcPts val="372"/>
              </a:spcBef>
              <a:spcAft>
                <a:spcPts val="0"/>
              </a:spcAft>
              <a:buNone/>
            </a:pPr>
            <a:endParaRPr sz="1550" dirty="0">
              <a:latin typeface="Times New Roman"/>
              <a:ea typeface="Times New Roman"/>
              <a:cs typeface="Times New Roman"/>
              <a:sym typeface="Times New Roman"/>
            </a:endParaRPr>
          </a:p>
        </p:txBody>
      </p:sp>
      <p:sp>
        <p:nvSpPr>
          <p:cNvPr id="109" name="Google Shape;109;g2acd1a3326c_0_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spTree>
    <p:extLst>
      <p:ext uri="{BB962C8B-B14F-4D97-AF65-F5344CB8AC3E}">
        <p14:creationId xmlns:p14="http://schemas.microsoft.com/office/powerpoint/2010/main" val="2412177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p:cNvSpPr>
            <a:spLocks noChangeArrowheads="1"/>
          </p:cNvSpPr>
          <p:nvPr/>
        </p:nvSpPr>
        <p:spPr bwMode="auto">
          <a:xfrm>
            <a:off x="812800" y="1036637"/>
            <a:ext cx="649216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0" i="0" u="none" strike="noStrike" cap="none" normalizeH="0" baseline="0" dirty="0" smtClean="0">
                <a:ln>
                  <a:noFill/>
                </a:ln>
                <a:solidFill>
                  <a:srgbClr val="000000"/>
                </a:solidFill>
                <a:effectLst/>
                <a:latin typeface="Söhne"/>
              </a:rPr>
              <a:t>Automated Cell Gap Determination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400" b="0" i="0" u="none" strike="noStrike" cap="none" normalizeH="0" baseline="0" dirty="0" smtClean="0">
                <a:ln>
                  <a:noFill/>
                </a:ln>
                <a:solidFill>
                  <a:srgbClr val="000000"/>
                </a:solidFill>
                <a:effectLst/>
                <a:latin typeface="Söhne"/>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0" i="0" u="none" strike="noStrike" cap="none" normalizeH="0" baseline="0" dirty="0" smtClean="0">
                <a:ln>
                  <a:noFill/>
                </a:ln>
                <a:solidFill>
                  <a:srgbClr val="000000"/>
                </a:solidFill>
                <a:effectLst/>
                <a:latin typeface="Söhne"/>
              </a:rPr>
              <a:t>Reduced Dependency on Manual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2400" b="0" i="0" u="none" strike="noStrike" cap="none" normalizeH="0" baseline="0" dirty="0" smtClean="0">
                <a:ln>
                  <a:noFill/>
                </a:ln>
                <a:solidFill>
                  <a:srgbClr val="000000"/>
                </a:solidFill>
                <a:effectLst/>
                <a:latin typeface="Söhne"/>
              </a:rPr>
              <a:t>Integration of Image Processing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400" b="0" i="0" u="none" strike="noStrike" cap="none" normalizeH="0" baseline="0" dirty="0" smtClean="0">
                <a:ln>
                  <a:noFill/>
                </a:ln>
                <a:solidFill>
                  <a:srgbClr val="000000"/>
                </a:solidFill>
                <a:effectLst/>
                <a:latin typeface="Söhne"/>
              </a:rPr>
              <a:t>Machine Learning Model Exploration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400" b="0" i="0" u="none" strike="noStrike" cap="none" normalizeH="0" baseline="0" dirty="0" smtClean="0">
                <a:ln>
                  <a:noFill/>
                </a:ln>
                <a:solidFill>
                  <a:srgbClr val="000000"/>
                </a:solidFill>
                <a:effectLst/>
                <a:latin typeface="Söhne"/>
              </a:rPr>
              <a:t>Peak Identification and Ranking</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2400" b="0" i="0" u="none" strike="noStrike" cap="none" normalizeH="0" baseline="0" dirty="0" smtClean="0">
                <a:ln>
                  <a:noFill/>
                </a:ln>
                <a:solidFill>
                  <a:srgbClr val="000000"/>
                </a:solidFill>
                <a:effectLst/>
                <a:latin typeface="Söhne"/>
              </a:rPr>
              <a:t>Mathematical Correlation Model</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2400" b="0" i="0" u="none" strike="noStrike" cap="none" normalizeH="0" baseline="0" dirty="0" smtClean="0">
                <a:ln>
                  <a:noFill/>
                </a:ln>
                <a:solidFill>
                  <a:srgbClr val="000000"/>
                </a:solidFill>
                <a:effectLst/>
                <a:latin typeface="Söhne"/>
              </a:rPr>
              <a:t>Training and Validation</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sz="2400" b="0" i="0" u="none" strike="noStrike" cap="none" normalizeH="0" baseline="0" dirty="0" smtClean="0">
                <a:ln>
                  <a:noFill/>
                </a:ln>
                <a:solidFill>
                  <a:srgbClr val="000000"/>
                </a:solidFill>
                <a:effectLst/>
                <a:latin typeface="Söhne"/>
              </a:rPr>
              <a:t>Iterative Refinement Mechanism</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sz="2400" b="0" i="0" u="none" strike="noStrike" cap="none" normalizeH="0" baseline="0" dirty="0" smtClean="0">
                <a:ln>
                  <a:noFill/>
                </a:ln>
                <a:solidFill>
                  <a:srgbClr val="000000"/>
                </a:solidFill>
                <a:effectLst/>
                <a:latin typeface="Söhne"/>
              </a:rPr>
              <a:t>Integration Framework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sz="2400" b="0" i="0" u="none" strike="noStrike" cap="none" normalizeH="0" baseline="0" dirty="0" smtClean="0">
                <a:ln>
                  <a:noFill/>
                </a:ln>
                <a:solidFill>
                  <a:srgbClr val="000000"/>
                </a:solidFill>
                <a:effectLst/>
                <a:latin typeface="Söhne"/>
              </a:rPr>
              <a:t>Flexibility and Generalization</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sz="2400" b="0" i="0" u="none" strike="noStrike" cap="none" normalizeH="0" baseline="0" dirty="0" smtClean="0">
                <a:ln>
                  <a:noFill/>
                </a:ln>
                <a:solidFill>
                  <a:srgbClr val="000000"/>
                </a:solidFill>
                <a:effectLst/>
                <a:latin typeface="Söhne"/>
              </a:rPr>
              <a:t>Practical Applicability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0"/>
            <a:ext cx="158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10" name="Rectangle 7"/>
          <p:cNvSpPr>
            <a:spLocks noChangeArrowheads="1"/>
          </p:cNvSpPr>
          <p:nvPr/>
        </p:nvSpPr>
        <p:spPr bwMode="auto">
          <a:xfrm>
            <a:off x="812800" y="984429"/>
            <a:ext cx="10147300" cy="512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600" b="1" i="0" u="none" strike="noStrike" cap="none" normalizeH="0" baseline="0" dirty="0" smtClean="0">
                <a:ln>
                  <a:noFill/>
                </a:ln>
                <a:solidFill>
                  <a:srgbClr val="000000"/>
                </a:solidFill>
                <a:effectLst/>
                <a:latin typeface="Söhne"/>
              </a:rPr>
              <a:t>Data Collection:</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Collect a diverse dataset of intensity-wavelength graphs representing liquid crystal cell characteristics, obtained through experimental setups.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600" b="1" i="0" u="none" strike="noStrike" cap="none" normalizeH="0" baseline="0" dirty="0" smtClean="0">
                <a:ln>
                  <a:noFill/>
                </a:ln>
                <a:solidFill>
                  <a:srgbClr val="000000"/>
                </a:solidFill>
                <a:effectLst/>
                <a:latin typeface="Söhne"/>
              </a:rPr>
              <a:t>Image Preprocessing:</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Employ image processing techniques to enhance the quality and clarity of intensity-wavelength graph images.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Normalize images, remove noise, and optimize for feature extraction.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600" b="1" i="0" u="none" strike="noStrike" cap="none" normalizeH="0" baseline="0" dirty="0" smtClean="0">
                <a:ln>
                  <a:noFill/>
                </a:ln>
                <a:solidFill>
                  <a:srgbClr val="000000"/>
                </a:solidFill>
                <a:effectLst/>
                <a:latin typeface="Söhne"/>
              </a:rPr>
              <a:t>Feature Extraction:</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Extract relevant features from preprocessed images, focusing on spectral peak locations, heights, and patterns.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Utilize advanced signal processing methods to identify prominent peaks.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600" b="1" i="0" u="none" strike="noStrike" cap="none" normalizeH="0" baseline="0" dirty="0" smtClean="0">
                <a:ln>
                  <a:noFill/>
                </a:ln>
                <a:solidFill>
                  <a:srgbClr val="000000"/>
                </a:solidFill>
                <a:effectLst/>
                <a:latin typeface="Söhne"/>
              </a:rPr>
              <a:t>Model Selection:</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Explore and select machine learning models suitable for regression tasks, considering convolutional neural networks (CNNs), support vector machines (SVM), and ensemble methods.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600" b="1" i="0" u="none" strike="noStrike" cap="none" normalizeH="0" baseline="0" dirty="0" smtClean="0">
                <a:ln>
                  <a:noFill/>
                </a:ln>
                <a:solidFill>
                  <a:srgbClr val="000000"/>
                </a:solidFill>
                <a:effectLst/>
                <a:latin typeface="Söhne"/>
              </a:rPr>
              <a:t>Training Dataset Preparation:</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Divide the dataset into training and validation sets.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Augment the dataset to ensure model robustness and prevent </a:t>
            </a:r>
            <a:r>
              <a:rPr kumimoji="0" lang="en-US" sz="1600" b="0" i="0" u="none" strike="noStrike" cap="none" normalizeH="0" baseline="0" dirty="0" err="1" smtClean="0">
                <a:ln>
                  <a:noFill/>
                </a:ln>
                <a:solidFill>
                  <a:srgbClr val="000000"/>
                </a:solidFill>
                <a:effectLst/>
                <a:latin typeface="Söhne"/>
              </a:rPr>
              <a:t>overfitting</a:t>
            </a:r>
            <a:r>
              <a:rPr kumimoji="0" lang="en-US" sz="1600" b="0" i="0" u="none" strike="noStrike" cap="none" normalizeH="0" baseline="0" dirty="0" smtClean="0">
                <a:ln>
                  <a:noFill/>
                </a:ln>
                <a:solidFill>
                  <a:srgbClr val="000000"/>
                </a:solidFill>
                <a:effectLst/>
                <a:latin typeface="Söhne"/>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600" b="1" i="0" u="none" strike="noStrike" cap="none" normalizeH="0" baseline="0" dirty="0" smtClean="0">
                <a:ln>
                  <a:noFill/>
                </a:ln>
                <a:solidFill>
                  <a:srgbClr val="000000"/>
                </a:solidFill>
                <a:effectLst/>
                <a:latin typeface="Söhne"/>
              </a:rPr>
              <a:t>Model Training:</a:t>
            </a:r>
            <a:endParaRPr kumimoji="0" lang="en-US" sz="1600" b="0" i="0" u="none" strike="noStrike" cap="none" normalizeH="0" baseline="0" dirty="0" smtClean="0">
              <a:ln>
                <a:noFill/>
              </a:ln>
              <a:solidFill>
                <a:srgbClr val="000000"/>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rgbClr val="000000"/>
                </a:solidFill>
                <a:effectLst/>
                <a:latin typeface="Söhne"/>
              </a:rPr>
              <a:t>Train the selected ML model on the training dataset, optimizing for cell gap prediction based on spectral features</a:t>
            </a:r>
            <a:r>
              <a:rPr kumimoji="0" lang="en-US" sz="1600" b="0" i="0" u="none" strike="noStrike" cap="none" normalizeH="0" baseline="0" dirty="0" smtClean="0">
                <a:ln>
                  <a:noFill/>
                </a:ln>
                <a:solidFill>
                  <a:srgbClr val="000000"/>
                </a:solidFill>
                <a:effectLst/>
                <a:latin typeface="Söhne"/>
              </a:rPr>
              <a:t>.</a:t>
            </a:r>
            <a:endParaRPr kumimoji="0" lang="en-US" sz="1600" b="0" i="0" u="none" strike="noStrike" cap="none" normalizeH="0" baseline="0" dirty="0" smtClean="0">
              <a:ln>
                <a:noFill/>
              </a:ln>
              <a:solidFill>
                <a:srgbClr val="000000"/>
              </a:solidFill>
              <a:effectLst/>
              <a:latin typeface="Söhne"/>
            </a:endParaRPr>
          </a:p>
        </p:txBody>
      </p:sp>
      <p:sp>
        <p:nvSpPr>
          <p:cNvPr id="11" name="Rectangle 8"/>
          <p:cNvSpPr>
            <a:spLocks noChangeArrowheads="1"/>
          </p:cNvSpPr>
          <p:nvPr/>
        </p:nvSpPr>
        <p:spPr bwMode="auto">
          <a:xfrm>
            <a:off x="0" y="0"/>
            <a:ext cx="635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rPr>
              <a:t/>
            </a:r>
            <a:br>
              <a:rPr kumimoji="0" lang="en-US" sz="1800" b="0" i="0" u="none" strike="noStrike" cap="none" normalizeH="0" baseline="0" smtClean="0">
                <a:ln>
                  <a:noFill/>
                </a:ln>
                <a:solidFill>
                  <a:srgbClr val="000000"/>
                </a:solidFill>
                <a:effectLst/>
                <a:latin typeface="Söhne"/>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US" dirty="0"/>
          </a:p>
        </p:txBody>
      </p:sp>
      <p:sp>
        <p:nvSpPr>
          <p:cNvPr id="3" name="Content Placeholder 2"/>
          <p:cNvSpPr>
            <a:spLocks noGrp="1"/>
          </p:cNvSpPr>
          <p:nvPr>
            <p:ph idx="1"/>
          </p:nvPr>
        </p:nvSpPr>
        <p:spPr/>
        <p:txBody>
          <a:bodyPr>
            <a:noAutofit/>
          </a:bodyPr>
          <a:lstStyle/>
          <a:p>
            <a:pPr marL="0" lvl="0" indent="0" eaLnBrk="0" fontAlgn="base" hangingPunct="0">
              <a:spcBef>
                <a:spcPct val="0"/>
              </a:spcBef>
              <a:spcAft>
                <a:spcPct val="0"/>
              </a:spcAft>
              <a:buFontTx/>
              <a:buAutoNum type="arabicPeriod" startAt="7"/>
            </a:pPr>
            <a:r>
              <a:rPr lang="en-US" sz="1400" b="1" dirty="0">
                <a:solidFill>
                  <a:srgbClr val="000000"/>
                </a:solidFill>
                <a:latin typeface="Söhne"/>
              </a:rPr>
              <a:t>Validation and </a:t>
            </a:r>
            <a:r>
              <a:rPr lang="en-US" sz="1400" b="1" dirty="0" err="1">
                <a:solidFill>
                  <a:srgbClr val="000000"/>
                </a:solidFill>
                <a:latin typeface="Söhne"/>
              </a:rPr>
              <a:t>Hyperparameter</a:t>
            </a:r>
            <a:r>
              <a:rPr lang="en-US" sz="1400" b="1" dirty="0">
                <a:solidFill>
                  <a:srgbClr val="000000"/>
                </a:solidFill>
                <a:latin typeface="Söhne"/>
              </a:rPr>
              <a:t> Tuning:</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Validate the model on the separate dataset, fine-tuning </a:t>
            </a:r>
            <a:r>
              <a:rPr lang="en-US" sz="1400" dirty="0" err="1">
                <a:solidFill>
                  <a:srgbClr val="000000"/>
                </a:solidFill>
                <a:latin typeface="Söhne"/>
              </a:rPr>
              <a:t>hyperparameters</a:t>
            </a:r>
            <a:r>
              <a:rPr lang="en-US" sz="1400" dirty="0">
                <a:solidFill>
                  <a:srgbClr val="000000"/>
                </a:solidFill>
                <a:latin typeface="Söhne"/>
              </a:rPr>
              <a:t> for improved accuracy.</a:t>
            </a:r>
          </a:p>
          <a:p>
            <a:pPr marL="457200" lvl="1" indent="0" eaLnBrk="0" fontAlgn="base" hangingPunct="0">
              <a:spcBef>
                <a:spcPct val="0"/>
              </a:spcBef>
              <a:spcAft>
                <a:spcPct val="0"/>
              </a:spcAft>
              <a:buFontTx/>
              <a:buChar char="•"/>
            </a:pPr>
            <a:r>
              <a:rPr lang="en-US" sz="1400" dirty="0">
                <a:solidFill>
                  <a:srgbClr val="000000"/>
                </a:solidFill>
                <a:latin typeface="Söhne"/>
              </a:rPr>
              <a:t>Implement cross-validation techniques to ensure generalization.</a:t>
            </a:r>
          </a:p>
          <a:p>
            <a:pPr marL="0" lvl="0" indent="0" eaLnBrk="0" fontAlgn="base" hangingPunct="0">
              <a:spcBef>
                <a:spcPct val="0"/>
              </a:spcBef>
              <a:spcAft>
                <a:spcPct val="0"/>
              </a:spcAft>
              <a:buFontTx/>
              <a:buAutoNum type="arabicPeriod" startAt="8"/>
            </a:pPr>
            <a:r>
              <a:rPr lang="en-US" sz="1400" b="1" dirty="0">
                <a:solidFill>
                  <a:srgbClr val="000000"/>
                </a:solidFill>
                <a:latin typeface="Söhne"/>
              </a:rPr>
              <a:t>Peak Ranking Algorithm:</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Develop an algorithm for ranking spectral peaks based on intensity, identifying the most significant peaks for cell gap determination.</a:t>
            </a:r>
          </a:p>
          <a:p>
            <a:pPr marL="0" lvl="0" indent="0" eaLnBrk="0" fontAlgn="base" hangingPunct="0">
              <a:spcBef>
                <a:spcPct val="0"/>
              </a:spcBef>
              <a:spcAft>
                <a:spcPct val="0"/>
              </a:spcAft>
              <a:buFontTx/>
              <a:buAutoNum type="arabicPeriod" startAt="9"/>
            </a:pPr>
            <a:r>
              <a:rPr lang="en-US" sz="1400" b="1" dirty="0">
                <a:solidFill>
                  <a:srgbClr val="000000"/>
                </a:solidFill>
                <a:latin typeface="Söhne"/>
              </a:rPr>
              <a:t>Correlation Model Development:</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Establish a mathematical correlation model linking spectral peak features to the liquid crystal cell gap.</a:t>
            </a:r>
          </a:p>
          <a:p>
            <a:pPr marL="0" lvl="0" indent="0" eaLnBrk="0" fontAlgn="base" hangingPunct="0">
              <a:spcBef>
                <a:spcPct val="0"/>
              </a:spcBef>
              <a:spcAft>
                <a:spcPct val="0"/>
              </a:spcAft>
              <a:buFontTx/>
              <a:buAutoNum type="arabicPeriod" startAt="10"/>
            </a:pPr>
            <a:r>
              <a:rPr lang="en-US" sz="1400" b="1" dirty="0">
                <a:solidFill>
                  <a:srgbClr val="000000"/>
                </a:solidFill>
                <a:latin typeface="Söhne"/>
              </a:rPr>
              <a:t>Iterative Refinement:</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Implement an iterative feedback loop for model refinement, continually improving prediction accuracy.</a:t>
            </a:r>
          </a:p>
          <a:p>
            <a:pPr marL="0" lvl="0" indent="0" eaLnBrk="0" fontAlgn="base" hangingPunct="0">
              <a:spcBef>
                <a:spcPct val="0"/>
              </a:spcBef>
              <a:spcAft>
                <a:spcPct val="0"/>
              </a:spcAft>
              <a:buFontTx/>
              <a:buAutoNum type="arabicPeriod" startAt="11"/>
            </a:pPr>
            <a:r>
              <a:rPr lang="en-US" sz="1400" b="1" dirty="0">
                <a:solidFill>
                  <a:srgbClr val="000000"/>
                </a:solidFill>
                <a:latin typeface="Söhne"/>
              </a:rPr>
              <a:t>Integration of Image and Model:</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Integrate the trained ML model with the image processing pipeline, creating a cohesive system for cell gap determination.</a:t>
            </a:r>
          </a:p>
          <a:p>
            <a:pPr marL="0" lvl="0" indent="0" eaLnBrk="0" fontAlgn="base" hangingPunct="0">
              <a:spcBef>
                <a:spcPct val="0"/>
              </a:spcBef>
              <a:spcAft>
                <a:spcPct val="0"/>
              </a:spcAft>
              <a:buFontTx/>
              <a:buAutoNum type="arabicPeriod" startAt="12"/>
            </a:pPr>
            <a:r>
              <a:rPr lang="en-US" sz="1400" b="1" dirty="0">
                <a:solidFill>
                  <a:srgbClr val="000000"/>
                </a:solidFill>
                <a:latin typeface="Söhne"/>
              </a:rPr>
              <a:t>Performance Evaluation:</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Evaluate the performance of the proposed methodology using metrics such as mean squared error, accuracy, and precision.</a:t>
            </a:r>
          </a:p>
          <a:p>
            <a:pPr marL="0" lvl="0" indent="0" eaLnBrk="0" fontAlgn="base" hangingPunct="0">
              <a:spcBef>
                <a:spcPct val="0"/>
              </a:spcBef>
              <a:spcAft>
                <a:spcPct val="0"/>
              </a:spcAft>
              <a:buFontTx/>
              <a:buAutoNum type="arabicPeriod" startAt="13"/>
            </a:pPr>
            <a:r>
              <a:rPr lang="en-US" sz="1400" b="1" dirty="0">
                <a:solidFill>
                  <a:srgbClr val="000000"/>
                </a:solidFill>
                <a:latin typeface="Söhne"/>
              </a:rPr>
              <a:t>Comparison with Traditional Methods:</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Compare the results obtained through the developed approach with traditional experimental methods, highlighting the advantages of the proposed system.</a:t>
            </a:r>
          </a:p>
          <a:p>
            <a:pPr marL="0" lvl="0" indent="0" eaLnBrk="0" fontAlgn="base" hangingPunct="0">
              <a:spcBef>
                <a:spcPct val="0"/>
              </a:spcBef>
              <a:spcAft>
                <a:spcPct val="0"/>
              </a:spcAft>
              <a:buFontTx/>
              <a:buAutoNum type="arabicPeriod" startAt="14"/>
            </a:pPr>
            <a:r>
              <a:rPr lang="en-US" sz="1400" b="1" dirty="0">
                <a:solidFill>
                  <a:srgbClr val="000000"/>
                </a:solidFill>
                <a:latin typeface="Söhne"/>
              </a:rPr>
              <a:t>Framework Documentation:</a:t>
            </a:r>
            <a:endParaRPr lang="en-US" sz="1400" dirty="0">
              <a:solidFill>
                <a:srgbClr val="000000"/>
              </a:solidFill>
              <a:latin typeface="Söhne"/>
            </a:endParaRPr>
          </a:p>
          <a:p>
            <a:pPr marL="457200" lvl="1" indent="0" eaLnBrk="0" fontAlgn="base" hangingPunct="0">
              <a:spcBef>
                <a:spcPct val="0"/>
              </a:spcBef>
              <a:spcAft>
                <a:spcPct val="0"/>
              </a:spcAft>
              <a:buFontTx/>
              <a:buChar char="•"/>
            </a:pPr>
            <a:r>
              <a:rPr lang="en-US" sz="1400" dirty="0">
                <a:solidFill>
                  <a:srgbClr val="000000"/>
                </a:solidFill>
                <a:latin typeface="Söhne"/>
              </a:rPr>
              <a:t>Document the developed framework comprehensively, providing guidelines for implementation and potential adaptations for different liquid crystal applications.</a:t>
            </a:r>
          </a:p>
          <a:p>
            <a:pPr marL="0" lvl="0" indent="0" eaLnBrk="0" fontAlgn="base" hangingPunct="0">
              <a:spcBef>
                <a:spcPct val="0"/>
              </a:spcBef>
              <a:spcAft>
                <a:spcPct val="0"/>
              </a:spcAft>
              <a:buNone/>
            </a:pPr>
            <a:endParaRPr lang="en-US" sz="1400" dirty="0">
              <a:latin typeface="Arial" panose="020B0604020202020204" pitchFamily="34" charset="0"/>
            </a:endParaRPr>
          </a:p>
          <a:p>
            <a:endParaRPr lang="en-US" dirty="0"/>
          </a:p>
        </p:txBody>
      </p:sp>
    </p:spTree>
    <p:extLst>
      <p:ext uri="{BB962C8B-B14F-4D97-AF65-F5344CB8AC3E}">
        <p14:creationId xmlns:p14="http://schemas.microsoft.com/office/powerpoint/2010/main" val="2375745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592</TotalTime>
  <Words>1625</Words>
  <Application>Microsoft Office PowerPoint</Application>
  <PresentationFormat>Widescreen</PresentationFormat>
  <Paragraphs>196</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Söhne</vt:lpstr>
      <vt:lpstr>Times New Roman</vt:lpstr>
      <vt:lpstr>Verdana</vt:lpstr>
      <vt:lpstr>Bioinformatics</vt:lpstr>
      <vt:lpstr>PROJECT TITLE : Obtaining electro-optic properties of LC devices by computer simulation and  Prediction of electro-optic properties of liquid crystal devices by ML/DL.</vt:lpstr>
      <vt:lpstr>PROJECT TITLE : “Obtaining electro-optic properties of LC devices by computer simulation and  Prediction of electro-optic properties of liquid crystal devices by ML/DL.”</vt:lpstr>
      <vt:lpstr>PROJECT TITLE : “Obtaining electro-optic properties of LC devices by computer simulation and  Prediction of electro-optic properties of liquid crystal devices by ML/DL.”</vt:lpstr>
      <vt:lpstr>Introduction</vt:lpstr>
      <vt:lpstr>Literature Review</vt:lpstr>
      <vt:lpstr>Literature Review</vt:lpstr>
      <vt:lpstr>Objectives</vt:lpstr>
      <vt:lpstr>Methodology</vt:lpstr>
      <vt:lpstr>Methodology</vt:lpstr>
      <vt:lpstr>Timeline of Project</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Microsoft account</cp:lastModifiedBy>
  <cp:revision>27</cp:revision>
  <dcterms:created xsi:type="dcterms:W3CDTF">2023-03-16T03:26:27Z</dcterms:created>
  <dcterms:modified xsi:type="dcterms:W3CDTF">2024-01-08T10:37:44Z</dcterms:modified>
</cp:coreProperties>
</file>