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3"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BF4746-D740-46F0-8E9D-6AA03497EC3F}"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9B4BDF-7ADA-4576-B09A-6C4FF3BAB858}" type="slidenum">
              <a:rPr lang="en-IN" smtClean="0"/>
              <a:t>‹#›</a:t>
            </a:fld>
            <a:endParaRPr lang="en-IN"/>
          </a:p>
        </p:txBody>
      </p:sp>
    </p:spTree>
    <p:extLst>
      <p:ext uri="{BB962C8B-B14F-4D97-AF65-F5344CB8AC3E}">
        <p14:creationId xmlns:p14="http://schemas.microsoft.com/office/powerpoint/2010/main" val="404018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F4746-D740-46F0-8E9D-6AA03497EC3F}"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9B4BDF-7ADA-4576-B09A-6C4FF3BAB858}" type="slidenum">
              <a:rPr lang="en-IN" smtClean="0"/>
              <a:t>‹#›</a:t>
            </a:fld>
            <a:endParaRPr lang="en-IN"/>
          </a:p>
        </p:txBody>
      </p:sp>
    </p:spTree>
    <p:extLst>
      <p:ext uri="{BB962C8B-B14F-4D97-AF65-F5344CB8AC3E}">
        <p14:creationId xmlns:p14="http://schemas.microsoft.com/office/powerpoint/2010/main" val="2030767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F4746-D740-46F0-8E9D-6AA03497EC3F}"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9B4BDF-7ADA-4576-B09A-6C4FF3BAB85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4711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BF4746-D740-46F0-8E9D-6AA03497EC3F}"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9B4BDF-7ADA-4576-B09A-6C4FF3BAB858}" type="slidenum">
              <a:rPr lang="en-IN" smtClean="0"/>
              <a:t>‹#›</a:t>
            </a:fld>
            <a:endParaRPr lang="en-IN"/>
          </a:p>
        </p:txBody>
      </p:sp>
    </p:spTree>
    <p:extLst>
      <p:ext uri="{BB962C8B-B14F-4D97-AF65-F5344CB8AC3E}">
        <p14:creationId xmlns:p14="http://schemas.microsoft.com/office/powerpoint/2010/main" val="47321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BF4746-D740-46F0-8E9D-6AA03497EC3F}"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9B4BDF-7ADA-4576-B09A-6C4FF3BAB85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17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BF4746-D740-46F0-8E9D-6AA03497EC3F}"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9B4BDF-7ADA-4576-B09A-6C4FF3BAB858}" type="slidenum">
              <a:rPr lang="en-IN" smtClean="0"/>
              <a:t>‹#›</a:t>
            </a:fld>
            <a:endParaRPr lang="en-IN"/>
          </a:p>
        </p:txBody>
      </p:sp>
    </p:spTree>
    <p:extLst>
      <p:ext uri="{BB962C8B-B14F-4D97-AF65-F5344CB8AC3E}">
        <p14:creationId xmlns:p14="http://schemas.microsoft.com/office/powerpoint/2010/main" val="497049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F4746-D740-46F0-8E9D-6AA03497EC3F}"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9B4BDF-7ADA-4576-B09A-6C4FF3BAB858}" type="slidenum">
              <a:rPr lang="en-IN" smtClean="0"/>
              <a:t>‹#›</a:t>
            </a:fld>
            <a:endParaRPr lang="en-IN"/>
          </a:p>
        </p:txBody>
      </p:sp>
    </p:spTree>
    <p:extLst>
      <p:ext uri="{BB962C8B-B14F-4D97-AF65-F5344CB8AC3E}">
        <p14:creationId xmlns:p14="http://schemas.microsoft.com/office/powerpoint/2010/main" val="1747081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F4746-D740-46F0-8E9D-6AA03497EC3F}"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9B4BDF-7ADA-4576-B09A-6C4FF3BAB858}" type="slidenum">
              <a:rPr lang="en-IN" smtClean="0"/>
              <a:t>‹#›</a:t>
            </a:fld>
            <a:endParaRPr lang="en-IN"/>
          </a:p>
        </p:txBody>
      </p:sp>
    </p:spTree>
    <p:extLst>
      <p:ext uri="{BB962C8B-B14F-4D97-AF65-F5344CB8AC3E}">
        <p14:creationId xmlns:p14="http://schemas.microsoft.com/office/powerpoint/2010/main" val="111827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F4746-D740-46F0-8E9D-6AA03497EC3F}"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9B4BDF-7ADA-4576-B09A-6C4FF3BAB858}" type="slidenum">
              <a:rPr lang="en-IN" smtClean="0"/>
              <a:t>‹#›</a:t>
            </a:fld>
            <a:endParaRPr lang="en-IN"/>
          </a:p>
        </p:txBody>
      </p:sp>
    </p:spTree>
    <p:extLst>
      <p:ext uri="{BB962C8B-B14F-4D97-AF65-F5344CB8AC3E}">
        <p14:creationId xmlns:p14="http://schemas.microsoft.com/office/powerpoint/2010/main" val="227950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F4746-D740-46F0-8E9D-6AA03497EC3F}"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9B4BDF-7ADA-4576-B09A-6C4FF3BAB858}" type="slidenum">
              <a:rPr lang="en-IN" smtClean="0"/>
              <a:t>‹#›</a:t>
            </a:fld>
            <a:endParaRPr lang="en-IN"/>
          </a:p>
        </p:txBody>
      </p:sp>
    </p:spTree>
    <p:extLst>
      <p:ext uri="{BB962C8B-B14F-4D97-AF65-F5344CB8AC3E}">
        <p14:creationId xmlns:p14="http://schemas.microsoft.com/office/powerpoint/2010/main" val="90048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BF4746-D740-46F0-8E9D-6AA03497EC3F}"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09B4BDF-7ADA-4576-B09A-6C4FF3BAB858}" type="slidenum">
              <a:rPr lang="en-IN" smtClean="0"/>
              <a:t>‹#›</a:t>
            </a:fld>
            <a:endParaRPr lang="en-IN"/>
          </a:p>
        </p:txBody>
      </p:sp>
    </p:spTree>
    <p:extLst>
      <p:ext uri="{BB962C8B-B14F-4D97-AF65-F5344CB8AC3E}">
        <p14:creationId xmlns:p14="http://schemas.microsoft.com/office/powerpoint/2010/main" val="308413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BF4746-D740-46F0-8E9D-6AA03497EC3F}" type="datetimeFigureOut">
              <a:rPr lang="en-IN" smtClean="0"/>
              <a:t>11-12-2024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9B4BDF-7ADA-4576-B09A-6C4FF3BAB858}" type="slidenum">
              <a:rPr lang="en-IN" smtClean="0"/>
              <a:t>‹#›</a:t>
            </a:fld>
            <a:endParaRPr lang="en-IN"/>
          </a:p>
        </p:txBody>
      </p:sp>
    </p:spTree>
    <p:extLst>
      <p:ext uri="{BB962C8B-B14F-4D97-AF65-F5344CB8AC3E}">
        <p14:creationId xmlns:p14="http://schemas.microsoft.com/office/powerpoint/2010/main" val="29885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BF4746-D740-46F0-8E9D-6AA03497EC3F}" type="datetimeFigureOut">
              <a:rPr lang="en-IN" smtClean="0"/>
              <a:t>11-12-2024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9B4BDF-7ADA-4576-B09A-6C4FF3BAB858}" type="slidenum">
              <a:rPr lang="en-IN" smtClean="0"/>
              <a:t>‹#›</a:t>
            </a:fld>
            <a:endParaRPr lang="en-IN"/>
          </a:p>
        </p:txBody>
      </p:sp>
    </p:spTree>
    <p:extLst>
      <p:ext uri="{BB962C8B-B14F-4D97-AF65-F5344CB8AC3E}">
        <p14:creationId xmlns:p14="http://schemas.microsoft.com/office/powerpoint/2010/main" val="360750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F4746-D740-46F0-8E9D-6AA03497EC3F}" type="datetimeFigureOut">
              <a:rPr lang="en-IN" smtClean="0"/>
              <a:t>11-12-2024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9B4BDF-7ADA-4576-B09A-6C4FF3BAB858}" type="slidenum">
              <a:rPr lang="en-IN" smtClean="0"/>
              <a:t>‹#›</a:t>
            </a:fld>
            <a:endParaRPr lang="en-IN"/>
          </a:p>
        </p:txBody>
      </p:sp>
    </p:spTree>
    <p:extLst>
      <p:ext uri="{BB962C8B-B14F-4D97-AF65-F5344CB8AC3E}">
        <p14:creationId xmlns:p14="http://schemas.microsoft.com/office/powerpoint/2010/main" val="367828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BF4746-D740-46F0-8E9D-6AA03497EC3F}"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9B4BDF-7ADA-4576-B09A-6C4FF3BAB858}" type="slidenum">
              <a:rPr lang="en-IN" smtClean="0"/>
              <a:t>‹#›</a:t>
            </a:fld>
            <a:endParaRPr lang="en-IN"/>
          </a:p>
        </p:txBody>
      </p:sp>
    </p:spTree>
    <p:extLst>
      <p:ext uri="{BB962C8B-B14F-4D97-AF65-F5344CB8AC3E}">
        <p14:creationId xmlns:p14="http://schemas.microsoft.com/office/powerpoint/2010/main" val="217725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BF4746-D740-46F0-8E9D-6AA03497EC3F}"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9B4BDF-7ADA-4576-B09A-6C4FF3BAB858}" type="slidenum">
              <a:rPr lang="en-IN" smtClean="0"/>
              <a:t>‹#›</a:t>
            </a:fld>
            <a:endParaRPr lang="en-IN"/>
          </a:p>
        </p:txBody>
      </p:sp>
    </p:spTree>
    <p:extLst>
      <p:ext uri="{BB962C8B-B14F-4D97-AF65-F5344CB8AC3E}">
        <p14:creationId xmlns:p14="http://schemas.microsoft.com/office/powerpoint/2010/main" val="172378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2BF4746-D740-46F0-8E9D-6AA03497EC3F}" type="datetimeFigureOut">
              <a:rPr lang="en-IN" smtClean="0"/>
              <a:t>11-12-2024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9B4BDF-7ADA-4576-B09A-6C4FF3BAB858}" type="slidenum">
              <a:rPr lang="en-IN" smtClean="0"/>
              <a:t>‹#›</a:t>
            </a:fld>
            <a:endParaRPr lang="en-IN"/>
          </a:p>
        </p:txBody>
      </p:sp>
    </p:spTree>
    <p:extLst>
      <p:ext uri="{BB962C8B-B14F-4D97-AF65-F5344CB8AC3E}">
        <p14:creationId xmlns:p14="http://schemas.microsoft.com/office/powerpoint/2010/main" val="267865801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IN" dirty="0"/>
            </a:br>
            <a:r>
              <a:rPr lang="en-IN" b="1" dirty="0"/>
              <a:t>CMP7005_PRAC1</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86036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Visualizations</a:t>
            </a:r>
            <a:endParaRPr lang="en-IN" b="1" dirty="0"/>
          </a:p>
        </p:txBody>
      </p:sp>
      <p:pic>
        <p:nvPicPr>
          <p:cNvPr id="4" name="Content Placeholder 3"/>
          <p:cNvPicPr>
            <a:picLocks noGrp="1" noChangeAspect="1"/>
          </p:cNvPicPr>
          <p:nvPr>
            <p:ph idx="1"/>
          </p:nvPr>
        </p:nvPicPr>
        <p:blipFill>
          <a:blip r:embed="rId2"/>
          <a:stretch>
            <a:fillRect/>
          </a:stretch>
        </p:blipFill>
        <p:spPr>
          <a:xfrm>
            <a:off x="2627291" y="2100151"/>
            <a:ext cx="5616060" cy="3829688"/>
          </a:xfrm>
          <a:prstGeom prst="rect">
            <a:avLst/>
          </a:prstGeom>
        </p:spPr>
      </p:pic>
    </p:spTree>
    <p:extLst>
      <p:ext uri="{BB962C8B-B14F-4D97-AF65-F5344CB8AC3E}">
        <p14:creationId xmlns:p14="http://schemas.microsoft.com/office/powerpoint/2010/main" val="19762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Visualizations</a:t>
            </a:r>
            <a:endParaRPr lang="en-IN" dirty="0"/>
          </a:p>
        </p:txBody>
      </p:sp>
      <p:pic>
        <p:nvPicPr>
          <p:cNvPr id="5" name="Content Placeholder 4"/>
          <p:cNvPicPr>
            <a:picLocks noGrp="1" noChangeAspect="1"/>
          </p:cNvPicPr>
          <p:nvPr>
            <p:ph idx="1"/>
          </p:nvPr>
        </p:nvPicPr>
        <p:blipFill>
          <a:blip r:embed="rId2"/>
          <a:stretch>
            <a:fillRect/>
          </a:stretch>
        </p:blipFill>
        <p:spPr>
          <a:xfrm>
            <a:off x="4460875" y="2227262"/>
            <a:ext cx="5172075" cy="3590925"/>
          </a:xfrm>
          <a:prstGeom prst="rect">
            <a:avLst/>
          </a:prstGeom>
        </p:spPr>
      </p:pic>
    </p:spTree>
    <p:extLst>
      <p:ext uri="{BB962C8B-B14F-4D97-AF65-F5344CB8AC3E}">
        <p14:creationId xmlns:p14="http://schemas.microsoft.com/office/powerpoint/2010/main" val="65767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Preparing the Data for Modeling:</a:t>
            </a:r>
          </a:p>
        </p:txBody>
      </p:sp>
      <p:sp>
        <p:nvSpPr>
          <p:cNvPr id="3" name="Content Placeholder 2"/>
          <p:cNvSpPr>
            <a:spLocks noGrp="1"/>
          </p:cNvSpPr>
          <p:nvPr>
            <p:ph idx="1"/>
          </p:nvPr>
        </p:nvSpPr>
        <p:spPr/>
        <p:txBody>
          <a:bodyPr>
            <a:normAutofit/>
          </a:bodyPr>
          <a:lstStyle/>
          <a:p>
            <a:r>
              <a:rPr lang="en-IN" dirty="0"/>
              <a:t>Before building models, the data must be </a:t>
            </a:r>
            <a:r>
              <a:rPr lang="en-IN" dirty="0" err="1"/>
              <a:t>preprocessed</a:t>
            </a:r>
            <a:r>
              <a:rPr lang="en-IN" dirty="0"/>
              <a:t> thoroughly:</a:t>
            </a:r>
          </a:p>
          <a:p>
            <a:pPr lvl="0"/>
            <a:r>
              <a:rPr lang="en-US" b="1" dirty="0"/>
              <a:t>Feature selection: </a:t>
            </a:r>
            <a:r>
              <a:rPr lang="en-US" dirty="0"/>
              <a:t>We identify the most relevant features to improve model performance and reduce computational complexity. Techniques for this are correlation analysis and domain knowledge.</a:t>
            </a:r>
          </a:p>
          <a:p>
            <a:pPr lvl="0"/>
            <a:r>
              <a:rPr lang="en-US" b="1" dirty="0"/>
              <a:t>Encoding categorical variables: </a:t>
            </a:r>
            <a:r>
              <a:rPr lang="en-US" dirty="0" err="1"/>
              <a:t>OneHotEncoder</a:t>
            </a:r>
            <a:r>
              <a:rPr lang="en-US" dirty="0"/>
              <a:t> or </a:t>
            </a:r>
            <a:r>
              <a:rPr lang="en-US" dirty="0" err="1"/>
              <a:t>LabelEncoder</a:t>
            </a:r>
            <a:r>
              <a:rPr lang="en-US" dirty="0"/>
              <a:t> is used to encode the categorical columns as machine learning algorithms require numeric inputs. In this way, it will ensure compatibility with the model.</a:t>
            </a:r>
          </a:p>
          <a:p>
            <a:pPr lvl="0"/>
            <a:r>
              <a:rPr lang="en-US" b="1" dirty="0"/>
              <a:t>Feature Scaling: </a:t>
            </a:r>
            <a:r>
              <a:rPr lang="en-US" dirty="0"/>
              <a:t>Standardization or normalization is used to handle features with varying ranges. This is particularly important for algorithms that are sensitive to feature magnitudes, such as Support Vector Machines and K-Nearest Neighbors.</a:t>
            </a:r>
            <a:endParaRPr lang="en-IN" dirty="0"/>
          </a:p>
        </p:txBody>
      </p:sp>
    </p:spTree>
    <p:extLst>
      <p:ext uri="{BB962C8B-B14F-4D97-AF65-F5344CB8AC3E}">
        <p14:creationId xmlns:p14="http://schemas.microsoft.com/office/powerpoint/2010/main" val="194519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Preparing the Data for Modeling:</a:t>
            </a:r>
          </a:p>
        </p:txBody>
      </p:sp>
      <p:pic>
        <p:nvPicPr>
          <p:cNvPr id="6" name="Content Placeholder 5"/>
          <p:cNvPicPr>
            <a:picLocks noGrp="1"/>
          </p:cNvPicPr>
          <p:nvPr>
            <p:ph idx="1"/>
          </p:nvPr>
        </p:nvPicPr>
        <p:blipFill rotWithShape="1">
          <a:blip r:embed="rId2"/>
          <a:srcRect t="5226"/>
          <a:stretch/>
        </p:blipFill>
        <p:spPr>
          <a:xfrm>
            <a:off x="3686829" y="2331076"/>
            <a:ext cx="6720168" cy="3580774"/>
          </a:xfrm>
          <a:prstGeom prst="rect">
            <a:avLst/>
          </a:prstGeom>
        </p:spPr>
      </p:pic>
    </p:spTree>
    <p:extLst>
      <p:ext uri="{BB962C8B-B14F-4D97-AF65-F5344CB8AC3E}">
        <p14:creationId xmlns:p14="http://schemas.microsoft.com/office/powerpoint/2010/main" val="299279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Model Building</a:t>
            </a:r>
            <a:endParaRPr lang="en-IN" b="1" dirty="0"/>
          </a:p>
        </p:txBody>
      </p:sp>
      <p:sp>
        <p:nvSpPr>
          <p:cNvPr id="3" name="Content Placeholder 2"/>
          <p:cNvSpPr>
            <a:spLocks noGrp="1"/>
          </p:cNvSpPr>
          <p:nvPr>
            <p:ph idx="1"/>
          </p:nvPr>
        </p:nvSpPr>
        <p:spPr/>
        <p:txBody>
          <a:bodyPr>
            <a:normAutofit fontScale="62500" lnSpcReduction="20000"/>
          </a:bodyPr>
          <a:lstStyle/>
          <a:p>
            <a:r>
              <a:rPr lang="en-US" b="1" dirty="0"/>
              <a:t>Splitting the Data: </a:t>
            </a:r>
            <a:r>
              <a:rPr lang="en-US" dirty="0"/>
              <a:t>Split the dataset into train and test sets using the function </a:t>
            </a:r>
            <a:r>
              <a:rPr lang="en-US" dirty="0" err="1"/>
              <a:t>train_test_split</a:t>
            </a:r>
            <a:r>
              <a:rPr lang="en-US" dirty="0"/>
              <a:t> from scikit-learn. Use the training set to fit your model, and the test set to evaluate its performance on unseen data. In general, a split ratio of 80:20 or 70:30 is common.</a:t>
            </a:r>
          </a:p>
          <a:p>
            <a:r>
              <a:rPr lang="en-US" b="1" dirty="0"/>
              <a:t>Choosing Machine Learning Models: </a:t>
            </a:r>
            <a:r>
              <a:rPr lang="en-US" dirty="0"/>
              <a:t>We tried several machine learning models to find the appropriate one for our problem</a:t>
            </a:r>
          </a:p>
          <a:p>
            <a:r>
              <a:rPr lang="en-US" b="1" dirty="0"/>
              <a:t>Linear Regression or Logistic Regression : </a:t>
            </a:r>
            <a:r>
              <a:rPr lang="en-US" dirty="0"/>
              <a:t>Applied to regression or classification problems with two classes.</a:t>
            </a:r>
          </a:p>
          <a:p>
            <a:r>
              <a:rPr lang="en-US" b="1" dirty="0"/>
              <a:t>Decision Tree/Random Forest: Non-linear algorithms, </a:t>
            </a:r>
            <a:r>
              <a:rPr lang="en-US" dirty="0"/>
              <a:t>good for classification and regression. Random Forest also does a better job with overfitting due to ensemble techniques.</a:t>
            </a:r>
          </a:p>
          <a:p>
            <a:r>
              <a:rPr lang="en-US" dirty="0"/>
              <a:t>Gradient Boosting (e.g., </a:t>
            </a:r>
            <a:r>
              <a:rPr lang="en-US" dirty="0" err="1"/>
              <a:t>XGBoost</a:t>
            </a:r>
            <a:r>
              <a:rPr lang="en-US" dirty="0"/>
              <a:t> or </a:t>
            </a:r>
            <a:r>
              <a:rPr lang="en-US" dirty="0" err="1"/>
              <a:t>LightGBM</a:t>
            </a:r>
            <a:r>
              <a:rPr lang="en-US" dirty="0"/>
              <a:t>): A robust algorithm for structured data that has achieved state-of-the-art performance in various competitions.</a:t>
            </a:r>
          </a:p>
          <a:p>
            <a:r>
              <a:rPr lang="en-US" dirty="0"/>
              <a:t>We train multiple models to ensure that we approach the problem from different angles.</a:t>
            </a:r>
          </a:p>
          <a:p>
            <a:r>
              <a:rPr lang="en-US" b="1" dirty="0"/>
              <a:t>Hyperparameter Tuning: </a:t>
            </a:r>
            <a:r>
              <a:rPr lang="en-US" dirty="0"/>
              <a:t>A grid search or random search is used to adjust the hyperparameters so that the model can be as optimal as possible. This will involve systematically trying different parameter combinations, for example learning rate, depth, or number of estimators, for algorithms like Random Forest or Gradient Boosting.</a:t>
            </a:r>
          </a:p>
          <a:p>
            <a:r>
              <a:rPr lang="en-US" b="1" dirty="0"/>
              <a:t>Model Assessment: </a:t>
            </a:r>
            <a:r>
              <a:rPr lang="en-US" dirty="0"/>
              <a:t>The effectiveness of a model is assessed using performance metrics like accuracy, precision, recall, F1-score (for classification) and RMSE or R² for regression. Cross-validation confirms that the model generalizes well to data not observed yet. Visualization techniques such as ROC curves, confusion matrices or residual plots allow insight into a model's performance.</a:t>
            </a:r>
            <a:endParaRPr lang="en-IN" dirty="0"/>
          </a:p>
        </p:txBody>
      </p:sp>
    </p:spTree>
    <p:extLst>
      <p:ext uri="{BB962C8B-B14F-4D97-AF65-F5344CB8AC3E}">
        <p14:creationId xmlns:p14="http://schemas.microsoft.com/office/powerpoint/2010/main" val="414573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 Development</a:t>
            </a:r>
            <a:endParaRPr lang="en-IN" b="1" dirty="0"/>
          </a:p>
        </p:txBody>
      </p:sp>
      <p:pic>
        <p:nvPicPr>
          <p:cNvPr id="4" name="Content Placeholder 3"/>
          <p:cNvPicPr>
            <a:picLocks noGrp="1"/>
          </p:cNvPicPr>
          <p:nvPr>
            <p:ph idx="1"/>
          </p:nvPr>
        </p:nvPicPr>
        <p:blipFill rotWithShape="1">
          <a:blip r:embed="rId2"/>
          <a:srcRect t="5568"/>
          <a:stretch/>
        </p:blipFill>
        <p:spPr>
          <a:xfrm>
            <a:off x="3686829" y="2343954"/>
            <a:ext cx="6720168" cy="3567895"/>
          </a:xfrm>
          <a:prstGeom prst="rect">
            <a:avLst/>
          </a:prstGeom>
        </p:spPr>
      </p:pic>
    </p:spTree>
    <p:extLst>
      <p:ext uri="{BB962C8B-B14F-4D97-AF65-F5344CB8AC3E}">
        <p14:creationId xmlns:p14="http://schemas.microsoft.com/office/powerpoint/2010/main" val="204643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Development</a:t>
            </a:r>
            <a:endParaRPr lang="en-IN" b="1" dirty="0"/>
          </a:p>
        </p:txBody>
      </p:sp>
      <p:sp>
        <p:nvSpPr>
          <p:cNvPr id="3" name="Content Placeholder 2"/>
          <p:cNvSpPr>
            <a:spLocks noGrp="1"/>
          </p:cNvSpPr>
          <p:nvPr>
            <p:ph idx="1"/>
          </p:nvPr>
        </p:nvSpPr>
        <p:spPr/>
        <p:txBody>
          <a:bodyPr>
            <a:normAutofit fontScale="92500" lnSpcReduction="20000"/>
          </a:bodyPr>
          <a:lstStyle/>
          <a:p>
            <a:r>
              <a:rPr lang="en-US" b="1" dirty="0"/>
              <a:t>1. Purpose of the Application: </a:t>
            </a:r>
            <a:r>
              <a:rPr lang="en-US" dirty="0"/>
              <a:t>The application makes data exploration, analysis, and prediction accessible to users through an intuitive graphical interface. It combines data overview, exploratory data analysis (EDA), and model predictions in one place.</a:t>
            </a:r>
          </a:p>
          <a:p>
            <a:r>
              <a:rPr lang="en-US" b="1" dirty="0"/>
              <a:t>2. Design the User Interface: </a:t>
            </a:r>
            <a:r>
              <a:rPr lang="en-US" dirty="0"/>
              <a:t>With </a:t>
            </a:r>
            <a:r>
              <a:rPr lang="en-US" dirty="0" err="1"/>
              <a:t>Streamlit</a:t>
            </a:r>
            <a:r>
              <a:rPr lang="en-US" dirty="0"/>
              <a:t>, we created a multi-page application, divided into the following parts:</a:t>
            </a:r>
          </a:p>
          <a:p>
            <a:r>
              <a:rPr lang="en-US" b="1" dirty="0"/>
              <a:t>Data Overview: </a:t>
            </a:r>
            <a:r>
              <a:rPr lang="en-US" dirty="0"/>
              <a:t>Displays the dataset’s structure, including key statistics, missing values, and visual summaries.</a:t>
            </a:r>
          </a:p>
          <a:p>
            <a:r>
              <a:rPr lang="en-US" b="1" dirty="0"/>
              <a:t>EDA Section: </a:t>
            </a:r>
            <a:r>
              <a:rPr lang="en-US" dirty="0"/>
              <a:t>Scatter plots, line plots, histograms are available for visualizing the relationships between variables. The insights of correlation matrices and feature distributions can be seen interactively.</a:t>
            </a:r>
          </a:p>
          <a:p>
            <a:r>
              <a:rPr lang="en-US" b="1" dirty="0"/>
              <a:t>Modeling and Prediction Section: </a:t>
            </a:r>
            <a:r>
              <a:rPr lang="en-US" dirty="0"/>
              <a:t>The section allows a user to upload test data, model predictions against the results that were uploaded, and download them. This interactive section ensures application utility in real-world scenarios.</a:t>
            </a:r>
            <a:endParaRPr lang="en-IN" dirty="0"/>
          </a:p>
        </p:txBody>
      </p:sp>
    </p:spTree>
    <p:extLst>
      <p:ext uri="{BB962C8B-B14F-4D97-AF65-F5344CB8AC3E}">
        <p14:creationId xmlns:p14="http://schemas.microsoft.com/office/powerpoint/2010/main" val="1503844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 Development</a:t>
            </a:r>
            <a:endParaRPr lang="en-IN" b="1" dirty="0"/>
          </a:p>
        </p:txBody>
      </p:sp>
      <p:pic>
        <p:nvPicPr>
          <p:cNvPr id="4" name="Content Placeholder 3"/>
          <p:cNvPicPr>
            <a:picLocks noGrp="1"/>
          </p:cNvPicPr>
          <p:nvPr>
            <p:ph idx="1"/>
          </p:nvPr>
        </p:nvPicPr>
        <p:blipFill rotWithShape="1">
          <a:blip r:embed="rId2"/>
          <a:srcRect t="5568"/>
          <a:stretch/>
        </p:blipFill>
        <p:spPr>
          <a:xfrm>
            <a:off x="3686829" y="2343954"/>
            <a:ext cx="6720168" cy="3567895"/>
          </a:xfrm>
          <a:prstGeom prst="rect">
            <a:avLst/>
          </a:prstGeom>
        </p:spPr>
      </p:pic>
    </p:spTree>
    <p:extLst>
      <p:ext uri="{BB962C8B-B14F-4D97-AF65-F5344CB8AC3E}">
        <p14:creationId xmlns:p14="http://schemas.microsoft.com/office/powerpoint/2010/main" val="102822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Application Development</a:t>
            </a:r>
            <a:endParaRPr lang="en-IN"/>
          </a:p>
        </p:txBody>
      </p:sp>
      <p:pic>
        <p:nvPicPr>
          <p:cNvPr id="4" name="Content Placeholder 3"/>
          <p:cNvPicPr>
            <a:picLocks noGrp="1"/>
          </p:cNvPicPr>
          <p:nvPr>
            <p:ph idx="1"/>
          </p:nvPr>
        </p:nvPicPr>
        <p:blipFill rotWithShape="1">
          <a:blip r:embed="rId2"/>
          <a:srcRect t="4886"/>
          <a:stretch/>
        </p:blipFill>
        <p:spPr>
          <a:xfrm>
            <a:off x="3686829" y="2318196"/>
            <a:ext cx="6720168" cy="3593653"/>
          </a:xfrm>
          <a:prstGeom prst="rect">
            <a:avLst/>
          </a:prstGeom>
        </p:spPr>
      </p:pic>
    </p:spTree>
    <p:extLst>
      <p:ext uri="{BB962C8B-B14F-4D97-AF65-F5344CB8AC3E}">
        <p14:creationId xmlns:p14="http://schemas.microsoft.com/office/powerpoint/2010/main" val="368010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 Development</a:t>
            </a:r>
            <a:endParaRPr lang="en-IN" dirty="0"/>
          </a:p>
        </p:txBody>
      </p:sp>
      <p:sp>
        <p:nvSpPr>
          <p:cNvPr id="3" name="Content Placeholder 2"/>
          <p:cNvSpPr>
            <a:spLocks noGrp="1"/>
          </p:cNvSpPr>
          <p:nvPr>
            <p:ph idx="1"/>
          </p:nvPr>
        </p:nvSpPr>
        <p:spPr/>
        <p:txBody>
          <a:bodyPr>
            <a:normAutofit/>
          </a:bodyPr>
          <a:lstStyle/>
          <a:p>
            <a:r>
              <a:rPr lang="en-US" b="1" dirty="0"/>
              <a:t>3. Interactive: </a:t>
            </a:r>
            <a:r>
              <a:rPr lang="en-US" dirty="0"/>
              <a:t>It allows interactivity like features selection for visualization, model selection with hyperparameters, or even uploading a custom file for prediction. This interactive ability is provided to the users, who can interact in an intuitive way without being a programmer.</a:t>
            </a:r>
          </a:p>
          <a:p>
            <a:endParaRPr lang="en-US" b="1" dirty="0"/>
          </a:p>
          <a:p>
            <a:r>
              <a:rPr lang="en-US" b="1" dirty="0"/>
              <a:t>4. Scalability and Usability: </a:t>
            </a:r>
            <a:r>
              <a:rPr lang="en-US" dirty="0" err="1"/>
              <a:t>Streamlit</a:t>
            </a:r>
            <a:r>
              <a:rPr lang="en-US" dirty="0"/>
              <a:t> is scalable. It could integrate new features, datasets, or models. And since it is simple, people without technical background can easily operate the application.</a:t>
            </a:r>
            <a:endParaRPr lang="en-IN" dirty="0"/>
          </a:p>
        </p:txBody>
      </p:sp>
    </p:spTree>
    <p:extLst>
      <p:ext uri="{BB962C8B-B14F-4D97-AF65-F5344CB8AC3E}">
        <p14:creationId xmlns:p14="http://schemas.microsoft.com/office/powerpoint/2010/main" val="185294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1. Identifying Missing Values:</a:t>
            </a:r>
            <a:endParaRPr lang="en-IN" dirty="0"/>
          </a:p>
        </p:txBody>
      </p:sp>
      <p:sp>
        <p:nvSpPr>
          <p:cNvPr id="3" name="Content Placeholder 2"/>
          <p:cNvSpPr>
            <a:spLocks noGrp="1"/>
          </p:cNvSpPr>
          <p:nvPr>
            <p:ph idx="1"/>
          </p:nvPr>
        </p:nvSpPr>
        <p:spPr/>
        <p:txBody>
          <a:bodyPr>
            <a:normAutofit/>
          </a:bodyPr>
          <a:lstStyle/>
          <a:p>
            <a:pPr marL="0" indent="0">
              <a:lnSpc>
                <a:spcPct val="200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dataset likely contains missing values, which are a common occurrence in real-world datasets. Handling these missing values is crucial to avoid issues during data analysis and machine learning model building. Using the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isnull</a:t>
            </a:r>
            <a:r>
              <a:rPr lang="en-IN" dirty="0">
                <a:effectLst/>
                <a:latin typeface="Times New Roman" panose="02020603050405020304" pitchFamily="18" charset="0"/>
                <a:ea typeface="Calibri" panose="020F0502020204030204" pitchFamily="34" charset="0"/>
                <a:cs typeface="Times New Roman" panose="02020603050405020304" pitchFamily="18" charset="0"/>
              </a:rPr>
              <a:t>() function, we initially identify the columns with missing data and count the number of missing values in each column. This step ensures that we understand the extent and nature of the problem before applying corrective measures.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7645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1. Identifying Missing Values:</a:t>
            </a:r>
            <a:endParaRPr lang="en-IN" dirty="0"/>
          </a:p>
        </p:txBody>
      </p:sp>
      <p:pic>
        <p:nvPicPr>
          <p:cNvPr id="4" name="Content Placeholder 3"/>
          <p:cNvPicPr>
            <a:picLocks noGrp="1"/>
          </p:cNvPicPr>
          <p:nvPr>
            <p:ph idx="1"/>
          </p:nvPr>
        </p:nvPicPr>
        <p:blipFill rotWithShape="1">
          <a:blip r:embed="rId2"/>
          <a:srcRect t="5696"/>
          <a:stretch/>
        </p:blipFill>
        <p:spPr>
          <a:xfrm>
            <a:off x="1017431" y="2073499"/>
            <a:ext cx="9672034" cy="4103464"/>
          </a:xfrm>
          <a:prstGeom prst="rect">
            <a:avLst/>
          </a:prstGeom>
        </p:spPr>
      </p:pic>
    </p:spTree>
    <p:extLst>
      <p:ext uri="{BB962C8B-B14F-4D97-AF65-F5344CB8AC3E}">
        <p14:creationId xmlns:p14="http://schemas.microsoft.com/office/powerpoint/2010/main" val="307457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rPr>
              <a:t>2. Separating Numeric and Non-Numeric Columns</a:t>
            </a:r>
            <a:endParaRPr lang="en-IN" dirty="0"/>
          </a:p>
        </p:txBody>
      </p:sp>
      <p:sp>
        <p:nvSpPr>
          <p:cNvPr id="3" name="Content Placeholder 2"/>
          <p:cNvSpPr>
            <a:spLocks noGrp="1"/>
          </p:cNvSpPr>
          <p:nvPr>
            <p:ph idx="1"/>
          </p:nvPr>
        </p:nvSpPr>
        <p:spPr/>
        <p:txBody>
          <a:bodyPr/>
          <a:lstStyle/>
          <a:p>
            <a:r>
              <a:rPr lang="en-IN" dirty="0">
                <a:effectLst/>
                <a:latin typeface="Times New Roman" panose="02020603050405020304" pitchFamily="18" charset="0"/>
                <a:ea typeface="Calibri" panose="020F0502020204030204" pitchFamily="34" charset="0"/>
              </a:rPr>
              <a:t>Datasets often have a mix of numeric (e.g., integer, float) and non-numeric (e.g., strings, categorical) data. Since missing values in numeric columns can be addressed using statistical measures like mean or median, and non-numeric columns require methods like filling with the mode or a placeholder, we first separate the columns based on their data types. This separation ensures that the appropriate imputation strategy is applied to each column type.</a:t>
            </a:r>
            <a:endParaRPr lang="en-IN" dirty="0"/>
          </a:p>
        </p:txBody>
      </p:sp>
    </p:spTree>
    <p:extLst>
      <p:ext uri="{BB962C8B-B14F-4D97-AF65-F5344CB8AC3E}">
        <p14:creationId xmlns:p14="http://schemas.microsoft.com/office/powerpoint/2010/main" val="43451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rPr>
              <a:t>2. Separating Numeric and Non-Numeric Columns</a:t>
            </a:r>
            <a:endParaRPr lang="en-IN" dirty="0"/>
          </a:p>
        </p:txBody>
      </p:sp>
      <p:pic>
        <p:nvPicPr>
          <p:cNvPr id="4" name="Content Placeholder 3"/>
          <p:cNvPicPr>
            <a:picLocks noGrp="1"/>
          </p:cNvPicPr>
          <p:nvPr>
            <p:ph idx="1"/>
          </p:nvPr>
        </p:nvPicPr>
        <p:blipFill rotWithShape="1">
          <a:blip r:embed="rId2"/>
          <a:srcRect t="5909"/>
          <a:stretch/>
        </p:blipFill>
        <p:spPr>
          <a:xfrm>
            <a:off x="3686829" y="2356834"/>
            <a:ext cx="6720168" cy="3555016"/>
          </a:xfrm>
          <a:prstGeom prst="rect">
            <a:avLst/>
          </a:prstGeom>
        </p:spPr>
      </p:pic>
    </p:spTree>
    <p:extLst>
      <p:ext uri="{BB962C8B-B14F-4D97-AF65-F5344CB8AC3E}">
        <p14:creationId xmlns:p14="http://schemas.microsoft.com/office/powerpoint/2010/main" val="1800836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Filling Missing Values in Numeric Columns:</a:t>
            </a:r>
            <a:endParaRPr lang="en-IN" b="1" dirty="0"/>
          </a:p>
        </p:txBody>
      </p:sp>
      <p:sp>
        <p:nvSpPr>
          <p:cNvPr id="3" name="Content Placeholder 2"/>
          <p:cNvSpPr>
            <a:spLocks noGrp="1"/>
          </p:cNvSpPr>
          <p:nvPr>
            <p:ph idx="1"/>
          </p:nvPr>
        </p:nvSpPr>
        <p:spPr/>
        <p:txBody>
          <a:bodyPr/>
          <a:lstStyle/>
          <a:p>
            <a:pPr marL="0" indent="0">
              <a:buNone/>
            </a:pPr>
            <a:r>
              <a:rPr lang="en-US" dirty="0"/>
              <a:t>For numeric columns, the mean of the column values is a logical choice for imputation when there is no specific domain knowledge suggesting an alternative. This is because the mean minimizes the variance introduced by imputation, preserving the data's statistical properties. We use the </a:t>
            </a:r>
            <a:r>
              <a:rPr lang="en-US" dirty="0" err="1"/>
              <a:t>fillna</a:t>
            </a:r>
            <a:r>
              <a:rPr lang="en-US" dirty="0"/>
              <a:t>() method combined with </a:t>
            </a:r>
            <a:r>
              <a:rPr lang="en-US" dirty="0" err="1"/>
              <a:t>df.mean</a:t>
            </a:r>
            <a:r>
              <a:rPr lang="en-US" dirty="0"/>
              <a:t>() to replace missing values in these columns efficiently.</a:t>
            </a:r>
          </a:p>
          <a:p>
            <a:endParaRPr lang="en-IN" dirty="0"/>
          </a:p>
        </p:txBody>
      </p:sp>
    </p:spTree>
    <p:extLst>
      <p:ext uri="{BB962C8B-B14F-4D97-AF65-F5344CB8AC3E}">
        <p14:creationId xmlns:p14="http://schemas.microsoft.com/office/powerpoint/2010/main" val="421067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Filling Missing Values in Numeric Columns:</a:t>
            </a:r>
          </a:p>
        </p:txBody>
      </p:sp>
      <p:pic>
        <p:nvPicPr>
          <p:cNvPr id="7" name="Content Placeholder 6"/>
          <p:cNvPicPr>
            <a:picLocks noGrp="1"/>
          </p:cNvPicPr>
          <p:nvPr>
            <p:ph idx="1"/>
          </p:nvPr>
        </p:nvPicPr>
        <p:blipFill rotWithShape="1">
          <a:blip r:embed="rId2"/>
          <a:srcRect t="5105"/>
          <a:stretch/>
        </p:blipFill>
        <p:spPr>
          <a:xfrm>
            <a:off x="2097466" y="2125014"/>
            <a:ext cx="7739489" cy="4129222"/>
          </a:xfrm>
          <a:prstGeom prst="rect">
            <a:avLst/>
          </a:prstGeom>
        </p:spPr>
      </p:pic>
    </p:spTree>
    <p:extLst>
      <p:ext uri="{BB962C8B-B14F-4D97-AF65-F5344CB8AC3E}">
        <p14:creationId xmlns:p14="http://schemas.microsoft.com/office/powerpoint/2010/main" val="1971807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Visualizations</a:t>
            </a:r>
            <a:endParaRPr lang="en-IN" b="1" dirty="0"/>
          </a:p>
        </p:txBody>
      </p:sp>
      <p:pic>
        <p:nvPicPr>
          <p:cNvPr id="4" name="Content Placeholder 3"/>
          <p:cNvPicPr>
            <a:picLocks noGrp="1"/>
          </p:cNvPicPr>
          <p:nvPr>
            <p:ph idx="1"/>
          </p:nvPr>
        </p:nvPicPr>
        <p:blipFill rotWithShape="1">
          <a:blip r:embed="rId2"/>
          <a:srcRect t="5568"/>
          <a:stretch/>
        </p:blipFill>
        <p:spPr>
          <a:xfrm>
            <a:off x="3686829" y="2343954"/>
            <a:ext cx="6720168" cy="3567895"/>
          </a:xfrm>
          <a:prstGeom prst="rect">
            <a:avLst/>
          </a:prstGeom>
        </p:spPr>
      </p:pic>
    </p:spTree>
    <p:extLst>
      <p:ext uri="{BB962C8B-B14F-4D97-AF65-F5344CB8AC3E}">
        <p14:creationId xmlns:p14="http://schemas.microsoft.com/office/powerpoint/2010/main" val="38219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rotWithShape="1">
          <a:blip r:embed="rId2"/>
          <a:srcRect t="5905"/>
          <a:stretch/>
        </p:blipFill>
        <p:spPr>
          <a:xfrm>
            <a:off x="631066" y="365125"/>
            <a:ext cx="10722734" cy="5811837"/>
          </a:xfrm>
          <a:prstGeom prst="rect">
            <a:avLst/>
          </a:prstGeom>
        </p:spPr>
      </p:pic>
    </p:spTree>
    <p:extLst>
      <p:ext uri="{BB962C8B-B14F-4D97-AF65-F5344CB8AC3E}">
        <p14:creationId xmlns:p14="http://schemas.microsoft.com/office/powerpoint/2010/main" val="5234726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761</TotalTime>
  <Words>936</Words>
  <PresentationFormat>Widescreen</PresentationFormat>
  <Paragraphs>41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Wingdings 3</vt:lpstr>
      <vt:lpstr>Wisp</vt:lpstr>
      <vt:lpstr> CMP7005_PRAC1</vt:lpstr>
      <vt:lpstr>1. Identifying Missing Values:</vt:lpstr>
      <vt:lpstr>1. Identifying Missing Values:</vt:lpstr>
      <vt:lpstr>2. Separating Numeric and Non-Numeric Columns</vt:lpstr>
      <vt:lpstr>2. Separating Numeric and Non-Numeric Columns</vt:lpstr>
      <vt:lpstr>3. Filling Missing Values in Numeric Columns:</vt:lpstr>
      <vt:lpstr>3. Filling Missing Values in Numeric Columns:</vt:lpstr>
      <vt:lpstr>Visualizations</vt:lpstr>
      <vt:lpstr>PowerPoint Presentation</vt:lpstr>
      <vt:lpstr>Visualizations</vt:lpstr>
      <vt:lpstr>Visualizations</vt:lpstr>
      <vt:lpstr>Preparing the Data for Modeling:</vt:lpstr>
      <vt:lpstr>Preparing the Data for Modeling:</vt:lpstr>
      <vt:lpstr>Model Building</vt:lpstr>
      <vt:lpstr>Application Development</vt:lpstr>
      <vt:lpstr>Application Development</vt:lpstr>
      <vt:lpstr>Application Development</vt:lpstr>
      <vt:lpstr>Application Development</vt:lpstr>
      <vt:lpstr>Application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2024-12-09T17:25:56Z</dcterms:created>
  <dcterms:modified xsi:type="dcterms:W3CDTF">2024-12-11T05:24:13Z</dcterms:modified>
</cp:coreProperties>
</file>