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67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Digital Marketing for Allen Solly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Allen Solly leveraged the power of digital marketing to become a leader in India's fashion industry.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7623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BY: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010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kern="0" spc="-35" dirty="0">
                <a:solidFill>
                  <a:srgbClr val="27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B.HARSHITHA </a:t>
            </a:r>
            <a:r>
              <a:rPr lang="en-US" sz="2400" kern="0" spc="-35" dirty="0">
                <a:solidFill>
                  <a:srgbClr val="27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leader)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450639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M.HARI CHANDANA</a:t>
            </a:r>
            <a:endParaRPr lang="en-US" sz="2400" b="1" dirty="0"/>
          </a:p>
        </p:txBody>
      </p:sp>
      <p:sp>
        <p:nvSpPr>
          <p:cNvPr id="7" name="Text 5"/>
          <p:cNvSpPr/>
          <p:nvPr/>
        </p:nvSpPr>
        <p:spPr>
          <a:xfrm>
            <a:off x="2037993" y="511171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S.KOTI REDDY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IN" sz="4800" dirty="0"/>
          </a:p>
        </p:txBody>
      </p:sp>
      <p:sp>
        <p:nvSpPr>
          <p:cNvPr id="4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 pitchFamily="34" charset="0"/>
                <a:ea typeface="Inter" pitchFamily="34" charset="-122"/>
              </a:rPr>
              <a:t>THANK YOU</a:t>
            </a:r>
            <a:endParaRPr lang="en-US" sz="437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1836420"/>
            <a:ext cx="80206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Company Overview: Allen Solly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86404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73975" y="31000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Beginning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366938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Founded in 1744, Allen Solly was transformed into a modern brand in 1993 to cater to young Indian professionals.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286404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866209" y="31000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Brand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66938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 stands for quirkiness, innovation, and individualism. It offers an eclectic mix of work and leisure wear, breakthrough designs, and exceptional quality.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86404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458444" y="31000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Achievements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366938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 was ranked as India's Most Trusted Apparel Brand by TRA Research in 2019. It has won numerous accolades for its marketing campaigns and e-commerce initiatives.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41321"/>
            <a:ext cx="71457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Digital Marketing Strategies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Integrated Marketing Communication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1152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Solly's campaigns leverage multiple channels of communication, such as TV, social media, email, and in-store promotions.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Personalization &amp; Customer Experience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brand uses customer data to offer personalized recommendations and seamless online and offline shopping experiences.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27359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Social Media Strategy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08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 has a strong social media presence, with engaging content and influencer partnerships that appeal to its target audience.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/>
          </a:solidFill>
          <a:ln w="1262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079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01503" y="557332"/>
            <a:ext cx="9627275" cy="1266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87"/>
              </a:lnSpc>
              <a:buNone/>
            </a:pPr>
            <a:r>
              <a:rPr lang="en-US" sz="3990" b="1" kern="0" spc="-12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Brand Study, Competitor Analysis &amp; Buyer’s/Audience’s Persona</a:t>
            </a:r>
            <a:endParaRPr lang="en-US" sz="3990" dirty="0"/>
          </a:p>
        </p:txBody>
      </p:sp>
      <p:sp>
        <p:nvSpPr>
          <p:cNvPr id="7" name="Shape 4"/>
          <p:cNvSpPr/>
          <p:nvPr/>
        </p:nvSpPr>
        <p:spPr>
          <a:xfrm>
            <a:off x="2785229" y="2128123"/>
            <a:ext cx="40481" cy="554533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3033474" y="2494121"/>
            <a:ext cx="709374" cy="40481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6"/>
          <p:cNvSpPr/>
          <p:nvPr/>
        </p:nvSpPr>
        <p:spPr>
          <a:xfrm>
            <a:off x="2577465" y="2286476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731294" y="2324457"/>
            <a:ext cx="148352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239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94" dirty="0"/>
          </a:p>
        </p:txBody>
      </p:sp>
      <p:sp>
        <p:nvSpPr>
          <p:cNvPr id="11" name="Text 8"/>
          <p:cNvSpPr/>
          <p:nvPr/>
        </p:nvSpPr>
        <p:spPr>
          <a:xfrm>
            <a:off x="3920133" y="2330768"/>
            <a:ext cx="2026801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995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Brand Identity</a:t>
            </a:r>
            <a:endParaRPr lang="en-US" sz="1995" dirty="0"/>
          </a:p>
        </p:txBody>
      </p:sp>
      <p:sp>
        <p:nvSpPr>
          <p:cNvPr id="12" name="Text 9"/>
          <p:cNvSpPr/>
          <p:nvPr/>
        </p:nvSpPr>
        <p:spPr>
          <a:xfrm>
            <a:off x="3920133" y="2850118"/>
            <a:ext cx="8208645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3"/>
              </a:lnSpc>
              <a:buNone/>
            </a:pPr>
            <a:r>
              <a:rPr lang="en-US" sz="1596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Solly's brand identity reflects its core values of simplicity, innovation, and practicality. Its products and marketing campaigns embody these values.</a:t>
            </a:r>
            <a:endParaRPr lang="en-US" sz="1596" dirty="0"/>
          </a:p>
        </p:txBody>
      </p:sp>
      <p:sp>
        <p:nvSpPr>
          <p:cNvPr id="13" name="Shape 10"/>
          <p:cNvSpPr/>
          <p:nvPr/>
        </p:nvSpPr>
        <p:spPr>
          <a:xfrm>
            <a:off x="3033474" y="4318159"/>
            <a:ext cx="709374" cy="40481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1"/>
          <p:cNvSpPr/>
          <p:nvPr/>
        </p:nvSpPr>
        <p:spPr>
          <a:xfrm>
            <a:off x="2577465" y="4110514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2712244" y="4148495"/>
            <a:ext cx="186452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239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94" dirty="0"/>
          </a:p>
        </p:txBody>
      </p:sp>
      <p:sp>
        <p:nvSpPr>
          <p:cNvPr id="16" name="Text 13"/>
          <p:cNvSpPr/>
          <p:nvPr/>
        </p:nvSpPr>
        <p:spPr>
          <a:xfrm>
            <a:off x="3920133" y="4154805"/>
            <a:ext cx="2385536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995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Competitor Analysis</a:t>
            </a:r>
            <a:endParaRPr lang="en-US" sz="1995" dirty="0"/>
          </a:p>
        </p:txBody>
      </p:sp>
      <p:sp>
        <p:nvSpPr>
          <p:cNvPr id="17" name="Text 14"/>
          <p:cNvSpPr/>
          <p:nvPr/>
        </p:nvSpPr>
        <p:spPr>
          <a:xfrm>
            <a:off x="3920133" y="4674156"/>
            <a:ext cx="8208645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3"/>
              </a:lnSpc>
              <a:buNone/>
            </a:pPr>
            <a:r>
              <a:rPr lang="en-US" sz="1596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Solly's competitors include domestic and international brands such as Louis Philippe, Van Heusen, and Zara. The brand stands out for its casual and quirky style and pricing.</a:t>
            </a:r>
            <a:endParaRPr lang="en-US" sz="1596" dirty="0"/>
          </a:p>
        </p:txBody>
      </p:sp>
      <p:sp>
        <p:nvSpPr>
          <p:cNvPr id="18" name="Shape 15"/>
          <p:cNvSpPr/>
          <p:nvPr/>
        </p:nvSpPr>
        <p:spPr>
          <a:xfrm>
            <a:off x="3033474" y="6142196"/>
            <a:ext cx="709374" cy="40481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6"/>
          <p:cNvSpPr/>
          <p:nvPr/>
        </p:nvSpPr>
        <p:spPr>
          <a:xfrm>
            <a:off x="2577465" y="5934551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7"/>
          <p:cNvSpPr/>
          <p:nvPr/>
        </p:nvSpPr>
        <p:spPr>
          <a:xfrm>
            <a:off x="2708434" y="5972532"/>
            <a:ext cx="194072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239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94" dirty="0"/>
          </a:p>
        </p:txBody>
      </p:sp>
      <p:sp>
        <p:nvSpPr>
          <p:cNvPr id="21" name="Text 18"/>
          <p:cNvSpPr/>
          <p:nvPr/>
        </p:nvSpPr>
        <p:spPr>
          <a:xfrm>
            <a:off x="3920133" y="5978843"/>
            <a:ext cx="2026801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995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Buyer Persona</a:t>
            </a:r>
            <a:endParaRPr lang="en-US" sz="1995" dirty="0"/>
          </a:p>
        </p:txBody>
      </p:sp>
      <p:sp>
        <p:nvSpPr>
          <p:cNvPr id="22" name="Text 19"/>
          <p:cNvSpPr/>
          <p:nvPr/>
        </p:nvSpPr>
        <p:spPr>
          <a:xfrm>
            <a:off x="3920133" y="6498193"/>
            <a:ext cx="8208645" cy="972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3"/>
              </a:lnSpc>
              <a:buNone/>
            </a:pPr>
            <a:r>
              <a:rPr lang="en-US" sz="1596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Solly's target audience is young, urban, and aspirational professionals who value individuality, creativity, and comfort. They prefer to shop online and use social media to stay connected.</a:t>
            </a:r>
            <a:endParaRPr lang="en-US" sz="159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490799" y="1604367"/>
            <a:ext cx="87251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 Engine Optimization (SEO)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805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4659154" y="284726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5212913" y="28819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Keywords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campaigns are based on strong research and multiple layers of in-depth analysis to find the best-suited keywords.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255085" y="2805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404390" y="284726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977199" y="2881908"/>
            <a:ext cx="27442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Optimization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9771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Solly's blog and website are optimized to rank high in search engine rankings to improve visibility.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4636294" y="531030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5212913" y="5344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Link building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5212913" y="591431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brand has a strong backlink program that builds backlinks from authoritative sources to improve the search engine ranking results.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480917" y="603766"/>
            <a:ext cx="8191619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Pay-Per-Click Advertising (PPC)</a:t>
            </a:r>
            <a:endParaRPr lang="en-US" sz="4322" dirty="0"/>
          </a:p>
        </p:txBody>
      </p:sp>
      <p:sp>
        <p:nvSpPr>
          <p:cNvPr id="5" name="Shape 3"/>
          <p:cNvSpPr/>
          <p:nvPr/>
        </p:nvSpPr>
        <p:spPr>
          <a:xfrm>
            <a:off x="4788337" y="1619131"/>
            <a:ext cx="43815" cy="6007298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5057239" y="2015609"/>
            <a:ext cx="768429" cy="438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563249" y="1790581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728508" y="1831777"/>
            <a:ext cx="1633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93" dirty="0"/>
          </a:p>
        </p:txBody>
      </p:sp>
      <p:sp>
        <p:nvSpPr>
          <p:cNvPr id="9" name="Text 7"/>
          <p:cNvSpPr/>
          <p:nvPr/>
        </p:nvSpPr>
        <p:spPr>
          <a:xfrm>
            <a:off x="6017776" y="1838682"/>
            <a:ext cx="243447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Strategy &amp; Planning</a:t>
            </a:r>
            <a:endParaRPr lang="en-US" sz="2161" dirty="0"/>
          </a:p>
        </p:txBody>
      </p:sp>
      <p:sp>
        <p:nvSpPr>
          <p:cNvPr id="10" name="Text 8"/>
          <p:cNvSpPr/>
          <p:nvPr/>
        </p:nvSpPr>
        <p:spPr>
          <a:xfrm>
            <a:off x="6017776" y="2401253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 targets the right keywords through a highly-researched and tested approach with clear objectives and budget allocation.</a:t>
            </a:r>
            <a:endParaRPr lang="en-US" sz="1729" dirty="0"/>
          </a:p>
        </p:txBody>
      </p:sp>
      <p:sp>
        <p:nvSpPr>
          <p:cNvPr id="11" name="Shape 9"/>
          <p:cNvSpPr/>
          <p:nvPr/>
        </p:nvSpPr>
        <p:spPr>
          <a:xfrm>
            <a:off x="5057239" y="3991570"/>
            <a:ext cx="768429" cy="438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4563249" y="376654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4709458" y="3807738"/>
            <a:ext cx="2014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93" dirty="0"/>
          </a:p>
        </p:txBody>
      </p:sp>
      <p:sp>
        <p:nvSpPr>
          <p:cNvPr id="14" name="Text 12"/>
          <p:cNvSpPr/>
          <p:nvPr/>
        </p:nvSpPr>
        <p:spPr>
          <a:xfrm>
            <a:off x="6017776" y="3814643"/>
            <a:ext cx="2389346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Creative Ad Copies</a:t>
            </a:r>
            <a:endParaRPr lang="en-US" sz="2161" dirty="0"/>
          </a:p>
        </p:txBody>
      </p:sp>
      <p:sp>
        <p:nvSpPr>
          <p:cNvPr id="15" name="Text 13"/>
          <p:cNvSpPr/>
          <p:nvPr/>
        </p:nvSpPr>
        <p:spPr>
          <a:xfrm>
            <a:off x="6017776" y="4377214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Ads are created with powerful headlines, multiple variations, and compelling ad texts aligned with specific targeted keywords.</a:t>
            </a:r>
            <a:endParaRPr lang="en-US" sz="1729" dirty="0"/>
          </a:p>
        </p:txBody>
      </p:sp>
      <p:sp>
        <p:nvSpPr>
          <p:cNvPr id="16" name="Shape 14"/>
          <p:cNvSpPr/>
          <p:nvPr/>
        </p:nvSpPr>
        <p:spPr>
          <a:xfrm>
            <a:off x="5057239" y="5967532"/>
            <a:ext cx="768429" cy="438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4563249" y="5742503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4705648" y="5783699"/>
            <a:ext cx="20907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93" dirty="0"/>
          </a:p>
        </p:txBody>
      </p:sp>
      <p:sp>
        <p:nvSpPr>
          <p:cNvPr id="19" name="Text 17"/>
          <p:cNvSpPr/>
          <p:nvPr/>
        </p:nvSpPr>
        <p:spPr>
          <a:xfrm>
            <a:off x="6017776" y="5790605"/>
            <a:ext cx="376297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Bid Management &amp; Monitoring</a:t>
            </a:r>
            <a:endParaRPr lang="en-US" sz="2161" dirty="0"/>
          </a:p>
        </p:txBody>
      </p:sp>
      <p:sp>
        <p:nvSpPr>
          <p:cNvPr id="20" name="Text 18"/>
          <p:cNvSpPr/>
          <p:nvPr/>
        </p:nvSpPr>
        <p:spPr>
          <a:xfrm>
            <a:off x="6017776" y="6353175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Solly's digital marketing team continuously monitors the performance of the ad campaigns and makes changes to maximize the Ad-Rank while minimizing the cost-per-click.</a:t>
            </a:r>
            <a:endParaRPr lang="en-US" sz="1729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3715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 Marketing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 has a highly optimized email marketing list to, deliver appropriate and personalized content to a defined audience.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brand's marketing e-mails utilize user data to craft personalized messages, leading to higher engagement rates.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30705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Engagement &amp; retention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brand manages a healthy customer retention rate, driving a positive ROI, and keeping customers engaged through a variety of incentivizing campaigns and free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335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240042" y="3258741"/>
            <a:ext cx="512778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kern="0" spc="-12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Influencer Marketing</a:t>
            </a:r>
            <a:endParaRPr lang="en-US" sz="4207" dirty="0"/>
          </a:p>
        </p:txBody>
      </p:sp>
      <p:sp>
        <p:nvSpPr>
          <p:cNvPr id="5" name="Shape 3"/>
          <p:cNvSpPr/>
          <p:nvPr/>
        </p:nvSpPr>
        <p:spPr>
          <a:xfrm>
            <a:off x="2240042" y="4246959"/>
            <a:ext cx="3241000" cy="3394829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335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466975" y="4473893"/>
            <a:ext cx="2370772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2103" b="1" kern="0" spc="-6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Campaign planning</a:t>
            </a:r>
            <a:endParaRPr lang="en-US" sz="2103" dirty="0"/>
          </a:p>
        </p:txBody>
      </p:sp>
      <p:sp>
        <p:nvSpPr>
          <p:cNvPr id="7" name="Text 5"/>
          <p:cNvSpPr/>
          <p:nvPr/>
        </p:nvSpPr>
        <p:spPr>
          <a:xfrm>
            <a:off x="2466975" y="5021223"/>
            <a:ext cx="2787134" cy="2393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3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each campaign, Allen Solly seeks the right mix of influencers that will attract the target audience's interest through a mix of social media, website promotions, and interviews.</a:t>
            </a:r>
            <a:endParaRPr lang="en-US" sz="1683" dirty="0"/>
          </a:p>
        </p:txBody>
      </p:sp>
      <p:sp>
        <p:nvSpPr>
          <p:cNvPr id="8" name="Shape 6"/>
          <p:cNvSpPr/>
          <p:nvPr/>
        </p:nvSpPr>
        <p:spPr>
          <a:xfrm>
            <a:off x="5694640" y="4246959"/>
            <a:ext cx="3241000" cy="3394829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335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921573" y="4473893"/>
            <a:ext cx="2681645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2103" b="1" kern="0" spc="-6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Collaboration</a:t>
            </a:r>
            <a:endParaRPr lang="en-US" sz="2103" dirty="0"/>
          </a:p>
        </p:txBody>
      </p:sp>
      <p:sp>
        <p:nvSpPr>
          <p:cNvPr id="10" name="Text 8"/>
          <p:cNvSpPr/>
          <p:nvPr/>
        </p:nvSpPr>
        <p:spPr>
          <a:xfrm>
            <a:off x="5921573" y="5021223"/>
            <a:ext cx="2787134" cy="2051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3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brand works in collaboration with influencers to develop content that aligns with both parties' brands and provides value to the audience.</a:t>
            </a:r>
            <a:endParaRPr lang="en-US" sz="1683" dirty="0"/>
          </a:p>
        </p:txBody>
      </p:sp>
      <p:sp>
        <p:nvSpPr>
          <p:cNvPr id="11" name="Shape 9"/>
          <p:cNvSpPr/>
          <p:nvPr/>
        </p:nvSpPr>
        <p:spPr>
          <a:xfrm>
            <a:off x="9149239" y="4246959"/>
            <a:ext cx="3241000" cy="3394829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335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376172" y="4473893"/>
            <a:ext cx="2136815" cy="333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2103" b="1" kern="0" spc="-6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Measurement</a:t>
            </a:r>
            <a:endParaRPr lang="en-US" sz="2103" dirty="0"/>
          </a:p>
        </p:txBody>
      </p:sp>
      <p:sp>
        <p:nvSpPr>
          <p:cNvPr id="13" name="Text 11"/>
          <p:cNvSpPr/>
          <p:nvPr/>
        </p:nvSpPr>
        <p:spPr>
          <a:xfrm>
            <a:off x="9376172" y="5021223"/>
            <a:ext cx="2787134" cy="2393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3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Allen Solly leverages custom tracking and measurement toolkits to measure influencer value based on accurate data, such as engagement rates and cross-channel performance.</a:t>
            </a:r>
            <a:endParaRPr lang="en-US" sz="1683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1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5077"/>
          </a:xfrm>
          <a:prstGeom prst="rect">
            <a:avLst/>
          </a:prstGeom>
          <a:solidFill>
            <a:srgbClr val="FFFFFF"/>
          </a:solidFill>
          <a:ln w="12978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54937" y="574238"/>
            <a:ext cx="9920526" cy="1305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39"/>
              </a:lnSpc>
              <a:buNone/>
            </a:pPr>
            <a:r>
              <a:rPr lang="en-US" sz="4111" b="1" kern="0" spc="-12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Metrics for Measuring Digital Marketing Success</a:t>
            </a:r>
            <a:endParaRPr lang="en-US" sz="4111" dirty="0"/>
          </a:p>
        </p:txBody>
      </p:sp>
      <p:sp>
        <p:nvSpPr>
          <p:cNvPr id="5" name="Shape 3"/>
          <p:cNvSpPr/>
          <p:nvPr/>
        </p:nvSpPr>
        <p:spPr>
          <a:xfrm>
            <a:off x="2354937" y="2297073"/>
            <a:ext cx="9920526" cy="5363766"/>
          </a:xfrm>
          <a:prstGeom prst="roundRect">
            <a:avLst>
              <a:gd name="adj" fmla="val 1752"/>
            </a:avLst>
          </a:prstGeom>
          <a:noFill/>
          <a:ln w="12978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367915" y="2310051"/>
            <a:ext cx="9894570" cy="5998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576751" y="2442924"/>
            <a:ext cx="4525804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</a:t>
            </a:r>
            <a:endParaRPr lang="en-US" sz="1645" dirty="0"/>
          </a:p>
        </p:txBody>
      </p:sp>
      <p:sp>
        <p:nvSpPr>
          <p:cNvPr id="8" name="Text 6"/>
          <p:cNvSpPr/>
          <p:nvPr/>
        </p:nvSpPr>
        <p:spPr>
          <a:xfrm>
            <a:off x="7527846" y="2442924"/>
            <a:ext cx="4525804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</a:t>
            </a:r>
            <a:endParaRPr lang="en-US" sz="1645" dirty="0"/>
          </a:p>
        </p:txBody>
      </p:sp>
      <p:sp>
        <p:nvSpPr>
          <p:cNvPr id="9" name="Shape 7"/>
          <p:cNvSpPr/>
          <p:nvPr/>
        </p:nvSpPr>
        <p:spPr>
          <a:xfrm>
            <a:off x="2367915" y="2909888"/>
            <a:ext cx="9894570" cy="9339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2576751" y="3042761"/>
            <a:ext cx="4525804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Acquisition Cost (CAC)</a:t>
            </a:r>
            <a:endParaRPr lang="en-US" sz="1645" dirty="0"/>
          </a:p>
        </p:txBody>
      </p:sp>
      <p:sp>
        <p:nvSpPr>
          <p:cNvPr id="11" name="Text 9"/>
          <p:cNvSpPr/>
          <p:nvPr/>
        </p:nvSpPr>
        <p:spPr>
          <a:xfrm>
            <a:off x="7527846" y="3042761"/>
            <a:ext cx="4525804" cy="6681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expense of acquiring new customers divided by the number of new customers</a:t>
            </a:r>
            <a:endParaRPr lang="en-US" sz="1645" dirty="0"/>
          </a:p>
        </p:txBody>
      </p:sp>
      <p:sp>
        <p:nvSpPr>
          <p:cNvPr id="12" name="Shape 10"/>
          <p:cNvSpPr/>
          <p:nvPr/>
        </p:nvSpPr>
        <p:spPr>
          <a:xfrm>
            <a:off x="2367915" y="3843814"/>
            <a:ext cx="9894570" cy="12680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576751" y="3976688"/>
            <a:ext cx="4525804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Lifetime Value (LTV)</a:t>
            </a:r>
            <a:endParaRPr lang="en-US" sz="1645" dirty="0"/>
          </a:p>
        </p:txBody>
      </p:sp>
      <p:sp>
        <p:nvSpPr>
          <p:cNvPr id="14" name="Text 12"/>
          <p:cNvSpPr/>
          <p:nvPr/>
        </p:nvSpPr>
        <p:spPr>
          <a:xfrm>
            <a:off x="7527846" y="3976688"/>
            <a:ext cx="4525804" cy="1002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amount a customer is worth in terms of total revenue they are expected to generate for Allen Solly during their lifetime</a:t>
            </a:r>
            <a:endParaRPr lang="en-US" sz="1645" dirty="0"/>
          </a:p>
        </p:txBody>
      </p:sp>
      <p:sp>
        <p:nvSpPr>
          <p:cNvPr id="15" name="Shape 13"/>
          <p:cNvSpPr/>
          <p:nvPr/>
        </p:nvSpPr>
        <p:spPr>
          <a:xfrm>
            <a:off x="2367915" y="5111829"/>
            <a:ext cx="9894570" cy="9339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2576751" y="5244703"/>
            <a:ext cx="4525804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Return on Investment (ROI)</a:t>
            </a:r>
            <a:endParaRPr lang="en-US" sz="1645" dirty="0"/>
          </a:p>
        </p:txBody>
      </p:sp>
      <p:sp>
        <p:nvSpPr>
          <p:cNvPr id="17" name="Text 15"/>
          <p:cNvSpPr/>
          <p:nvPr/>
        </p:nvSpPr>
        <p:spPr>
          <a:xfrm>
            <a:off x="7527846" y="5244703"/>
            <a:ext cx="4525804" cy="6681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measure of the revenue generated against the marketing spend.</a:t>
            </a:r>
            <a:endParaRPr lang="en-US" sz="1645" dirty="0"/>
          </a:p>
        </p:txBody>
      </p:sp>
      <p:sp>
        <p:nvSpPr>
          <p:cNvPr id="18" name="Shape 16"/>
          <p:cNvSpPr/>
          <p:nvPr/>
        </p:nvSpPr>
        <p:spPr>
          <a:xfrm>
            <a:off x="2367915" y="6045756"/>
            <a:ext cx="9894570" cy="16021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7"/>
          <p:cNvSpPr/>
          <p:nvPr/>
        </p:nvSpPr>
        <p:spPr>
          <a:xfrm>
            <a:off x="2576751" y="6178629"/>
            <a:ext cx="4525804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Conversion Rate (CR)</a:t>
            </a:r>
            <a:endParaRPr lang="en-US" sz="1645" dirty="0"/>
          </a:p>
        </p:txBody>
      </p:sp>
      <p:sp>
        <p:nvSpPr>
          <p:cNvPr id="20" name="Text 18"/>
          <p:cNvSpPr/>
          <p:nvPr/>
        </p:nvSpPr>
        <p:spPr>
          <a:xfrm>
            <a:off x="7527846" y="6178629"/>
            <a:ext cx="4525804" cy="1336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rate at which potential customers who visit a website take required actions. This can be a phone call, an email registration, or direct purchase</a:t>
            </a:r>
            <a:endParaRPr lang="en-US" sz="164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751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harshitha bhavana</cp:lastModifiedBy>
  <cp:revision>3</cp:revision>
  <dcterms:created xsi:type="dcterms:W3CDTF">2023-10-20T17:29:32Z</dcterms:created>
  <dcterms:modified xsi:type="dcterms:W3CDTF">2023-10-20T17:50:38Z</dcterms:modified>
</cp:coreProperties>
</file>