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0" r:id="rId3"/>
    <p:sldId id="273" r:id="rId4"/>
    <p:sldId id="262" r:id="rId5"/>
    <p:sldId id="275" r:id="rId6"/>
    <p:sldId id="278" r:id="rId7"/>
    <p:sldId id="280" r:id="rId8"/>
    <p:sldId id="261"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9526DE29-E06D-412A-A76C-6FC85F20439F}">
          <p14:sldIdLst>
            <p14:sldId id="256"/>
            <p14:sldId id="260"/>
            <p14:sldId id="273"/>
            <p14:sldId id="262"/>
            <p14:sldId id="275"/>
            <p14:sldId id="278"/>
            <p14:sldId id="280"/>
            <p14:sldId id="26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1BD2B32-8160-463F-80E3-5C4E4B787166}"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41820-1330-47CB-B2A5-28517166DCCB}"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BD2B32-8160-463F-80E3-5C4E4B787166}"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41820-1330-47CB-B2A5-28517166DCCB}"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BD2B32-8160-463F-80E3-5C4E4B787166}"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41820-1330-47CB-B2A5-28517166DCC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panose="020B0604020202020204"/>
              </a:rPr>
              <a:t>”</a:t>
            </a:r>
            <a:endParaRPr lang="en-US" dirty="0">
              <a:solidFill>
                <a:schemeClr val="accent1">
                  <a:lumMod val="60000"/>
                  <a:lumOff val="40000"/>
                </a:schemeClr>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BD2B32-8160-463F-80E3-5C4E4B787166}"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41820-1330-47CB-B2A5-28517166DCCB}"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BD2B32-8160-463F-80E3-5C4E4B787166}"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41820-1330-47CB-B2A5-28517166DCC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BD2B32-8160-463F-80E3-5C4E4B787166}"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41820-1330-47CB-B2A5-28517166DCCB}"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BD2B32-8160-463F-80E3-5C4E4B787166}"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41820-1330-47CB-B2A5-28517166DCCB}"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BD2B32-8160-463F-80E3-5C4E4B787166}"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41820-1330-47CB-B2A5-28517166DCCB}"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1BD2B32-8160-463F-80E3-5C4E4B787166}"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41820-1330-47CB-B2A5-28517166DCCB}"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1BD2B32-8160-463F-80E3-5C4E4B787166}"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DD41820-1330-47CB-B2A5-28517166DCCB}"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1BD2B32-8160-463F-80E3-5C4E4B787166}"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41820-1330-47CB-B2A5-28517166DCCB}"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1BD2B32-8160-463F-80E3-5C4E4B787166}" type="datetimeFigureOut">
              <a:rPr lang="en-IN" smtClean="0"/>
              <a:t>05-04-2025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DD41820-1330-47CB-B2A5-28517166DCCB}"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1BD2B32-8160-463F-80E3-5C4E4B787166}" type="datetimeFigureOut">
              <a:rPr lang="en-IN" smtClean="0"/>
              <a:t>05-04-2025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DD41820-1330-47CB-B2A5-28517166DCCB}"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D2B32-8160-463F-80E3-5C4E4B787166}" type="datetimeFigureOut">
              <a:rPr lang="en-IN" smtClean="0"/>
              <a:t>05-04-2025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DD41820-1330-47CB-B2A5-28517166DCCB}"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BD2B32-8160-463F-80E3-5C4E4B787166}"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41820-1330-47CB-B2A5-28517166DCCB}"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1BD2B32-8160-463F-80E3-5C4E4B787166}"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DD41820-1330-47CB-B2A5-28517166DCCB}"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1BD2B32-8160-463F-80E3-5C4E4B787166}" type="datetimeFigureOut">
              <a:rPr lang="en-IN" smtClean="0"/>
              <a:t>05-04-2025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DD41820-1330-47CB-B2A5-28517166DCCB}"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1"/>
          <p:cNvSpPr txBox="1"/>
          <p:nvPr/>
        </p:nvSpPr>
        <p:spPr>
          <a:xfrm>
            <a:off x="1484941" y="3644721"/>
            <a:ext cx="3087059" cy="1609859"/>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00000"/>
              </a:lnSpc>
              <a:spcBef>
                <a:spcPts val="0"/>
              </a:spcBef>
            </a:pPr>
            <a:r>
              <a:rPr lang="en-US" sz="2000" b="1" dirty="0">
                <a:latin typeface="Times New Roman" panose="02020603050405020304" pitchFamily="18" charset="0"/>
                <a:cs typeface="Times New Roman" panose="02020603050405020304" pitchFamily="18" charset="0"/>
              </a:rPr>
              <a:t>Project Team : </a:t>
            </a:r>
            <a:endParaRPr lang="en-US" sz="2000" b="1" dirty="0" smtClean="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b="1" dirty="0" err="1" smtClean="0">
                <a:solidFill>
                  <a:schemeClr val="accent1">
                    <a:lumMod val="75000"/>
                  </a:schemeClr>
                </a:solidFill>
                <a:latin typeface="Times New Roman" panose="02020603050405020304" pitchFamily="18" charset="0"/>
                <a:cs typeface="Times New Roman" panose="02020603050405020304" pitchFamily="18" charset="0"/>
              </a:rPr>
              <a:t>Harshitha</a:t>
            </a: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 B. S.</a:t>
            </a:r>
          </a:p>
          <a:p>
            <a:pPr algn="l">
              <a:lnSpc>
                <a:spcPct val="100000"/>
              </a:lnSpc>
              <a:spcBef>
                <a:spcPts val="0"/>
              </a:spcBef>
            </a:pPr>
            <a:r>
              <a:rPr lang="en-US" sz="2000" b="1" dirty="0" err="1" smtClean="0">
                <a:solidFill>
                  <a:schemeClr val="accent1">
                    <a:lumMod val="75000"/>
                  </a:schemeClr>
                </a:solidFill>
                <a:latin typeface="Times New Roman" panose="02020603050405020304" pitchFamily="18" charset="0"/>
                <a:cs typeface="Times New Roman" panose="02020603050405020304" pitchFamily="18" charset="0"/>
              </a:rPr>
              <a:t>Sumitaa</a:t>
            </a: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 S </a:t>
            </a:r>
            <a:r>
              <a:rPr lang="en-US" sz="2000" b="1" dirty="0" err="1" smtClean="0">
                <a:solidFill>
                  <a:schemeClr val="accent1">
                    <a:lumMod val="75000"/>
                  </a:schemeClr>
                </a:solidFill>
                <a:latin typeface="Times New Roman" panose="02020603050405020304" pitchFamily="18" charset="0"/>
                <a:cs typeface="Times New Roman" panose="02020603050405020304" pitchFamily="18" charset="0"/>
              </a:rPr>
              <a:t>Deshbhandari</a:t>
            </a:r>
            <a:endParaRPr lang="en-US" sz="2000" b="1" dirty="0" smtClean="0">
              <a:solidFill>
                <a:schemeClr val="accent1">
                  <a:lumMod val="75000"/>
                </a:schemeClr>
              </a:solidFill>
              <a:latin typeface="Times New Roman" panose="02020603050405020304" pitchFamily="18" charset="0"/>
              <a:cs typeface="Times New Roman" panose="02020603050405020304" pitchFamily="18" charset="0"/>
            </a:endParaRPr>
          </a:p>
          <a:p>
            <a:pPr algn="l">
              <a:lnSpc>
                <a:spcPct val="100000"/>
              </a:lnSpc>
              <a:spcBef>
                <a:spcPts val="0"/>
              </a:spcBef>
            </a:pPr>
            <a:r>
              <a:rPr lang="en-US" sz="2000" b="1" dirty="0" err="1" smtClean="0">
                <a:solidFill>
                  <a:schemeClr val="accent1">
                    <a:lumMod val="75000"/>
                  </a:schemeClr>
                </a:solidFill>
                <a:latin typeface="Times New Roman" panose="02020603050405020304" pitchFamily="18" charset="0"/>
                <a:cs typeface="Times New Roman" panose="02020603050405020304" pitchFamily="18" charset="0"/>
              </a:rPr>
              <a:t>Rakshitha</a:t>
            </a:r>
            <a:r>
              <a:rPr lang="en-US" sz="2000" b="1" dirty="0" smtClean="0">
                <a:solidFill>
                  <a:schemeClr val="accent1">
                    <a:lumMod val="75000"/>
                  </a:schemeClr>
                </a:solidFill>
                <a:latin typeface="Times New Roman" panose="02020603050405020304" pitchFamily="18" charset="0"/>
                <a:cs typeface="Times New Roman" panose="02020603050405020304" pitchFamily="18" charset="0"/>
              </a:rPr>
              <a:t> R </a:t>
            </a:r>
            <a:endParaRPr lang="en-US" sz="2000" b="1"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 name="Rectangle 1"/>
          <p:cNvSpPr/>
          <p:nvPr/>
        </p:nvSpPr>
        <p:spPr>
          <a:xfrm>
            <a:off x="2949262" y="908959"/>
            <a:ext cx="6323526" cy="646331"/>
          </a:xfrm>
          <a:prstGeom prst="rect">
            <a:avLst/>
          </a:prstGeom>
        </p:spPr>
        <p:txBody>
          <a:bodyPr wrap="square">
            <a:spAutoFit/>
          </a:bodyPr>
          <a:lstStyle/>
          <a:p>
            <a:pPr algn="ctr"/>
            <a:r>
              <a:rPr lang="en-US" sz="3600" b="1" dirty="0">
                <a:solidFill>
                  <a:schemeClr val="accent2">
                    <a:lumMod val="50000"/>
                  </a:schemeClr>
                </a:solidFill>
                <a:latin typeface="Times New Roman" panose="02020603050405020304" pitchFamily="18" charset="0"/>
                <a:cs typeface="Times New Roman" panose="02020603050405020304" pitchFamily="18" charset="0"/>
              </a:rPr>
              <a:t>Smart Kitchen Assistant</a:t>
            </a:r>
          </a:p>
        </p:txBody>
      </p:sp>
      <p:sp>
        <p:nvSpPr>
          <p:cNvPr id="3" name="TextBox 2"/>
          <p:cNvSpPr txBox="1"/>
          <p:nvPr/>
        </p:nvSpPr>
        <p:spPr>
          <a:xfrm>
            <a:off x="3303431" y="1800298"/>
            <a:ext cx="5615188" cy="584775"/>
          </a:xfrm>
          <a:prstGeom prst="rect">
            <a:avLst/>
          </a:prstGeom>
          <a:noFill/>
        </p:spPr>
        <p:txBody>
          <a:bodyPr wrap="square" rtlCol="0">
            <a:spAutoFit/>
          </a:bodyPr>
          <a:lstStyle/>
          <a:p>
            <a:pPr algn="ctr"/>
            <a:r>
              <a:rPr lang="en-GB" sz="3200" b="1" dirty="0" smtClean="0">
                <a:solidFill>
                  <a:srgbClr val="002060"/>
                </a:solidFill>
                <a:latin typeface="Times New Roman" panose="02020603050405020304" pitchFamily="18" charset="0"/>
                <a:cs typeface="Times New Roman" panose="02020603050405020304" pitchFamily="18" charset="0"/>
              </a:rPr>
              <a:t>Team Name : </a:t>
            </a:r>
            <a:r>
              <a:rPr lang="en-GB" sz="3200" b="1" dirty="0" err="1" smtClean="0">
                <a:solidFill>
                  <a:srgbClr val="002060"/>
                </a:solidFill>
                <a:latin typeface="Times New Roman" panose="02020603050405020304" pitchFamily="18" charset="0"/>
                <a:cs typeface="Times New Roman" panose="02020603050405020304" pitchFamily="18" charset="0"/>
              </a:rPr>
              <a:t>Codesky</a:t>
            </a:r>
            <a:endParaRPr lang="en-IN" sz="3200" b="1" dirty="0">
              <a:solidFill>
                <a:srgbClr val="002060"/>
              </a:solidFill>
              <a:latin typeface="Times New Roman" panose="02020603050405020304" pitchFamily="18" charset="0"/>
              <a:cs typeface="Times New Roman" panose="02020603050405020304" pitchFamily="18" charset="0"/>
            </a:endParaRPr>
          </a:p>
        </p:txBody>
      </p:sp>
    </p:spTree>
  </p:cSld>
  <p:clrMapOvr>
    <a:masterClrMapping/>
  </p:clrMapOvr>
  <p:transition>
    <p:randomBar dir="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a:prstGeom prst="rect">
            <a:avLst/>
          </a:prstGeom>
          <a:noFill/>
          <a:ln w="34925" cmpd="sng">
            <a:solidFill>
              <a:schemeClr val="accent1">
                <a:shade val="5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solidFill>
                  <a:schemeClr val="tx1">
                    <a:lumMod val="85000"/>
                    <a:lumOff val="15000"/>
                  </a:schemeClr>
                </a:solidFill>
                <a:latin typeface="Times New Roman" panose="02020603050405020304" pitchFamily="18" charset="0"/>
                <a:cs typeface="Times New Roman" panose="02020603050405020304" pitchFamily="18" charset="0"/>
              </a:rPr>
              <a:t>Problem Statement</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In </a:t>
            </a:r>
            <a:r>
              <a:rPr lang="en-GB" dirty="0">
                <a:latin typeface="Times New Roman" panose="02020603050405020304" pitchFamily="18" charset="0"/>
                <a:cs typeface="Times New Roman" panose="02020603050405020304" pitchFamily="18" charset="0"/>
              </a:rPr>
              <a:t>today’s fast-paced world, individuals often struggle with meal planning, ingredient tracking, and grocery shopping. People waste time figuring out what to cook, identifying available ingredients, and creating shopping lists. This results in inefficiencies, food wastage, and missed opportunities to prepare nutritious meals. </a:t>
            </a:r>
            <a:endParaRPr lang="en-GB"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Smart Kitchen Assistant aims to solve this problem by leveraging AI-powered image recognition, voice input, and real-time recipe suggestions. It detects ingredients through a camera or microphone, suggests relevant recipes based on available items, and generates a shopping list for missing ingredients—seamlessly integrated with online grocery platforms like </a:t>
            </a:r>
            <a:r>
              <a:rPr lang="en-GB" dirty="0" err="1">
                <a:latin typeface="Times New Roman" panose="02020603050405020304" pitchFamily="18" charset="0"/>
                <a:cs typeface="Times New Roman" panose="02020603050405020304" pitchFamily="18" charset="0"/>
              </a:rPr>
              <a:t>Blinkit</a:t>
            </a:r>
            <a:r>
              <a:rPr lang="en-GB" dirty="0">
                <a:latin typeface="Times New Roman" panose="02020603050405020304" pitchFamily="18" charset="0"/>
                <a:cs typeface="Times New Roman" panose="02020603050405020304" pitchFamily="18" charset="0"/>
              </a:rPr>
              <a:t>. This solution helps users cook smarter, reduce waste, and streamline grocery shopping from the comfort of their kitchen.</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a:xfrm>
            <a:off x="1352526" y="289260"/>
            <a:ext cx="8911687" cy="1280890"/>
          </a:xfrm>
          <a:prstGeom prst="rect">
            <a:avLst/>
          </a:prstGeom>
          <a:noFill/>
          <a:ln w="34925" cmpd="sng">
            <a:solidFill>
              <a:schemeClr val="accent1">
                <a:shade val="5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solidFill>
                  <a:schemeClr val="tx1">
                    <a:lumMod val="85000"/>
                    <a:lumOff val="15000"/>
                  </a:schemeClr>
                </a:solidFill>
                <a:latin typeface="Times New Roman" panose="02020603050405020304" pitchFamily="18" charset="0"/>
                <a:cs typeface="Times New Roman" panose="02020603050405020304" pitchFamily="18" charset="0"/>
              </a:rPr>
              <a:t>Flow/Architecture Diagram</a:t>
            </a:r>
          </a:p>
        </p:txBody>
      </p:sp>
      <p:pic>
        <p:nvPicPr>
          <p:cNvPr id="9" name="Content Placeholder 8"/>
          <p:cNvPicPr>
            <a:picLocks noGrp="1" noChangeAspect="1"/>
          </p:cNvPicPr>
          <p:nvPr>
            <p:ph idx="1"/>
          </p:nvPr>
        </p:nvPicPr>
        <p:blipFill rotWithShape="1">
          <a:blip r:embed="rId2"/>
          <a:srcRect b="6402"/>
          <a:stretch>
            <a:fillRect/>
          </a:stretch>
        </p:blipFill>
        <p:spPr>
          <a:xfrm>
            <a:off x="2112135" y="1454872"/>
            <a:ext cx="7237927" cy="5242142"/>
          </a:xfrm>
          <a:prstGeom prst="rect">
            <a:avLst/>
          </a:prstGeom>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a:xfrm>
            <a:off x="528034" y="202629"/>
            <a:ext cx="10818319" cy="797417"/>
          </a:xfrm>
          <a:prstGeom prst="rect">
            <a:avLst/>
          </a:prstGeom>
          <a:noFill/>
          <a:ln w="34925" cmpd="sng">
            <a:solidFill>
              <a:schemeClr val="accent1">
                <a:shade val="5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a:solidFill>
                  <a:schemeClr val="tx1">
                    <a:lumMod val="85000"/>
                    <a:lumOff val="15000"/>
                  </a:schemeClr>
                </a:solidFill>
                <a:latin typeface="Times New Roman" panose="02020603050405020304" pitchFamily="18" charset="0"/>
                <a:cs typeface="Times New Roman" panose="02020603050405020304" pitchFamily="18" charset="0"/>
              </a:rPr>
              <a:t>Solution Overview</a:t>
            </a:r>
          </a:p>
        </p:txBody>
      </p:sp>
      <p:sp>
        <p:nvSpPr>
          <p:cNvPr id="2" name="Content Placeholder 1"/>
          <p:cNvSpPr>
            <a:spLocks noGrp="1" noChangeArrowheads="1"/>
          </p:cNvSpPr>
          <p:nvPr>
            <p:ph idx="1"/>
          </p:nvPr>
        </p:nvSpPr>
        <p:spPr bwMode="auto">
          <a:xfrm>
            <a:off x="397388" y="1000046"/>
            <a:ext cx="11079609" cy="57400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The </a:t>
            </a:r>
            <a:r>
              <a:rPr lang="en-GB" dirty="0">
                <a:latin typeface="Times New Roman" panose="02020603050405020304" pitchFamily="18" charset="0"/>
                <a:cs typeface="Times New Roman" panose="02020603050405020304" pitchFamily="18" charset="0"/>
              </a:rPr>
              <a:t>Smart Kitchen Assistant is a web-based application designed to enhance the cooking experience using AI and modern web technologies. It offers an intuitive interface where users can:- </a:t>
            </a:r>
            <a:endParaRPr lang="en-GB" dirty="0" smtClean="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b="1" dirty="0" smtClean="0">
                <a:latin typeface="Times New Roman" panose="02020603050405020304" pitchFamily="18" charset="0"/>
                <a:cs typeface="Times New Roman" panose="02020603050405020304" pitchFamily="18" charset="0"/>
              </a:rPr>
              <a:t>Detect Ingredients:</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Upload images or use their device's camera to automatically identify available ingredients using TensorFlow.js and the COCO-SSD </a:t>
            </a:r>
            <a:r>
              <a:rPr lang="en-GB" dirty="0" smtClean="0">
                <a:latin typeface="Times New Roman" panose="02020603050405020304" pitchFamily="18" charset="0"/>
                <a:cs typeface="Times New Roman" panose="02020603050405020304" pitchFamily="18" charset="0"/>
              </a:rPr>
              <a:t>model.</a:t>
            </a:r>
          </a:p>
          <a:p>
            <a:pPr>
              <a:buFont typeface="Arial" panose="020B0604020202020204" pitchFamily="34" charset="0"/>
              <a:buChar char="•"/>
            </a:pPr>
            <a:r>
              <a:rPr lang="en-GB" b="1" dirty="0" smtClean="0">
                <a:latin typeface="Times New Roman" panose="02020603050405020304" pitchFamily="18" charset="0"/>
                <a:cs typeface="Times New Roman" panose="02020603050405020304" pitchFamily="18" charset="0"/>
              </a:rPr>
              <a:t>Voice Input</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Use speech recognition to list ingredients verbally for a hands-free </a:t>
            </a:r>
            <a:r>
              <a:rPr lang="en-GB" dirty="0" smtClean="0">
                <a:latin typeface="Times New Roman" panose="02020603050405020304" pitchFamily="18" charset="0"/>
                <a:cs typeface="Times New Roman" panose="02020603050405020304" pitchFamily="18" charset="0"/>
              </a:rPr>
              <a:t>experience.</a:t>
            </a:r>
          </a:p>
          <a:p>
            <a:pPr>
              <a:buFont typeface="Arial" panose="020B0604020202020204" pitchFamily="34" charset="0"/>
              <a:buChar char="•"/>
            </a:pPr>
            <a:r>
              <a:rPr lang="en-GB" b="1" dirty="0" smtClean="0">
                <a:latin typeface="Times New Roman" panose="02020603050405020304" pitchFamily="18" charset="0"/>
                <a:cs typeface="Times New Roman" panose="02020603050405020304" pitchFamily="18" charset="0"/>
              </a:rPr>
              <a:t>Get </a:t>
            </a:r>
            <a:r>
              <a:rPr lang="en-GB" b="1" dirty="0">
                <a:latin typeface="Times New Roman" panose="02020603050405020304" pitchFamily="18" charset="0"/>
                <a:cs typeface="Times New Roman" panose="02020603050405020304" pitchFamily="18" charset="0"/>
              </a:rPr>
              <a:t>Recipe </a:t>
            </a:r>
            <a:r>
              <a:rPr lang="en-GB" b="1" dirty="0" smtClean="0">
                <a:latin typeface="Times New Roman" panose="02020603050405020304" pitchFamily="18" charset="0"/>
                <a:cs typeface="Times New Roman" panose="02020603050405020304" pitchFamily="18" charset="0"/>
              </a:rPr>
              <a:t>Suggestions:</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Based on detected or entered ingredients, the app fetches recipe suggestions using the </a:t>
            </a:r>
            <a:r>
              <a:rPr lang="en-GB" dirty="0" err="1">
                <a:latin typeface="Times New Roman" panose="02020603050405020304" pitchFamily="18" charset="0"/>
                <a:cs typeface="Times New Roman" panose="02020603050405020304" pitchFamily="18" charset="0"/>
              </a:rPr>
              <a:t>Spoonacular</a:t>
            </a:r>
            <a:r>
              <a:rPr lang="en-GB" dirty="0">
                <a:latin typeface="Times New Roman" panose="02020603050405020304" pitchFamily="18" charset="0"/>
                <a:cs typeface="Times New Roman" panose="02020603050405020304" pitchFamily="18" charset="0"/>
              </a:rPr>
              <a:t> API</a:t>
            </a:r>
            <a:r>
              <a:rPr lang="en-GB" dirty="0" smtClean="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GB" b="1" dirty="0" smtClean="0">
                <a:latin typeface="Times New Roman" panose="02020603050405020304" pitchFamily="18" charset="0"/>
                <a:cs typeface="Times New Roman" panose="02020603050405020304" pitchFamily="18" charset="0"/>
              </a:rPr>
              <a:t>Detailed </a:t>
            </a:r>
            <a:r>
              <a:rPr lang="en-GB" b="1" dirty="0">
                <a:latin typeface="Times New Roman" panose="02020603050405020304" pitchFamily="18" charset="0"/>
                <a:cs typeface="Times New Roman" panose="02020603050405020304" pitchFamily="18" charset="0"/>
              </a:rPr>
              <a:t>Recipe </a:t>
            </a:r>
            <a:r>
              <a:rPr lang="en-GB" b="1" dirty="0" smtClean="0">
                <a:latin typeface="Times New Roman" panose="02020603050405020304" pitchFamily="18" charset="0"/>
                <a:cs typeface="Times New Roman" panose="02020603050405020304" pitchFamily="18" charset="0"/>
              </a:rPr>
              <a:t>View: </a:t>
            </a:r>
            <a:r>
              <a:rPr lang="en-GB" dirty="0">
                <a:latin typeface="Times New Roman" panose="02020603050405020304" pitchFamily="18" charset="0"/>
                <a:cs typeface="Times New Roman" panose="02020603050405020304" pitchFamily="18" charset="0"/>
              </a:rPr>
              <a:t>Upon selecting a recipe, users can view preparation steps, required ingredients, and nutritional </a:t>
            </a:r>
            <a:r>
              <a:rPr lang="en-GB" dirty="0" smtClean="0">
                <a:latin typeface="Times New Roman" panose="02020603050405020304" pitchFamily="18" charset="0"/>
                <a:cs typeface="Times New Roman" panose="02020603050405020304" pitchFamily="18" charset="0"/>
              </a:rPr>
              <a:t>details.</a:t>
            </a:r>
          </a:p>
          <a:p>
            <a:pPr>
              <a:buFont typeface="Arial" panose="020B0604020202020204" pitchFamily="34" charset="0"/>
              <a:buChar char="•"/>
            </a:pPr>
            <a:r>
              <a:rPr lang="en-GB" b="1" dirty="0" smtClean="0">
                <a:latin typeface="Times New Roman" panose="02020603050405020304" pitchFamily="18" charset="0"/>
                <a:cs typeface="Times New Roman" panose="02020603050405020304" pitchFamily="18" charset="0"/>
              </a:rPr>
              <a:t>Shopping </a:t>
            </a:r>
            <a:r>
              <a:rPr lang="en-GB" b="1" dirty="0">
                <a:latin typeface="Times New Roman" panose="02020603050405020304" pitchFamily="18" charset="0"/>
                <a:cs typeface="Times New Roman" panose="02020603050405020304" pitchFamily="18" charset="0"/>
              </a:rPr>
              <a:t>List </a:t>
            </a:r>
            <a:r>
              <a:rPr lang="en-GB" b="1" dirty="0" smtClean="0">
                <a:latin typeface="Times New Roman" panose="02020603050405020304" pitchFamily="18" charset="0"/>
                <a:cs typeface="Times New Roman" panose="02020603050405020304" pitchFamily="18" charset="0"/>
              </a:rPr>
              <a:t>Integration: </a:t>
            </a:r>
            <a:r>
              <a:rPr lang="en-GB" dirty="0">
                <a:latin typeface="Times New Roman" panose="02020603050405020304" pitchFamily="18" charset="0"/>
                <a:cs typeface="Times New Roman" panose="02020603050405020304" pitchFamily="18" charset="0"/>
              </a:rPr>
              <a:t>Missing ingredients are automatically identified and displayed with links to purchase via </a:t>
            </a:r>
            <a:r>
              <a:rPr lang="en-GB" dirty="0" err="1">
                <a:latin typeface="Times New Roman" panose="02020603050405020304" pitchFamily="18" charset="0"/>
                <a:cs typeface="Times New Roman" panose="02020603050405020304" pitchFamily="18" charset="0"/>
              </a:rPr>
              <a:t>Blinkit</a:t>
            </a:r>
            <a:r>
              <a:rPr lang="en-GB" dirty="0">
                <a:latin typeface="Times New Roman" panose="02020603050405020304" pitchFamily="18" charset="0"/>
                <a:cs typeface="Times New Roman" panose="02020603050405020304" pitchFamily="18" charset="0"/>
              </a:rPr>
              <a:t>, simplifying the grocery shopping process</a:t>
            </a:r>
            <a:r>
              <a:rPr lang="en-GB" dirty="0" smtClean="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Built </a:t>
            </a:r>
            <a:r>
              <a:rPr lang="en-GB" dirty="0">
                <a:latin typeface="Times New Roman" panose="02020603050405020304" pitchFamily="18" charset="0"/>
                <a:cs typeface="Times New Roman" panose="02020603050405020304" pitchFamily="18" charset="0"/>
              </a:rPr>
              <a:t>with </a:t>
            </a:r>
            <a:r>
              <a:rPr lang="en-GB" dirty="0" smtClean="0">
                <a:latin typeface="Times New Roman" panose="02020603050405020304" pitchFamily="18" charset="0"/>
                <a:cs typeface="Times New Roman" panose="02020603050405020304" pitchFamily="18" charset="0"/>
              </a:rPr>
              <a:t>React.js, </a:t>
            </a:r>
            <a:r>
              <a:rPr lang="en-GB" dirty="0">
                <a:latin typeface="Times New Roman" panose="02020603050405020304" pitchFamily="18" charset="0"/>
                <a:cs typeface="Times New Roman" panose="02020603050405020304" pitchFamily="18" charset="0"/>
              </a:rPr>
              <a:t>the Smart Kitchen Assistant combines user-friendly UI/UX with powerful backend intelligence, empowering users to make better meal decisions, minimize food waste, and save time in the kitchen.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a:xfrm>
            <a:off x="555647" y="743542"/>
            <a:ext cx="10818319" cy="797417"/>
          </a:xfrm>
          <a:prstGeom prst="rect">
            <a:avLst/>
          </a:prstGeom>
          <a:noFill/>
          <a:ln w="34925" cmpd="sng">
            <a:solidFill>
              <a:schemeClr val="accent1">
                <a:shade val="5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smtClean="0">
                <a:solidFill>
                  <a:schemeClr val="tx1">
                    <a:lumMod val="85000"/>
                    <a:lumOff val="15000"/>
                  </a:schemeClr>
                </a:solidFill>
                <a:latin typeface="Times New Roman" panose="02020603050405020304" pitchFamily="18" charset="0"/>
                <a:cs typeface="Times New Roman" panose="02020603050405020304" pitchFamily="18" charset="0"/>
              </a:rPr>
              <a:t>Tech stack</a:t>
            </a:r>
            <a:endParaRPr lang="en-GB"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2" name="Content Placeholder 1"/>
          <p:cNvSpPr>
            <a:spLocks noGrp="1" noChangeArrowheads="1"/>
          </p:cNvSpPr>
          <p:nvPr>
            <p:ph idx="1"/>
          </p:nvPr>
        </p:nvSpPr>
        <p:spPr bwMode="auto">
          <a:xfrm>
            <a:off x="555647" y="1648678"/>
            <a:ext cx="11079609"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indent="0">
              <a:spcBef>
                <a:spcPts val="0"/>
              </a:spcBef>
              <a:spcAft>
                <a:spcPts val="600"/>
              </a:spcAft>
              <a:buNone/>
            </a:pPr>
            <a:r>
              <a:rPr lang="en-IN" sz="2000" b="1" dirty="0" smtClean="0">
                <a:latin typeface="Times New Roman" panose="02020603050405020304" pitchFamily="18" charset="0"/>
                <a:cs typeface="Times New Roman" panose="02020603050405020304" pitchFamily="18" charset="0"/>
              </a:rPr>
              <a:t>Frontend</a:t>
            </a:r>
            <a:endParaRPr lang="en-IN" b="1" dirty="0" smtClean="0">
              <a:latin typeface="Times New Roman" panose="02020603050405020304" pitchFamily="18" charset="0"/>
              <a:cs typeface="Times New Roman" panose="02020603050405020304" pitchFamily="18" charset="0"/>
            </a:endParaRPr>
          </a:p>
          <a:p>
            <a:pPr>
              <a:spcBef>
                <a:spcPts val="0"/>
              </a:spcBef>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React.js </a:t>
            </a:r>
            <a:r>
              <a:rPr lang="en-GB" dirty="0">
                <a:latin typeface="Times New Roman" panose="02020603050405020304" pitchFamily="18" charset="0"/>
                <a:cs typeface="Times New Roman" panose="02020603050405020304" pitchFamily="18" charset="0"/>
              </a:rPr>
              <a:t>– For building the interactive single-page </a:t>
            </a:r>
            <a:r>
              <a:rPr lang="en-GB" dirty="0" smtClean="0">
                <a:latin typeface="Times New Roman" panose="02020603050405020304" pitchFamily="18" charset="0"/>
                <a:cs typeface="Times New Roman" panose="02020603050405020304" pitchFamily="18" charset="0"/>
              </a:rPr>
              <a:t>UI.</a:t>
            </a:r>
          </a:p>
          <a:p>
            <a:pPr>
              <a:spcBef>
                <a:spcPts val="0"/>
              </a:spcBef>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React </a:t>
            </a:r>
            <a:r>
              <a:rPr lang="en-GB" dirty="0">
                <a:latin typeface="Times New Roman" panose="02020603050405020304" pitchFamily="18" charset="0"/>
                <a:cs typeface="Times New Roman" panose="02020603050405020304" pitchFamily="18" charset="0"/>
              </a:rPr>
              <a:t>Router DOM – Manages page navigation </a:t>
            </a:r>
            <a:r>
              <a:rPr lang="en-GB" dirty="0" smtClean="0">
                <a:latin typeface="Times New Roman" panose="02020603050405020304" pitchFamily="18" charset="0"/>
                <a:cs typeface="Times New Roman" panose="02020603050405020304" pitchFamily="18" charset="0"/>
              </a:rPr>
              <a:t>(</a:t>
            </a:r>
            <a:r>
              <a:rPr lang="en-GB" dirty="0">
                <a:latin typeface="Times New Roman" panose="02020603050405020304" pitchFamily="18" charset="0"/>
                <a:cs typeface="Times New Roman" panose="02020603050405020304" pitchFamily="18" charset="0"/>
              </a:rPr>
              <a:t>Login → Welcome → Category → Planner → Details</a:t>
            </a:r>
            <a:r>
              <a:rPr lang="en-GB" dirty="0" smtClean="0">
                <a:latin typeface="Times New Roman" panose="02020603050405020304" pitchFamily="18" charset="0"/>
                <a:cs typeface="Times New Roman" panose="02020603050405020304" pitchFamily="18" charset="0"/>
              </a:rPr>
              <a:t>).</a:t>
            </a:r>
          </a:p>
          <a:p>
            <a:pPr>
              <a:spcBef>
                <a:spcPts val="0"/>
              </a:spcBef>
              <a:buFont typeface="Arial" panose="020B0604020202020204" pitchFamily="34" charset="0"/>
              <a:buChar char="•"/>
            </a:pPr>
            <a:r>
              <a:rPr lang="en-GB" dirty="0" err="1" smtClean="0">
                <a:latin typeface="Times New Roman" panose="02020603050405020304" pitchFamily="18" charset="0"/>
                <a:cs typeface="Times New Roman" panose="02020603050405020304" pitchFamily="18" charset="0"/>
              </a:rPr>
              <a:t>TypeScript</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a:t>
            </a:r>
            <a:r>
              <a:rPr lang="en-GB" dirty="0" err="1">
                <a:latin typeface="Times New Roman" panose="02020603050405020304" pitchFamily="18" charset="0"/>
                <a:cs typeface="Times New Roman" panose="02020603050405020304" pitchFamily="18" charset="0"/>
              </a:rPr>
              <a:t>tsx</a:t>
            </a:r>
            <a:r>
              <a:rPr lang="en-GB" dirty="0">
                <a:latin typeface="Times New Roman" panose="02020603050405020304" pitchFamily="18" charset="0"/>
                <a:cs typeface="Times New Roman" panose="02020603050405020304" pitchFamily="18" charset="0"/>
              </a:rPr>
              <a:t>) – Adds type safety and better development experience</a:t>
            </a:r>
            <a:r>
              <a:rPr lang="en-GB" dirty="0" smtClean="0">
                <a:latin typeface="Times New Roman" panose="02020603050405020304" pitchFamily="18" charset="0"/>
                <a:cs typeface="Times New Roman" panose="02020603050405020304" pitchFamily="18" charset="0"/>
              </a:rPr>
              <a:t>.</a:t>
            </a:r>
          </a:p>
          <a:p>
            <a:pPr>
              <a:spcBef>
                <a:spcPts val="0"/>
              </a:spcBef>
              <a:buFont typeface="Arial" panose="020B0604020202020204" pitchFamily="34" charset="0"/>
              <a:buChar char="•"/>
            </a:pPr>
            <a:r>
              <a:rPr lang="en-GB" dirty="0" smtClean="0">
                <a:latin typeface="Times New Roman" panose="02020603050405020304" pitchFamily="18" charset="0"/>
                <a:cs typeface="Times New Roman" panose="02020603050405020304" pitchFamily="18" charset="0"/>
              </a:rPr>
              <a:t>Custom </a:t>
            </a:r>
            <a:r>
              <a:rPr lang="en-GB" dirty="0">
                <a:latin typeface="Times New Roman" panose="02020603050405020304" pitchFamily="18" charset="0"/>
                <a:cs typeface="Times New Roman" panose="02020603050405020304" pitchFamily="18" charset="0"/>
              </a:rPr>
              <a:t>CSS (App.css) – Used for responsive layout and styling</a:t>
            </a:r>
            <a:r>
              <a:rPr lang="en-GB" dirty="0" smtClean="0">
                <a:latin typeface="Times New Roman" panose="02020603050405020304" pitchFamily="18" charset="0"/>
                <a:cs typeface="Times New Roman" panose="02020603050405020304" pitchFamily="18" charset="0"/>
              </a:rPr>
              <a:t>.</a:t>
            </a:r>
          </a:p>
          <a:p>
            <a:pPr>
              <a:spcBef>
                <a:spcPts val="0"/>
              </a:spcBef>
              <a:buFont typeface="Arial" panose="020B0604020202020204" pitchFamily="34" charset="0"/>
              <a:buChar char="•"/>
            </a:pPr>
            <a:r>
              <a:rPr lang="en-GB" dirty="0" err="1" smtClean="0">
                <a:latin typeface="Times New Roman" panose="02020603050405020304" pitchFamily="18" charset="0"/>
                <a:cs typeface="Times New Roman" panose="02020603050405020304" pitchFamily="18" charset="0"/>
              </a:rPr>
              <a:t>Lucide</a:t>
            </a:r>
            <a:r>
              <a:rPr lang="en-GB" dirty="0" smtClean="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React Icons – Used for modern UI icons like Mic, Camera, </a:t>
            </a:r>
            <a:r>
              <a:rPr lang="en-GB" dirty="0" err="1">
                <a:latin typeface="Times New Roman" panose="02020603050405020304" pitchFamily="18" charset="0"/>
                <a:cs typeface="Times New Roman" panose="02020603050405020304" pitchFamily="18" charset="0"/>
              </a:rPr>
              <a:t>ChefHat</a:t>
            </a:r>
            <a:r>
              <a:rPr lang="en-GB" dirty="0">
                <a:latin typeface="Times New Roman" panose="02020603050405020304" pitchFamily="18" charset="0"/>
                <a:cs typeface="Times New Roman" panose="02020603050405020304" pitchFamily="18" charset="0"/>
              </a:rPr>
              <a:t>, etc</a:t>
            </a:r>
            <a:r>
              <a:rPr lang="en-GB" dirty="0" smtClean="0">
                <a:latin typeface="Times New Roman" panose="02020603050405020304" pitchFamily="18" charset="0"/>
                <a:cs typeface="Times New Roman" panose="02020603050405020304" pitchFamily="18" charset="0"/>
              </a:rPr>
              <a:t>.</a:t>
            </a:r>
          </a:p>
          <a:p>
            <a:pPr>
              <a:spcBef>
                <a:spcPts val="0"/>
              </a:spcBef>
              <a:buFont typeface="Arial" panose="020B0604020202020204" pitchFamily="34" charset="0"/>
              <a:buChar char="•"/>
            </a:pPr>
            <a:endParaRPr lang="en-GB" dirty="0" smtClean="0">
              <a:latin typeface="Times New Roman" panose="02020603050405020304" pitchFamily="18" charset="0"/>
              <a:cs typeface="Times New Roman" panose="02020603050405020304" pitchFamily="18" charset="0"/>
            </a:endParaRPr>
          </a:p>
          <a:p>
            <a:pPr marL="0" indent="0" eaLnBrk="0" fontAlgn="base" hangingPunct="0">
              <a:spcBef>
                <a:spcPct val="0"/>
              </a:spcBef>
              <a:spcAft>
                <a:spcPts val="600"/>
              </a:spcAft>
              <a:buClrTx/>
              <a:buSzTx/>
              <a:buNone/>
            </a:pPr>
            <a:r>
              <a:rPr lang="en-IN" sz="2000" b="1" dirty="0">
                <a:latin typeface="Times New Roman" panose="02020603050405020304" pitchFamily="18" charset="0"/>
                <a:cs typeface="Times New Roman" panose="02020603050405020304" pitchFamily="18" charset="0"/>
              </a:rPr>
              <a:t>AI / Machine </a:t>
            </a:r>
            <a:r>
              <a:rPr lang="en-IN" sz="2000" b="1" dirty="0" smtClean="0">
                <a:latin typeface="Times New Roman" panose="02020603050405020304" pitchFamily="18" charset="0"/>
                <a:cs typeface="Times New Roman" panose="02020603050405020304" pitchFamily="18" charset="0"/>
              </a:rPr>
              <a:t>Learning</a:t>
            </a:r>
            <a:endParaRPr lang="en-IN" sz="2000" b="1"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buSzTx/>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TensorFlow.js + COCO-SSD – Real-time object detection from webcam for ingredient recognition.</a:t>
            </a:r>
          </a:p>
          <a:p>
            <a:pPr lvl="0" eaLnBrk="0" fontAlgn="base" hangingPunct="0">
              <a:spcBef>
                <a:spcPct val="0"/>
              </a:spcBef>
              <a:spcAft>
                <a:spcPct val="0"/>
              </a:spcAft>
              <a:buClrTx/>
              <a:buSzTx/>
              <a:buFont typeface="Arial" panose="020B0604020202020204" pitchFamily="34" charset="0"/>
              <a:buChar char="•"/>
            </a:pPr>
            <a:endParaRPr lang="en-GB" sz="2200" dirty="0">
              <a:latin typeface="Times New Roman" panose="02020603050405020304" pitchFamily="18" charset="0"/>
              <a:cs typeface="Times New Roman" panose="02020603050405020304" pitchFamily="18" charset="0"/>
            </a:endParaRPr>
          </a:p>
          <a:p>
            <a:pPr marL="0" lvl="0" indent="0" eaLnBrk="0" fontAlgn="base" hangingPunct="0">
              <a:spcBef>
                <a:spcPct val="0"/>
              </a:spcBef>
              <a:spcAft>
                <a:spcPts val="600"/>
              </a:spcAft>
              <a:buClrTx/>
              <a:buSzTx/>
              <a:buNone/>
            </a:pPr>
            <a:r>
              <a:rPr lang="en-IN" sz="2000" b="1" dirty="0">
                <a:latin typeface="Times New Roman" panose="02020603050405020304" pitchFamily="18" charset="0"/>
                <a:cs typeface="Times New Roman" panose="02020603050405020304" pitchFamily="18" charset="0"/>
              </a:rPr>
              <a:t>APIs &amp; </a:t>
            </a:r>
            <a:r>
              <a:rPr lang="en-IN" sz="2000" b="1" dirty="0" smtClean="0">
                <a:latin typeface="Times New Roman" panose="02020603050405020304" pitchFamily="18" charset="0"/>
                <a:cs typeface="Times New Roman" panose="02020603050405020304" pitchFamily="18" charset="0"/>
              </a:rPr>
              <a:t>Integrations</a:t>
            </a:r>
            <a:endParaRPr lang="en-IN" sz="2000" b="1"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ClrTx/>
              <a:buSzTx/>
              <a:buFont typeface="Arial" panose="020B0604020202020204" pitchFamily="34" charset="0"/>
              <a:buChar char="•"/>
            </a:pPr>
            <a:r>
              <a:rPr lang="en-IN" dirty="0" err="1" smtClean="0">
                <a:latin typeface="Times New Roman" panose="02020603050405020304" pitchFamily="18" charset="0"/>
                <a:cs typeface="Times New Roman" panose="02020603050405020304" pitchFamily="18" charset="0"/>
              </a:rPr>
              <a:t>Spoonacular</a:t>
            </a:r>
            <a:r>
              <a:rPr lang="en-IN" dirty="0" smtClean="0">
                <a:latin typeface="Times New Roman" panose="02020603050405020304" pitchFamily="18" charset="0"/>
                <a:cs typeface="Times New Roman" panose="02020603050405020304" pitchFamily="18" charset="0"/>
              </a:rPr>
              <a:t> API for recipes</a:t>
            </a:r>
          </a:p>
          <a:p>
            <a:pPr lvl="0" eaLnBrk="0" fontAlgn="base" hangingPunct="0">
              <a:spcBef>
                <a:spcPct val="0"/>
              </a:spcBef>
              <a:spcAft>
                <a:spcPct val="0"/>
              </a:spcAft>
              <a:buClrTx/>
              <a:buSzTx/>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Web Speech API – Converts voice input to text to add ingredients hands-free</a:t>
            </a:r>
            <a:r>
              <a:rPr lang="en-GB" dirty="0" smtClean="0">
                <a:latin typeface="Times New Roman" panose="02020603050405020304" pitchFamily="18" charset="0"/>
                <a:cs typeface="Times New Roman" panose="02020603050405020304" pitchFamily="18" charset="0"/>
              </a:rPr>
              <a:t>.</a:t>
            </a:r>
          </a:p>
          <a:p>
            <a:pPr lvl="0" eaLnBrk="0" fontAlgn="base" hangingPunct="0">
              <a:spcBef>
                <a:spcPct val="0"/>
              </a:spcBef>
              <a:spcAft>
                <a:spcPct val="0"/>
              </a:spcAft>
              <a:buClrTx/>
              <a:buSzTx/>
              <a:buFont typeface="Arial" panose="020B0604020202020204" pitchFamily="34" charset="0"/>
              <a:buChar char="•"/>
            </a:pPr>
            <a:endParaRPr lang="en-GB" dirty="0" smtClean="0">
              <a:latin typeface="Times New Roman" panose="02020603050405020304" pitchFamily="18" charset="0"/>
              <a:cs typeface="Times New Roman" panose="02020603050405020304" pitchFamily="18" charset="0"/>
            </a:endParaRPr>
          </a:p>
          <a:p>
            <a:pPr marL="0" indent="0">
              <a:spcBef>
                <a:spcPts val="0"/>
              </a:spcBef>
              <a:spcAft>
                <a:spcPts val="600"/>
              </a:spcAft>
              <a:buNone/>
            </a:pPr>
            <a:r>
              <a:rPr lang="en-IN" sz="2000" b="1" dirty="0">
                <a:latin typeface="Times New Roman" panose="02020603050405020304" pitchFamily="18" charset="0"/>
                <a:cs typeface="Times New Roman" panose="02020603050405020304" pitchFamily="18" charset="0"/>
              </a:rPr>
              <a:t>Utilities &amp; </a:t>
            </a:r>
            <a:r>
              <a:rPr lang="en-IN" sz="2000" b="1" dirty="0" smtClean="0">
                <a:latin typeface="Times New Roman" panose="02020603050405020304" pitchFamily="18" charset="0"/>
                <a:cs typeface="Times New Roman" panose="02020603050405020304" pitchFamily="18" charset="0"/>
              </a:rPr>
              <a:t>Tools</a:t>
            </a:r>
          </a:p>
          <a:p>
            <a:pPr>
              <a:spcBef>
                <a:spcPts val="0"/>
              </a:spcBef>
              <a:spcAft>
                <a:spcPts val="600"/>
              </a:spcAft>
              <a:buFont typeface="Arial" panose="020B0604020202020204" pitchFamily="34" charset="0"/>
              <a:buChar char="•"/>
            </a:pPr>
            <a:r>
              <a:rPr lang="en-GB" dirty="0" err="1" smtClean="0">
                <a:latin typeface="Times New Roman" panose="02020603050405020304" pitchFamily="18" charset="0"/>
                <a:cs typeface="Times New Roman" panose="02020603050405020304" pitchFamily="18" charset="0"/>
              </a:rPr>
              <a:t>Axios</a:t>
            </a:r>
            <a:r>
              <a:rPr lang="en-GB" dirty="0" smtClean="0">
                <a:latin typeface="Times New Roman" panose="02020603050405020304" pitchFamily="18" charset="0"/>
                <a:cs typeface="Times New Roman" panose="02020603050405020304" pitchFamily="18" charset="0"/>
              </a:rPr>
              <a:t> and </a:t>
            </a:r>
            <a:r>
              <a:rPr lang="en-IN" dirty="0" smtClean="0">
                <a:latin typeface="Times New Roman" panose="02020603050405020304" pitchFamily="18" charset="0"/>
                <a:cs typeface="Times New Roman" panose="02020603050405020304" pitchFamily="18" charset="0"/>
              </a:rPr>
              <a:t>Browser APIs - </a:t>
            </a:r>
            <a:r>
              <a:rPr lang="en-IN" dirty="0" err="1" smtClean="0">
                <a:latin typeface="Times New Roman" panose="02020603050405020304" pitchFamily="18" charset="0"/>
                <a:cs typeface="Times New Roman" panose="02020603050405020304" pitchFamily="18" charset="0"/>
              </a:rPr>
              <a:t>navigator.mediaDevices</a:t>
            </a:r>
            <a:r>
              <a:rPr lang="en-IN" dirty="0" smtClean="0">
                <a:latin typeface="Times New Roman" panose="02020603050405020304" pitchFamily="18" charset="0"/>
                <a:cs typeface="Times New Roman" panose="02020603050405020304" pitchFamily="18" charset="0"/>
              </a:rPr>
              <a:t> , </a:t>
            </a:r>
            <a:r>
              <a:rPr lang="en-IN" dirty="0" err="1" smtClean="0">
                <a:latin typeface="Times New Roman" panose="02020603050405020304" pitchFamily="18" charset="0"/>
                <a:cs typeface="Times New Roman" panose="02020603050405020304" pitchFamily="18" charset="0"/>
              </a:rPr>
              <a:t>window.SpeechRecognition</a:t>
            </a:r>
            <a:r>
              <a:rPr lang="en-IN" dirty="0" smtClean="0">
                <a:latin typeface="Times New Roman" panose="02020603050405020304" pitchFamily="18" charset="0"/>
                <a:cs typeface="Times New Roman" panose="02020603050405020304" pitchFamily="18" charset="0"/>
              </a:rPr>
              <a:t> </a:t>
            </a:r>
            <a:endParaRPr lang="en-GB" dirty="0">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0" y="457200"/>
            <a:ext cx="12192000" cy="15875"/>
          </a:xfrm>
          <a:prstGeom prst="rect">
            <a:avLst/>
          </a:prstGeom>
          <a:solidFill>
            <a:srgbClr val="000000"/>
          </a:solidFill>
          <a:ln w="9525">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a:xfrm>
            <a:off x="555647" y="743542"/>
            <a:ext cx="10818319" cy="797417"/>
          </a:xfrm>
          <a:prstGeom prst="rect">
            <a:avLst/>
          </a:prstGeom>
          <a:noFill/>
          <a:ln w="34925" cmpd="sng">
            <a:solidFill>
              <a:schemeClr val="accent1">
                <a:shade val="5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smtClean="0">
                <a:solidFill>
                  <a:schemeClr val="tx1">
                    <a:lumMod val="85000"/>
                    <a:lumOff val="15000"/>
                  </a:schemeClr>
                </a:solidFill>
                <a:latin typeface="Times New Roman" panose="02020603050405020304" pitchFamily="18" charset="0"/>
                <a:cs typeface="Times New Roman" panose="02020603050405020304" pitchFamily="18" charset="0"/>
              </a:rPr>
              <a:t>Implementation details</a:t>
            </a:r>
            <a:endParaRPr lang="en-GB"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37" name="TextBox 36"/>
          <p:cNvSpPr txBox="1"/>
          <p:nvPr/>
        </p:nvSpPr>
        <p:spPr>
          <a:xfrm>
            <a:off x="671558" y="1918952"/>
            <a:ext cx="9914876" cy="3970318"/>
          </a:xfrm>
          <a:prstGeom prst="rect">
            <a:avLst/>
          </a:prstGeom>
          <a:noFill/>
        </p:spPr>
        <p:txBody>
          <a:bodyPr wrap="square" rtlCol="0">
            <a:spAutoFit/>
          </a:bodyPr>
          <a:lstStyle/>
          <a:p>
            <a:pPr eaLnBrk="0" fontAlgn="base" hangingPunct="0">
              <a:spcBef>
                <a:spcPct val="0"/>
              </a:spcBef>
              <a:spcAft>
                <a:spcPct val="0"/>
              </a:spcAft>
            </a:pPr>
            <a:r>
              <a:rPr 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Login &amp; Navigation</a:t>
            </a:r>
          </a:p>
          <a:p>
            <a:pPr eaLnBrk="0" fontAlgn="base" hangingPunct="0">
              <a:spcBef>
                <a:spcPct val="0"/>
              </a:spcBef>
              <a:spcAft>
                <a:spcPct val="0"/>
              </a:spcAft>
            </a:pPr>
            <a:endParaRPr lang="en-US" sz="2200" b="1"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dirty="0" smtClean="0">
                <a:solidFill>
                  <a:schemeClr val="tx1">
                    <a:lumMod val="75000"/>
                    <a:lumOff val="25000"/>
                  </a:schemeClr>
                </a:solidFill>
                <a:latin typeface="Times New Roman" panose="02020603050405020304" pitchFamily="18" charset="0"/>
                <a:cs typeface="Times New Roman" panose="02020603050405020304" pitchFamily="18" charset="0"/>
              </a:rPr>
              <a:t>Uses React Router to navigate between:</a:t>
            </a:r>
          </a:p>
          <a:p>
            <a:pPr eaLnBrk="0" fontAlgn="base" hangingPunct="0">
              <a:spcBef>
                <a:spcPct val="0"/>
              </a:spcBef>
              <a:spcAft>
                <a:spcPct val="0"/>
              </a:spcAft>
              <a:buFontTx/>
              <a:buChar char="•"/>
            </a:pPr>
            <a:r>
              <a:rPr lang="en-US" dirty="0">
                <a:solidFill>
                  <a:schemeClr val="tx1">
                    <a:lumMod val="75000"/>
                    <a:lumOff val="25000"/>
                  </a:schemeClr>
                </a:solidFill>
                <a:latin typeface="Times New Roman" panose="02020603050405020304" pitchFamily="18" charset="0"/>
                <a:cs typeface="Times New Roman" panose="02020603050405020304" pitchFamily="18" charset="0"/>
              </a:rPr>
              <a:t>Login → </a:t>
            </a:r>
            <a:r>
              <a:rPr lang="en-US" dirty="0" smtClean="0">
                <a:solidFill>
                  <a:schemeClr val="tx1">
                    <a:lumMod val="75000"/>
                    <a:lumOff val="25000"/>
                  </a:schemeClr>
                </a:solidFill>
                <a:latin typeface="Times New Roman" panose="02020603050405020304" pitchFamily="18" charset="0"/>
                <a:cs typeface="Times New Roman" panose="02020603050405020304" pitchFamily="18" charset="0"/>
              </a:rPr>
              <a:t>Welcome page </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smtClean="0">
                <a:solidFill>
                  <a:schemeClr val="tx1">
                    <a:lumMod val="75000"/>
                    <a:lumOff val="25000"/>
                  </a:schemeClr>
                </a:solidFill>
                <a:latin typeface="Times New Roman" panose="02020603050405020304" pitchFamily="18" charset="0"/>
                <a:cs typeface="Times New Roman" panose="02020603050405020304" pitchFamily="18" charset="0"/>
              </a:rPr>
              <a:t>Category → Veg/Non-Veg selection </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 </a:t>
            </a:r>
            <a:r>
              <a:rPr lang="en-US" dirty="0" smtClean="0">
                <a:solidFill>
                  <a:schemeClr val="tx1">
                    <a:lumMod val="75000"/>
                    <a:lumOff val="25000"/>
                  </a:schemeClr>
                </a:solidFill>
                <a:latin typeface="Times New Roman" panose="02020603050405020304" pitchFamily="18" charset="0"/>
                <a:cs typeface="Times New Roman" panose="02020603050405020304" pitchFamily="18" charset="0"/>
              </a:rPr>
              <a:t>Input ingredients →Fetch and display Recipes </a:t>
            </a:r>
            <a:r>
              <a:rPr lang="en-US" dirty="0">
                <a:solidFill>
                  <a:schemeClr val="tx1">
                    <a:lumMod val="75000"/>
                    <a:lumOff val="25000"/>
                  </a:schemeClr>
                </a:solidFill>
                <a:latin typeface="Times New Roman" panose="02020603050405020304" pitchFamily="18" charset="0"/>
                <a:cs typeface="Times New Roman" panose="02020603050405020304" pitchFamily="18" charset="0"/>
              </a:rPr>
              <a:t>→</a:t>
            </a:r>
            <a:r>
              <a:rPr lang="en-US" dirty="0" smtClean="0">
                <a:solidFill>
                  <a:schemeClr val="tx1">
                    <a:lumMod val="75000"/>
                    <a:lumOff val="25000"/>
                  </a:schemeClr>
                </a:solidFill>
                <a:latin typeface="Times New Roman" panose="02020603050405020304" pitchFamily="18" charset="0"/>
                <a:cs typeface="Times New Roman" panose="02020603050405020304" pitchFamily="18" charset="0"/>
              </a:rPr>
              <a:t> Choose Recipe → Recipe Instructions</a:t>
            </a:r>
          </a:p>
          <a:p>
            <a:pPr marL="0" lvl="1" eaLnBrk="0" fontAlgn="base" hangingPunct="0">
              <a:spcBef>
                <a:spcPct val="0"/>
              </a:spcBef>
              <a:spcAft>
                <a:spcPct val="0"/>
              </a:spcAft>
            </a:pPr>
            <a:endParaRPr lang="en-US"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2000" b="1" dirty="0" smtClean="0">
                <a:solidFill>
                  <a:schemeClr val="tx1">
                    <a:lumMod val="75000"/>
                    <a:lumOff val="25000"/>
                  </a:schemeClr>
                </a:solidFill>
                <a:latin typeface="Times New Roman" panose="02020603050405020304" pitchFamily="18" charset="0"/>
                <a:cs typeface="Times New Roman" panose="02020603050405020304" pitchFamily="18" charset="0"/>
              </a:rPr>
              <a:t>Input Methods</a:t>
            </a:r>
          </a:p>
          <a:p>
            <a:pPr lvl="0" eaLnBrk="0" fontAlgn="base" hangingPunct="0">
              <a:spcBef>
                <a:spcPct val="0"/>
              </a:spcBef>
              <a:spcAft>
                <a:spcPct val="0"/>
              </a:spcAft>
            </a:pPr>
            <a:endParaRPr lang="en-US" sz="2200" b="1"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GB" dirty="0" smtClean="0">
                <a:solidFill>
                  <a:schemeClr val="tx1">
                    <a:lumMod val="75000"/>
                    <a:lumOff val="25000"/>
                  </a:schemeClr>
                </a:solidFill>
                <a:latin typeface="Times New Roman" panose="02020603050405020304" pitchFamily="18" charset="0"/>
                <a:cs typeface="Times New Roman" panose="02020603050405020304" pitchFamily="18" charset="0"/>
              </a:rPr>
              <a:t>Manual Input – User types ingredients in the input box.</a:t>
            </a:r>
          </a:p>
          <a:p>
            <a:pPr lvl="0" eaLnBrk="0" fontAlgn="base" hangingPunct="0">
              <a:spcBef>
                <a:spcPct val="0"/>
              </a:spcBef>
              <a:spcAft>
                <a:spcPct val="0"/>
              </a:spcAft>
              <a:buFontTx/>
              <a:buChar char="•"/>
            </a:pPr>
            <a:r>
              <a:rPr lang="en-GB" dirty="0" smtClean="0">
                <a:solidFill>
                  <a:schemeClr val="tx1">
                    <a:lumMod val="75000"/>
                    <a:lumOff val="25000"/>
                  </a:schemeClr>
                </a:solidFill>
                <a:latin typeface="Times New Roman" panose="02020603050405020304" pitchFamily="18" charset="0"/>
                <a:cs typeface="Times New Roman" panose="02020603050405020304" pitchFamily="18" charset="0"/>
              </a:rPr>
              <a:t>Voice Input (Mic) – Captures ingredients using Web Speech API.</a:t>
            </a:r>
          </a:p>
          <a:p>
            <a:pPr lvl="0" eaLnBrk="0" fontAlgn="base" hangingPunct="0">
              <a:spcBef>
                <a:spcPct val="0"/>
              </a:spcBef>
              <a:spcAft>
                <a:spcPct val="0"/>
              </a:spcAft>
              <a:buFontTx/>
              <a:buChar char="•"/>
            </a:pPr>
            <a:r>
              <a:rPr lang="en-GB" dirty="0" smtClean="0">
                <a:solidFill>
                  <a:schemeClr val="tx1">
                    <a:lumMod val="75000"/>
                    <a:lumOff val="25000"/>
                  </a:schemeClr>
                </a:solidFill>
                <a:latin typeface="Times New Roman" panose="02020603050405020304" pitchFamily="18" charset="0"/>
                <a:cs typeface="Times New Roman" panose="02020603050405020304" pitchFamily="18" charset="0"/>
              </a:rPr>
              <a:t>Image Detection (Camera and media upload) – Detects food items via webcam using COCO-SSD model</a:t>
            </a:r>
            <a:r>
              <a:rPr lang="en-GB" sz="2200" dirty="0" smtClean="0">
                <a:solidFill>
                  <a:schemeClr val="tx1">
                    <a:lumMod val="75000"/>
                    <a:lumOff val="25000"/>
                  </a:schemeClr>
                </a:solidFill>
                <a:latin typeface="Times New Roman" panose="02020603050405020304" pitchFamily="18" charset="0"/>
                <a:cs typeface="Times New Roman" panose="02020603050405020304" pitchFamily="18" charset="0"/>
              </a:rPr>
              <a:t>.</a:t>
            </a:r>
            <a:endParaRPr lang="en-US" sz="22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endParaRPr lang="en-GB" sz="2000" dirty="0" smtClean="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p:cNvSpPr>
            <a:spLocks noGrp="1"/>
          </p:cNvSpPr>
          <p:nvPr>
            <p:ph type="title"/>
          </p:nvPr>
        </p:nvSpPr>
        <p:spPr>
          <a:xfrm>
            <a:off x="555647" y="743542"/>
            <a:ext cx="10818319" cy="797417"/>
          </a:xfrm>
          <a:prstGeom prst="rect">
            <a:avLst/>
          </a:prstGeom>
          <a:noFill/>
          <a:ln w="34925" cmpd="sng">
            <a:solidFill>
              <a:schemeClr val="accent1">
                <a:shade val="50000"/>
              </a:schemeClr>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b="1" dirty="0" smtClean="0">
                <a:solidFill>
                  <a:schemeClr val="tx1">
                    <a:lumMod val="85000"/>
                    <a:lumOff val="15000"/>
                  </a:schemeClr>
                </a:solidFill>
                <a:latin typeface="Times New Roman" panose="02020603050405020304" pitchFamily="18" charset="0"/>
                <a:cs typeface="Times New Roman" panose="02020603050405020304" pitchFamily="18" charset="0"/>
              </a:rPr>
              <a:t>Implementation details</a:t>
            </a:r>
            <a:endParaRPr lang="en-GB" b="1" dirty="0">
              <a:solidFill>
                <a:schemeClr val="tx1">
                  <a:lumMod val="85000"/>
                  <a:lumOff val="15000"/>
                </a:schemeClr>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568526" y="1931831"/>
            <a:ext cx="10818319" cy="3539430"/>
          </a:xfrm>
          <a:prstGeom prst="rect">
            <a:avLst/>
          </a:prstGeom>
          <a:noFill/>
        </p:spPr>
        <p:txBody>
          <a:bodyPr wrap="square" rtlCol="0">
            <a:spAutoFit/>
          </a:bodyPr>
          <a:lstStyle/>
          <a:p>
            <a:r>
              <a:rPr lang="en-GB" sz="2000" b="1" dirty="0" smtClean="0">
                <a:solidFill>
                  <a:schemeClr val="tx1">
                    <a:lumMod val="75000"/>
                    <a:lumOff val="25000"/>
                  </a:schemeClr>
                </a:solidFill>
                <a:latin typeface="Times New Roman" panose="02020603050405020304" pitchFamily="18" charset="0"/>
                <a:cs typeface="Times New Roman" panose="02020603050405020304" pitchFamily="18" charset="0"/>
              </a:rPr>
              <a:t>Real-Time Features</a:t>
            </a:r>
          </a:p>
          <a:p>
            <a:endParaRPr lang="en-GB" sz="2000" dirty="0" smtClean="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smtClean="0">
                <a:solidFill>
                  <a:schemeClr val="tx1">
                    <a:lumMod val="75000"/>
                    <a:lumOff val="25000"/>
                  </a:schemeClr>
                </a:solidFill>
                <a:latin typeface="Times New Roman" panose="02020603050405020304" pitchFamily="18" charset="0"/>
                <a:cs typeface="Times New Roman" panose="02020603050405020304" pitchFamily="18" charset="0"/>
              </a:rPr>
              <a:t>Object </a:t>
            </a:r>
            <a:r>
              <a:rPr lang="en-GB" dirty="0">
                <a:solidFill>
                  <a:schemeClr val="tx1">
                    <a:lumMod val="75000"/>
                    <a:lumOff val="25000"/>
                  </a:schemeClr>
                </a:solidFill>
                <a:latin typeface="Times New Roman" panose="02020603050405020304" pitchFamily="18" charset="0"/>
                <a:cs typeface="Times New Roman" panose="02020603050405020304" pitchFamily="18" charset="0"/>
              </a:rPr>
              <a:t>detection runs </a:t>
            </a:r>
            <a:r>
              <a:rPr lang="en-GB" dirty="0" smtClean="0">
                <a:solidFill>
                  <a:schemeClr val="tx1">
                    <a:lumMod val="75000"/>
                    <a:lumOff val="25000"/>
                  </a:schemeClr>
                </a:solidFill>
                <a:latin typeface="Times New Roman" panose="02020603050405020304" pitchFamily="18" charset="0"/>
                <a:cs typeface="Times New Roman" panose="02020603050405020304" pitchFamily="18" charset="0"/>
              </a:rPr>
              <a:t>via webcam.</a:t>
            </a:r>
          </a:p>
          <a:p>
            <a:pPr marL="285750" indent="-285750">
              <a:buFont typeface="Arial" panose="020B0604020202020204" pitchFamily="34" charset="0"/>
              <a:buChar char="•"/>
            </a:pPr>
            <a:r>
              <a:rPr lang="en-GB" dirty="0" smtClean="0">
                <a:solidFill>
                  <a:schemeClr val="tx1">
                    <a:lumMod val="75000"/>
                    <a:lumOff val="25000"/>
                  </a:schemeClr>
                </a:solidFill>
                <a:latin typeface="Times New Roman" panose="02020603050405020304" pitchFamily="18" charset="0"/>
                <a:cs typeface="Times New Roman" panose="02020603050405020304" pitchFamily="18" charset="0"/>
              </a:rPr>
              <a:t>Detected </a:t>
            </a:r>
            <a:r>
              <a:rPr lang="en-GB" dirty="0">
                <a:solidFill>
                  <a:schemeClr val="tx1">
                    <a:lumMod val="75000"/>
                    <a:lumOff val="25000"/>
                  </a:schemeClr>
                </a:solidFill>
                <a:latin typeface="Times New Roman" panose="02020603050405020304" pitchFamily="18" charset="0"/>
                <a:cs typeface="Times New Roman" panose="02020603050405020304" pitchFamily="18" charset="0"/>
              </a:rPr>
              <a:t>items are auto-added </a:t>
            </a:r>
            <a:r>
              <a:rPr lang="en-GB" dirty="0" smtClean="0">
                <a:solidFill>
                  <a:schemeClr val="tx1">
                    <a:lumMod val="75000"/>
                    <a:lumOff val="25000"/>
                  </a:schemeClr>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GB" dirty="0" smtClean="0">
                <a:solidFill>
                  <a:schemeClr val="tx1">
                    <a:lumMod val="75000"/>
                    <a:lumOff val="25000"/>
                  </a:schemeClr>
                </a:solidFill>
                <a:latin typeface="Times New Roman" panose="02020603050405020304" pitchFamily="18" charset="0"/>
                <a:cs typeface="Times New Roman" panose="02020603050405020304" pitchFamily="18" charset="0"/>
              </a:rPr>
              <a:t>Voice </a:t>
            </a:r>
            <a:r>
              <a:rPr lang="en-GB" dirty="0">
                <a:solidFill>
                  <a:schemeClr val="tx1">
                    <a:lumMod val="75000"/>
                    <a:lumOff val="25000"/>
                  </a:schemeClr>
                </a:solidFill>
                <a:latin typeface="Times New Roman" panose="02020603050405020304" pitchFamily="18" charset="0"/>
                <a:cs typeface="Times New Roman" panose="02020603050405020304" pitchFamily="18" charset="0"/>
              </a:rPr>
              <a:t>input directly adds recognized ingredients</a:t>
            </a:r>
            <a:r>
              <a:rPr lang="en-GB" dirty="0" smtClean="0">
                <a:solidFill>
                  <a:schemeClr val="tx1">
                    <a:lumMod val="75000"/>
                    <a:lumOff val="25000"/>
                  </a:schemeClr>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endParaRPr lang="en-GB" dirty="0">
              <a:solidFill>
                <a:schemeClr val="tx1">
                  <a:lumMod val="75000"/>
                  <a:lumOff val="25000"/>
                </a:schemeClr>
              </a:solidFill>
              <a:latin typeface="Times New Roman" panose="02020603050405020304" pitchFamily="18" charset="0"/>
              <a:cs typeface="Times New Roman" panose="02020603050405020304" pitchFamily="18" charset="0"/>
            </a:endParaRPr>
          </a:p>
          <a:p>
            <a:r>
              <a:rPr lang="en-IN" sz="2000" b="1" dirty="0">
                <a:solidFill>
                  <a:schemeClr val="tx1">
                    <a:lumMod val="75000"/>
                    <a:lumOff val="25000"/>
                  </a:schemeClr>
                </a:solidFill>
                <a:latin typeface="Times New Roman" panose="02020603050405020304" pitchFamily="18" charset="0"/>
                <a:cs typeface="Times New Roman" panose="02020603050405020304" pitchFamily="18" charset="0"/>
              </a:rPr>
              <a:t>Smart Shopping List</a:t>
            </a:r>
          </a:p>
          <a:p>
            <a:endParaRPr lang="en-IN" sz="2000" b="1"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dirty="0">
                <a:solidFill>
                  <a:schemeClr val="tx1">
                    <a:lumMod val="75000"/>
                    <a:lumOff val="25000"/>
                  </a:schemeClr>
                </a:solidFill>
                <a:latin typeface="Times New Roman" panose="02020603050405020304" pitchFamily="18" charset="0"/>
                <a:cs typeface="Times New Roman" panose="02020603050405020304" pitchFamily="18" charset="0"/>
              </a:rPr>
              <a:t>Adds missed ingredients to a smart shopping list.</a:t>
            </a:r>
          </a:p>
          <a:p>
            <a:pPr marL="285750" indent="-285750">
              <a:buFont typeface="Arial" panose="020B0604020202020204" pitchFamily="34" charset="0"/>
              <a:buChar char="•"/>
            </a:pPr>
            <a:r>
              <a:rPr lang="en-GB" dirty="0">
                <a:solidFill>
                  <a:schemeClr val="tx1">
                    <a:lumMod val="75000"/>
                    <a:lumOff val="25000"/>
                  </a:schemeClr>
                </a:solidFill>
                <a:latin typeface="Times New Roman" panose="02020603050405020304" pitchFamily="18" charset="0"/>
                <a:cs typeface="Times New Roman" panose="02020603050405020304" pitchFamily="18" charset="0"/>
              </a:rPr>
              <a:t>User can remove individual </a:t>
            </a:r>
            <a:r>
              <a:rPr lang="en-GB" dirty="0" smtClean="0">
                <a:solidFill>
                  <a:schemeClr val="tx1">
                    <a:lumMod val="75000"/>
                    <a:lumOff val="25000"/>
                  </a:schemeClr>
                </a:solidFill>
                <a:latin typeface="Times New Roman" panose="02020603050405020304" pitchFamily="18" charset="0"/>
                <a:cs typeface="Times New Roman" panose="02020603050405020304" pitchFamily="18" charset="0"/>
              </a:rPr>
              <a:t>items.</a:t>
            </a:r>
          </a:p>
          <a:p>
            <a:pPr marL="285750" indent="-285750">
              <a:buFont typeface="Arial" panose="020B0604020202020204" pitchFamily="34" charset="0"/>
              <a:buChar char="•"/>
            </a:pPr>
            <a:r>
              <a:rPr lang="en-GB" dirty="0" smtClean="0">
                <a:solidFill>
                  <a:schemeClr val="tx1">
                    <a:lumMod val="75000"/>
                    <a:lumOff val="25000"/>
                  </a:schemeClr>
                </a:solidFill>
                <a:latin typeface="Times New Roman" panose="02020603050405020304" pitchFamily="18" charset="0"/>
                <a:cs typeface="Times New Roman" panose="02020603050405020304" pitchFamily="18" charset="0"/>
              </a:rPr>
              <a:t>Order </a:t>
            </a:r>
            <a:r>
              <a:rPr lang="en-GB" dirty="0">
                <a:solidFill>
                  <a:schemeClr val="tx1">
                    <a:lumMod val="75000"/>
                    <a:lumOff val="25000"/>
                  </a:schemeClr>
                </a:solidFill>
                <a:latin typeface="Times New Roman" panose="02020603050405020304" pitchFamily="18" charset="0"/>
                <a:cs typeface="Times New Roman" panose="02020603050405020304" pitchFamily="18" charset="0"/>
              </a:rPr>
              <a:t>on </a:t>
            </a:r>
            <a:r>
              <a:rPr lang="en-GB" dirty="0" err="1" smtClean="0">
                <a:solidFill>
                  <a:schemeClr val="tx1">
                    <a:lumMod val="75000"/>
                    <a:lumOff val="25000"/>
                  </a:schemeClr>
                </a:solidFill>
                <a:latin typeface="Times New Roman" panose="02020603050405020304" pitchFamily="18" charset="0"/>
                <a:cs typeface="Times New Roman" panose="02020603050405020304" pitchFamily="18" charset="0"/>
              </a:rPr>
              <a:t>Blinkit</a:t>
            </a:r>
            <a:r>
              <a:rPr lang="en-GB" dirty="0" smtClean="0">
                <a:solidFill>
                  <a:schemeClr val="tx1">
                    <a:lumMod val="75000"/>
                    <a:lumOff val="25000"/>
                  </a:schemeClr>
                </a:solidFill>
                <a:latin typeface="Times New Roman" panose="02020603050405020304" pitchFamily="18" charset="0"/>
                <a:cs typeface="Times New Roman" panose="02020603050405020304" pitchFamily="18" charset="0"/>
              </a:rPr>
              <a:t>.</a:t>
            </a:r>
            <a:endParaRPr lang="en-GB" dirty="0">
              <a:solidFill>
                <a:schemeClr val="tx1">
                  <a:lumMod val="75000"/>
                  <a:lumOff val="25000"/>
                </a:schemeClr>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IN"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chor="ctr">
            <a:normAutofit/>
          </a:bodyPr>
          <a:lstStyle/>
          <a:p>
            <a:pPr algn="ctr"/>
            <a:r>
              <a:rPr lang="en-GB" sz="6600" b="1" dirty="0" smtClean="0">
                <a:latin typeface="Times New Roman" panose="02020603050405020304" pitchFamily="18" charset="0"/>
                <a:cs typeface="Times New Roman" panose="02020603050405020304" pitchFamily="18" charset="0"/>
              </a:rPr>
              <a:t>Thank You</a:t>
            </a:r>
            <a:endParaRPr lang="en-IN" sz="6600" b="1"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TotalTime>
  <Words>573</Words>
  <Application>Microsoft Office PowerPoint</Application>
  <PresentationFormat>Widescreen</PresentationFormat>
  <Paragraphs>59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Times New Roman</vt:lpstr>
      <vt:lpstr>Trebuchet MS</vt:lpstr>
      <vt:lpstr>Wingdings 3</vt:lpstr>
      <vt:lpstr>Facet</vt:lpstr>
      <vt:lpstr>PowerPoint Presentation</vt:lpstr>
      <vt:lpstr>Problem Statement</vt:lpstr>
      <vt:lpstr>Flow/Architecture Diagram</vt:lpstr>
      <vt:lpstr>Solution Overview</vt:lpstr>
      <vt:lpstr>Tech stack</vt:lpstr>
      <vt:lpstr>Implementation details</vt:lpstr>
      <vt:lpstr>Implementation details</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62</cp:revision>
  <dcterms:created xsi:type="dcterms:W3CDTF">2024-11-12T12:47:00Z</dcterms:created>
  <dcterms:modified xsi:type="dcterms:W3CDTF">2025-04-05T14:03:41Z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7CB6686F8E774A078447D1A554FB0C79_12</vt:lpwstr>
  </property>
  <property fmtid="{D5CDD505-2E9C-101B-9397-08002B2CF9AE}" pid="3" name="KSOProductBuildVer">
    <vt:lpwstr>1033-12.2.0.20782</vt:lpwstr>
  </property>
</Properties>
</file>