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6"/>
  </p:notesMasterIdLst>
  <p:sldIdLst>
    <p:sldId id="264" r:id="rId2"/>
    <p:sldId id="257" r:id="rId3"/>
    <p:sldId id="265" r:id="rId4"/>
    <p:sldId id="266" r:id="rId5"/>
    <p:sldId id="267" r:id="rId6"/>
    <p:sldId id="268" r:id="rId7"/>
    <p:sldId id="269" r:id="rId8"/>
    <p:sldId id="270" r:id="rId9"/>
    <p:sldId id="271" r:id="rId10"/>
    <p:sldId id="272" r:id="rId11"/>
    <p:sldId id="273" r:id="rId12"/>
    <p:sldId id="274"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pareddyharika@gmail.com" initials="a" lastIdx="1" clrIdx="0">
    <p:extLst>
      <p:ext uri="{19B8F6BF-5375-455C-9EA6-DF929625EA0E}">
        <p15:presenceInfo xmlns:p15="http://schemas.microsoft.com/office/powerpoint/2012/main" userId="62fe2fd6856f09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3012FD-185B-4D36-86E5-B569EA7FA524}" type="datetimeFigureOut">
              <a:rPr lang="en-IN" smtClean="0"/>
              <a:t>05-09-2022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3D4CA-0799-4792-AC53-C745B5AAC0C4}" type="slidenum">
              <a:rPr lang="en-IN" smtClean="0"/>
              <a:t>‹#›</a:t>
            </a:fld>
            <a:endParaRPr lang="en-IN"/>
          </a:p>
        </p:txBody>
      </p:sp>
    </p:spTree>
    <p:extLst>
      <p:ext uri="{BB962C8B-B14F-4D97-AF65-F5344CB8AC3E}">
        <p14:creationId xmlns:p14="http://schemas.microsoft.com/office/powerpoint/2010/main" val="105500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FA4A828-644E-4591-A67B-0B8FDA908404}" type="slidenum">
              <a:rPr lang="en-IN" smtClean="0"/>
              <a:pPr/>
              <a:t>3</a:t>
            </a:fld>
            <a:endParaRPr lang="en-IN"/>
          </a:p>
        </p:txBody>
      </p:sp>
    </p:spTree>
    <p:extLst>
      <p:ext uri="{BB962C8B-B14F-4D97-AF65-F5344CB8AC3E}">
        <p14:creationId xmlns:p14="http://schemas.microsoft.com/office/powerpoint/2010/main" val="1304224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A4A828-644E-4591-A67B-0B8FDA908404}" type="slidenum">
              <a:rPr lang="en-IN" smtClean="0"/>
              <a:pPr/>
              <a:t>6</a:t>
            </a:fld>
            <a:endParaRPr lang="en-IN"/>
          </a:p>
        </p:txBody>
      </p:sp>
    </p:spTree>
    <p:extLst>
      <p:ext uri="{BB962C8B-B14F-4D97-AF65-F5344CB8AC3E}">
        <p14:creationId xmlns:p14="http://schemas.microsoft.com/office/powerpoint/2010/main" val="251840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310367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A4639-FF4C-4402-A794-51AD8EA62F5E}"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1568834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232732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39220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2988424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875533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1904361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2825484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205824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326042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4639-FF4C-4402-A794-51AD8EA62F5E}" type="datetimeFigureOut">
              <a:rPr lang="en-IN" smtClean="0"/>
              <a:t>05-09-2022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184339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8A4639-FF4C-4402-A794-51AD8EA62F5E}"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307154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8A4639-FF4C-4402-A794-51AD8EA62F5E}" type="datetimeFigureOut">
              <a:rPr lang="en-IN" smtClean="0"/>
              <a:t>05-09-2022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37028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8A4639-FF4C-4402-A794-51AD8EA62F5E}" type="datetimeFigureOut">
              <a:rPr lang="en-IN" smtClean="0"/>
              <a:t>05-09-2022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226242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A4639-FF4C-4402-A794-51AD8EA62F5E}" type="datetimeFigureOut">
              <a:rPr lang="en-IN" smtClean="0"/>
              <a:t>05-09-2022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371925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A4639-FF4C-4402-A794-51AD8EA62F5E}"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86754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A4639-FF4C-4402-A794-51AD8EA62F5E}" type="datetimeFigureOut">
              <a:rPr lang="en-IN" smtClean="0"/>
              <a:t>05-09-2022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26C0A3-8BDF-4461-8F8C-D5A506170E88}" type="slidenum">
              <a:rPr lang="en-IN" smtClean="0"/>
              <a:t>‹#›</a:t>
            </a:fld>
            <a:endParaRPr lang="en-IN"/>
          </a:p>
        </p:txBody>
      </p:sp>
    </p:spTree>
    <p:extLst>
      <p:ext uri="{BB962C8B-B14F-4D97-AF65-F5344CB8AC3E}">
        <p14:creationId xmlns:p14="http://schemas.microsoft.com/office/powerpoint/2010/main" val="679623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8A4639-FF4C-4402-A794-51AD8EA62F5E}" type="datetimeFigureOut">
              <a:rPr lang="en-IN" smtClean="0"/>
              <a:t>05-09-2022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26C0A3-8BDF-4461-8F8C-D5A506170E88}" type="slidenum">
              <a:rPr lang="en-IN" smtClean="0"/>
              <a:t>‹#›</a:t>
            </a:fld>
            <a:endParaRPr lang="en-IN"/>
          </a:p>
        </p:txBody>
      </p:sp>
    </p:spTree>
    <p:extLst>
      <p:ext uri="{BB962C8B-B14F-4D97-AF65-F5344CB8AC3E}">
        <p14:creationId xmlns:p14="http://schemas.microsoft.com/office/powerpoint/2010/main" val="258314405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58000"/>
          </a:xfrm>
          <a:prstGeom prst="rect">
            <a:avLst/>
          </a:prstGeom>
        </p:spPr>
      </p:pic>
      <p:sp>
        <p:nvSpPr>
          <p:cNvPr id="4" name="TextBox 3"/>
          <p:cNvSpPr txBox="1"/>
          <p:nvPr/>
        </p:nvSpPr>
        <p:spPr>
          <a:xfrm>
            <a:off x="1916877" y="1763514"/>
            <a:ext cx="8215370"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HOME AUTOMATION BY TELEGRAM APP USING RASPBERRY PI </a:t>
            </a:r>
            <a:endParaRPr lang="en-IN" sz="3600"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881158" y="1857364"/>
            <a:ext cx="8286808" cy="1588"/>
          </a:xfrm>
          <a:prstGeom prst="lin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024034" y="3597669"/>
            <a:ext cx="8143932" cy="1588"/>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7AAFFDA9-3F39-0A1C-1E44-FD3F1525EBF9}"/>
              </a:ext>
            </a:extLst>
          </p:cNvPr>
          <p:cNvSpPr txBox="1"/>
          <p:nvPr/>
        </p:nvSpPr>
        <p:spPr>
          <a:xfrm>
            <a:off x="6799451" y="4553144"/>
            <a:ext cx="6193856" cy="1569660"/>
          </a:xfrm>
          <a:prstGeom prst="rect">
            <a:avLst/>
          </a:prstGeom>
          <a:noFill/>
        </p:spPr>
        <p:txBody>
          <a:bodyPr wrap="square">
            <a:spAutoFit/>
          </a:bodyPr>
          <a:lstStyle/>
          <a:p>
            <a:pPr marL="0" indent="0">
              <a:buNone/>
            </a:pPr>
            <a:r>
              <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TEAM </a:t>
            </a:r>
          </a:p>
          <a:p>
            <a:pPr marL="0" indent="0" algn="just">
              <a:buNone/>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 . HARSHITHA(19K61A1215)</a:t>
            </a:r>
          </a:p>
          <a:p>
            <a:pPr marL="0" indent="0" algn="just">
              <a:buNone/>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AKANKSHA(19K61A1240)</a:t>
            </a:r>
          </a:p>
          <a:p>
            <a:pPr marL="0" indent="0" algn="just">
              <a:buNone/>
            </a:pP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HARIKA(19K61A1201)</a:t>
            </a:r>
          </a:p>
        </p:txBody>
      </p:sp>
    </p:spTree>
    <p:extLst>
      <p:ext uri="{BB962C8B-B14F-4D97-AF65-F5344CB8AC3E}">
        <p14:creationId xmlns:p14="http://schemas.microsoft.com/office/powerpoint/2010/main" val="286960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E211-3071-1DB4-D31E-1ACCF0432FA4}"/>
              </a:ext>
            </a:extLst>
          </p:cNvPr>
          <p:cNvSpPr>
            <a:spLocks noGrp="1"/>
          </p:cNvSpPr>
          <p:nvPr>
            <p:ph type="title"/>
          </p:nvPr>
        </p:nvSpPr>
        <p:spPr>
          <a:xfrm>
            <a:off x="1484309" y="185286"/>
            <a:ext cx="10018713" cy="1752599"/>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5EC23293-F84C-B5BD-AD05-D877C5154868}"/>
              </a:ext>
            </a:extLst>
          </p:cNvPr>
          <p:cNvSpPr>
            <a:spLocks noGrp="1"/>
          </p:cNvSpPr>
          <p:nvPr>
            <p:ph idx="1"/>
          </p:nvPr>
        </p:nvSpPr>
        <p:spPr>
          <a:xfrm>
            <a:off x="1484309" y="2551496"/>
            <a:ext cx="10018713" cy="3124201"/>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With the advancement in wireless technology, many tools have been developed to control a device from a remote location. These eliminate the need of physical availability of a person for controlling the device manually. Generally GSM and GPS technology is used in these tools to locate and control a device. But the tools which use only these technologies for their operation are highly insecure and inefficient. The fingerprint module increases the authenticity of the device and enables multiple users to control the device. These modules are integrated to a simple Arduino microcontroller to demonstrate various functionalities.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15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BBEA-C6C0-51F1-D230-1D32E8A841C3}"/>
              </a:ext>
            </a:extLst>
          </p:cNvPr>
          <p:cNvSpPr>
            <a:spLocks noGrp="1"/>
          </p:cNvSpPr>
          <p:nvPr>
            <p:ph type="title"/>
          </p:nvPr>
        </p:nvSpPr>
        <p:spPr>
          <a:xfrm>
            <a:off x="1503561" y="219116"/>
            <a:ext cx="10018713" cy="1752599"/>
          </a:xfrm>
        </p:spPr>
        <p:txBody>
          <a:bodyPr/>
          <a:lstStyle/>
          <a:p>
            <a:r>
              <a:rPr lang="en-IN" dirty="0"/>
              <a:t>BLOCK DIAGRAM</a:t>
            </a:r>
          </a:p>
        </p:txBody>
      </p:sp>
      <p:pic>
        <p:nvPicPr>
          <p:cNvPr id="5" name="Content Placeholder 4">
            <a:extLst>
              <a:ext uri="{FF2B5EF4-FFF2-40B4-BE49-F238E27FC236}">
                <a16:creationId xmlns:a16="http://schemas.microsoft.com/office/drawing/2014/main" id="{F3CC473E-EB15-B935-31FC-74197E885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571" y="1971715"/>
            <a:ext cx="8075595" cy="4667169"/>
          </a:xfrm>
        </p:spPr>
      </p:pic>
    </p:spTree>
    <p:extLst>
      <p:ext uri="{BB962C8B-B14F-4D97-AF65-F5344CB8AC3E}">
        <p14:creationId xmlns:p14="http://schemas.microsoft.com/office/powerpoint/2010/main" val="229289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D02A-3BC1-723D-05DA-BE9AC94BA3CB}"/>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A33016C-ED3B-A3DD-822A-715A61D8A35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Safety Device which can be conveyed by everybody.</a:t>
            </a:r>
          </a:p>
          <a:p>
            <a:pPr algn="just"/>
            <a:r>
              <a:rPr lang="en-US" dirty="0">
                <a:latin typeface="Times New Roman" panose="02020603050405020304" pitchFamily="18" charset="0"/>
                <a:cs typeface="Times New Roman" panose="02020603050405020304" pitchFamily="18" charset="0"/>
              </a:rPr>
              <a:t>Ultra low power utilization.</a:t>
            </a:r>
          </a:p>
          <a:p>
            <a:pPr algn="just"/>
            <a:r>
              <a:rPr lang="en-US" dirty="0">
                <a:latin typeface="Times New Roman" panose="02020603050405020304" pitchFamily="18" charset="0"/>
                <a:cs typeface="Times New Roman" panose="02020603050405020304" pitchFamily="18" charset="0"/>
              </a:rPr>
              <a:t>Compact in size with Wireless network.</a:t>
            </a:r>
          </a:p>
          <a:p>
            <a:pPr algn="just"/>
            <a:r>
              <a:rPr lang="en-US" dirty="0">
                <a:latin typeface="Times New Roman" panose="02020603050405020304" pitchFamily="18" charset="0"/>
                <a:cs typeface="Times New Roman" panose="02020603050405020304" pitchFamily="18" charset="0"/>
              </a:rPr>
              <a:t>Easy and quick to install &amp;amp; Easy Maintenance.</a:t>
            </a:r>
          </a:p>
          <a:p>
            <a:pPr algn="just"/>
            <a:r>
              <a:rPr lang="en-US" dirty="0">
                <a:latin typeface="Times New Roman" panose="02020603050405020304" pitchFamily="18" charset="0"/>
                <a:cs typeface="Times New Roman" panose="02020603050405020304" pitchFamily="18" charset="0"/>
              </a:rPr>
              <a:t>Low taken a toll with elite.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62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B7D2-5EF7-7A54-F54D-49C95392232B}"/>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3AC3BB4A-5E18-7FF2-69C0-5F8A2CFCB0C1}"/>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Arduino uno</a:t>
            </a:r>
          </a:p>
          <a:p>
            <a:r>
              <a:rPr lang="en-IN" dirty="0">
                <a:latin typeface="Times New Roman" panose="02020603050405020304" pitchFamily="18" charset="0"/>
                <a:cs typeface="Times New Roman" panose="02020603050405020304" pitchFamily="18" charset="0"/>
              </a:rPr>
              <a:t>Fingerprint scanner</a:t>
            </a:r>
          </a:p>
          <a:p>
            <a:r>
              <a:rPr lang="en-IN" dirty="0">
                <a:latin typeface="Times New Roman" panose="02020603050405020304" pitchFamily="18" charset="0"/>
                <a:cs typeface="Times New Roman" panose="02020603050405020304" pitchFamily="18" charset="0"/>
              </a:rPr>
              <a:t>LCD</a:t>
            </a:r>
          </a:p>
          <a:p>
            <a:r>
              <a:rPr lang="en-IN" dirty="0">
                <a:latin typeface="Times New Roman" panose="02020603050405020304" pitchFamily="18" charset="0"/>
                <a:cs typeface="Times New Roman" panose="02020603050405020304" pitchFamily="18" charset="0"/>
              </a:rPr>
              <a:t>GSM</a:t>
            </a:r>
          </a:p>
          <a:p>
            <a:r>
              <a:rPr lang="en-IN" dirty="0">
                <a:latin typeface="Times New Roman" panose="02020603050405020304" pitchFamily="18" charset="0"/>
                <a:cs typeface="Times New Roman" panose="02020603050405020304" pitchFamily="18" charset="0"/>
              </a:rPr>
              <a:t>GPS</a:t>
            </a:r>
          </a:p>
          <a:p>
            <a:r>
              <a:rPr lang="en-IN" dirty="0">
                <a:latin typeface="Times New Roman" panose="02020603050405020304" pitchFamily="18" charset="0"/>
                <a:cs typeface="Times New Roman" panose="02020603050405020304" pitchFamily="18" charset="0"/>
              </a:rPr>
              <a:t>Power supply</a:t>
            </a:r>
          </a:p>
        </p:txBody>
      </p:sp>
    </p:spTree>
    <p:extLst>
      <p:ext uri="{BB962C8B-B14F-4D97-AF65-F5344CB8AC3E}">
        <p14:creationId xmlns:p14="http://schemas.microsoft.com/office/powerpoint/2010/main" val="710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62EA-4C07-47AC-6D06-743218560099}"/>
              </a:ext>
            </a:extLst>
          </p:cNvPr>
          <p:cNvSpPr>
            <a:spLocks noGrp="1"/>
          </p:cNvSpPr>
          <p:nvPr>
            <p:ph type="title"/>
          </p:nvPr>
        </p:nvSpPr>
        <p:spPr>
          <a:xfrm>
            <a:off x="2173287" y="1651132"/>
            <a:ext cx="10018713" cy="3674445"/>
          </a:xfrm>
        </p:spPr>
        <p:txBody>
          <a:bodyPr/>
          <a:lstStyle/>
          <a:p>
            <a:r>
              <a:rPr lang="en-IN" dirty="0"/>
              <a:t>ANY QUERIES?</a:t>
            </a:r>
            <a:br>
              <a:rPr lang="en-IN" dirty="0"/>
            </a:br>
            <a:br>
              <a:rPr lang="en-IN" dirty="0"/>
            </a:br>
            <a:br>
              <a:rPr lang="en-IN" dirty="0"/>
            </a:br>
            <a:r>
              <a:rPr lang="en-IN" dirty="0"/>
              <a:t>THANK YOU.</a:t>
            </a:r>
          </a:p>
        </p:txBody>
      </p:sp>
      <p:pic>
        <p:nvPicPr>
          <p:cNvPr id="5" name="Graphic 4" descr="Questions">
            <a:extLst>
              <a:ext uri="{FF2B5EF4-FFF2-40B4-BE49-F238E27FC236}">
                <a16:creationId xmlns:a16="http://schemas.microsoft.com/office/drawing/2014/main" id="{A048E381-3254-4FD7-D0C7-EEF45B1968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2804" y="3488355"/>
            <a:ext cx="2212207" cy="2212207"/>
          </a:xfrm>
          <a:prstGeom prst="rect">
            <a:avLst/>
          </a:prstGeom>
        </p:spPr>
      </p:pic>
    </p:spTree>
    <p:extLst>
      <p:ext uri="{BB962C8B-B14F-4D97-AF65-F5344CB8AC3E}">
        <p14:creationId xmlns:p14="http://schemas.microsoft.com/office/powerpoint/2010/main" val="136485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9625" y="0"/>
            <a:ext cx="12192000" cy="6858000"/>
          </a:xfrm>
          <a:prstGeom prst="rect">
            <a:avLst/>
          </a:prstGeom>
        </p:spPr>
      </p:pic>
      <p:sp>
        <p:nvSpPr>
          <p:cNvPr id="3" name="Rectangle 2"/>
          <p:cNvSpPr/>
          <p:nvPr/>
        </p:nvSpPr>
        <p:spPr>
          <a:xfrm>
            <a:off x="1881159" y="1000108"/>
            <a:ext cx="2161874" cy="523220"/>
          </a:xfrm>
          <a:prstGeom prst="rect">
            <a:avLst/>
          </a:prstGeom>
        </p:spPr>
        <p:txBody>
          <a:bodyPr wrap="none">
            <a:spAutoFit/>
          </a:bodyPr>
          <a:lstStyle/>
          <a:p>
            <a:r>
              <a:rPr lang="en-IN" sz="2800" dirty="0">
                <a:latin typeface="Arial Rounded MT Bold" pitchFamily="34" charset="0"/>
              </a:rPr>
              <a:t>ABSTRACT</a:t>
            </a:r>
          </a:p>
        </p:txBody>
      </p:sp>
      <p:cxnSp>
        <p:nvCxnSpPr>
          <p:cNvPr id="5" name="Straight Connector 4"/>
          <p:cNvCxnSpPr/>
          <p:nvPr/>
        </p:nvCxnSpPr>
        <p:spPr>
          <a:xfrm>
            <a:off x="1809720" y="1714488"/>
            <a:ext cx="5500726" cy="1588"/>
          </a:xfrm>
          <a:prstGeom prst="line">
            <a:avLst/>
          </a:prstGeom>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1224083" y="2523436"/>
            <a:ext cx="10008600" cy="3046988"/>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Automated secure entry is a basic need in today’s Home Automation System. To accomplish this need, we are proposing secure home entry system using Internet of Things. This proposal is an attempt to construct a smart, innovative and secure entry by using the raspberry pi controller, camera and various other associated sensors. To enhance the home security system, the best possible way is to use facial recognition and has been implemented in our proposal. Due to popularity and flexibility of using current social network for all type of generation, we are proposing home security system using Telegram notification</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41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3"/>
          <a:stretch>
            <a:fillRect/>
          </a:stretch>
        </p:blipFill>
        <p:spPr>
          <a:xfrm>
            <a:off x="0" y="0"/>
            <a:ext cx="12192000" cy="6858000"/>
          </a:xfrm>
          <a:prstGeom prst="rect">
            <a:avLst/>
          </a:prstGeom>
        </p:spPr>
      </p:pic>
      <p:sp>
        <p:nvSpPr>
          <p:cNvPr id="3" name="Rectangle 2"/>
          <p:cNvSpPr/>
          <p:nvPr/>
        </p:nvSpPr>
        <p:spPr>
          <a:xfrm>
            <a:off x="1952596" y="428605"/>
            <a:ext cx="7358114" cy="584775"/>
          </a:xfrm>
          <a:prstGeom prst="rect">
            <a:avLst/>
          </a:prstGeom>
        </p:spPr>
        <p:txBody>
          <a:bodyPr wrap="square">
            <a:spAutoFit/>
          </a:bodyPr>
          <a:lstStyle/>
          <a:p>
            <a:r>
              <a:rPr lang="en-IN" sz="2000" dirty="0">
                <a:latin typeface="Arial Rounded MT Bold" pitchFamily="34" charset="0"/>
              </a:rPr>
              <a:t> </a:t>
            </a:r>
            <a:r>
              <a:rPr lang="en-IN" sz="3200" dirty="0">
                <a:latin typeface="Arial Rounded MT Bold" pitchFamily="34" charset="0"/>
              </a:rPr>
              <a:t>BLOCK DIAGRAM</a:t>
            </a:r>
            <a:endParaRPr lang="en-IN" sz="3200" dirty="0"/>
          </a:p>
        </p:txBody>
      </p:sp>
      <p:sp>
        <p:nvSpPr>
          <p:cNvPr id="7" name="Rectangle 6"/>
          <p:cNvSpPr/>
          <p:nvPr/>
        </p:nvSpPr>
        <p:spPr>
          <a:xfrm>
            <a:off x="4810116" y="1857364"/>
            <a:ext cx="5072098" cy="369332"/>
          </a:xfrm>
          <a:prstGeom prst="rect">
            <a:avLst/>
          </a:prstGeom>
        </p:spPr>
        <p:txBody>
          <a:bodyPr wrap="square">
            <a:spAutoFit/>
          </a:bodyPr>
          <a:lstStyle/>
          <a:p>
            <a:endParaRPr lang="en-IN" b="1" i="1" dirty="0">
              <a:solidFill>
                <a:srgbClr val="FF0000"/>
              </a:solidFill>
              <a:latin typeface="Georgia" pitchFamily="18" charset="0"/>
            </a:endParaRPr>
          </a:p>
        </p:txBody>
      </p:sp>
      <p:cxnSp>
        <p:nvCxnSpPr>
          <p:cNvPr id="9" name="Straight Connector 8"/>
          <p:cNvCxnSpPr/>
          <p:nvPr/>
        </p:nvCxnSpPr>
        <p:spPr>
          <a:xfrm>
            <a:off x="1738282" y="1000108"/>
            <a:ext cx="7715304" cy="1588"/>
          </a:xfrm>
          <a:prstGeom prst="line">
            <a:avLst/>
          </a:prstGeom>
        </p:spPr>
        <p:style>
          <a:lnRef idx="3">
            <a:schemeClr val="accent4"/>
          </a:lnRef>
          <a:fillRef idx="0">
            <a:schemeClr val="accent4"/>
          </a:fillRef>
          <a:effectRef idx="2">
            <a:schemeClr val="accent4"/>
          </a:effectRef>
          <a:fontRef idx="minor">
            <a:schemeClr val="tx1"/>
          </a:fontRef>
        </p:style>
      </p:cxnSp>
      <p:sp>
        <p:nvSpPr>
          <p:cNvPr id="12" name="TextBox 11">
            <a:extLst>
              <a:ext uri="{FF2B5EF4-FFF2-40B4-BE49-F238E27FC236}">
                <a16:creationId xmlns:a16="http://schemas.microsoft.com/office/drawing/2014/main" id="{0AA6EBCC-808B-8BCE-09CE-A2AC2C556AA1}"/>
              </a:ext>
            </a:extLst>
          </p:cNvPr>
          <p:cNvSpPr txBox="1"/>
          <p:nvPr/>
        </p:nvSpPr>
        <p:spPr>
          <a:xfrm>
            <a:off x="5891674" y="1409016"/>
            <a:ext cx="4664596"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Raspberry Pi the system is connected with the Internet to get chat messages from the Telegram and the appliances which we have to control should be connected to the GPIO pins of Raspberry Pi through relay circuit.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ED655F-926B-65DC-92C2-5176904EF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057" y="1578756"/>
            <a:ext cx="5436943" cy="4078246"/>
          </a:xfrm>
          <a:prstGeom prst="rect">
            <a:avLst/>
          </a:prstGeom>
        </p:spPr>
      </p:pic>
    </p:spTree>
    <p:extLst>
      <p:ext uri="{BB962C8B-B14F-4D97-AF65-F5344CB8AC3E}">
        <p14:creationId xmlns:p14="http://schemas.microsoft.com/office/powerpoint/2010/main" val="396666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58000"/>
          </a:xfrm>
          <a:prstGeom prst="rect">
            <a:avLst/>
          </a:prstGeom>
        </p:spPr>
      </p:pic>
      <p:sp>
        <p:nvSpPr>
          <p:cNvPr id="3" name="Rectangle 2"/>
          <p:cNvSpPr/>
          <p:nvPr/>
        </p:nvSpPr>
        <p:spPr>
          <a:xfrm>
            <a:off x="1738282" y="571481"/>
            <a:ext cx="6157918" cy="830997"/>
          </a:xfrm>
          <a:prstGeom prst="rect">
            <a:avLst/>
          </a:prstGeom>
        </p:spPr>
        <p:txBody>
          <a:bodyPr wrap="square">
            <a:spAutoFit/>
          </a:bodyPr>
          <a:lstStyle/>
          <a:p>
            <a:r>
              <a:rPr lang="en-IN" sz="2400" b="1" dirty="0">
                <a:solidFill>
                  <a:srgbClr val="333333"/>
                </a:solidFill>
                <a:latin typeface="Montserrat" panose="00000500000000000000" pitchFamily="2" charset="0"/>
              </a:rPr>
              <a:t>PROJECT DESCRIPTION :</a:t>
            </a:r>
          </a:p>
          <a:p>
            <a:endParaRPr lang="en-IN" sz="2400" dirty="0">
              <a:latin typeface="Arial Rounded MT Bold" pitchFamily="34" charset="0"/>
            </a:endParaRPr>
          </a:p>
        </p:txBody>
      </p:sp>
      <p:cxnSp>
        <p:nvCxnSpPr>
          <p:cNvPr id="5" name="Straight Connector 4"/>
          <p:cNvCxnSpPr>
            <a:cxnSpLocks/>
          </p:cNvCxnSpPr>
          <p:nvPr/>
        </p:nvCxnSpPr>
        <p:spPr>
          <a:xfrm>
            <a:off x="1524000" y="1402477"/>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C09CE93-5790-D7B2-5160-18F13183773D}"/>
              </a:ext>
            </a:extLst>
          </p:cNvPr>
          <p:cNvSpPr txBox="1"/>
          <p:nvPr/>
        </p:nvSpPr>
        <p:spPr>
          <a:xfrm>
            <a:off x="1775520" y="1569642"/>
            <a:ext cx="8640960" cy="1261884"/>
          </a:xfrm>
          <a:prstGeom prst="rect">
            <a:avLst/>
          </a:prstGeom>
          <a:noFill/>
        </p:spPr>
        <p:txBody>
          <a:bodyPr wrap="square">
            <a:spAutoFit/>
          </a:bodyPr>
          <a:lstStyle/>
          <a:p>
            <a:pPr marL="342900" indent="-342900" algn="just">
              <a:buFont typeface="Arial" panose="020B0604020202020204" pitchFamily="34" charset="0"/>
              <a:buChar char="•"/>
            </a:pPr>
            <a:r>
              <a:rPr lang="en-US" sz="1900" dirty="0">
                <a:solidFill>
                  <a:srgbClr val="333333"/>
                </a:solidFill>
                <a:latin typeface="Times New Roman" panose="02020603050405020304" pitchFamily="18" charset="0"/>
                <a:cs typeface="Times New Roman" panose="02020603050405020304" pitchFamily="18" charset="0"/>
              </a:rPr>
              <a:t>Raspberry Pi which connected to the Network, which is programmed for receiving chats from Telegram app, whenever we send messages to the configured number to switch on the light as chat lights get turned on similarly appliances can be turned off by sending OFF chats. Command chats can be configurable.</a:t>
            </a:r>
            <a:endParaRPr lang="en-IN" sz="19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D6B44E10-3F54-2DE4-43F8-036E2500A0A6}"/>
              </a:ext>
            </a:extLst>
          </p:cNvPr>
          <p:cNvPicPr>
            <a:picLocks noChangeAspect="1"/>
          </p:cNvPicPr>
          <p:nvPr/>
        </p:nvPicPr>
        <p:blipFill>
          <a:blip r:embed="rId3"/>
          <a:stretch>
            <a:fillRect/>
          </a:stretch>
        </p:blipFill>
        <p:spPr>
          <a:xfrm>
            <a:off x="3431704" y="3046969"/>
            <a:ext cx="5040560" cy="3431911"/>
          </a:xfrm>
          <a:prstGeom prst="rect">
            <a:avLst/>
          </a:prstGeom>
        </p:spPr>
      </p:pic>
    </p:spTree>
    <p:extLst>
      <p:ext uri="{BB962C8B-B14F-4D97-AF65-F5344CB8AC3E}">
        <p14:creationId xmlns:p14="http://schemas.microsoft.com/office/powerpoint/2010/main" val="244803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2"/>
          <a:stretch>
            <a:fillRect/>
          </a:stretch>
        </p:blipFill>
        <p:spPr>
          <a:xfrm>
            <a:off x="0" y="0"/>
            <a:ext cx="12192000" cy="6858000"/>
          </a:xfrm>
          <a:prstGeom prst="rect">
            <a:avLst/>
          </a:prstGeom>
        </p:spPr>
      </p:pic>
      <p:sp>
        <p:nvSpPr>
          <p:cNvPr id="4" name="Rectangle 3"/>
          <p:cNvSpPr/>
          <p:nvPr/>
        </p:nvSpPr>
        <p:spPr>
          <a:xfrm>
            <a:off x="1919536" y="681008"/>
            <a:ext cx="8496945" cy="847329"/>
          </a:xfrm>
          <a:prstGeom prst="rect">
            <a:avLst/>
          </a:prstGeom>
        </p:spPr>
        <p:txBody>
          <a:bodyPr wrap="square">
            <a:spAutoFit/>
          </a:bodyPr>
          <a:lstStyle/>
          <a:p>
            <a:pPr algn="l" fontAlgn="base"/>
            <a:r>
              <a:rPr lang="en-IN" sz="2400" b="1" dirty="0">
                <a:solidFill>
                  <a:srgbClr val="333333"/>
                </a:solidFill>
                <a:latin typeface="Montserrat" panose="00000500000000000000" pitchFamily="2" charset="0"/>
              </a:rPr>
              <a:t> </a:t>
            </a:r>
            <a:r>
              <a:rPr lang="en-US" sz="2400" b="1" dirty="0">
                <a:solidFill>
                  <a:srgbClr val="333333"/>
                </a:solidFill>
                <a:latin typeface="Montserrat" panose="00000500000000000000" pitchFamily="2" charset="0"/>
              </a:rPr>
              <a:t>HARDWARE AND SOFTWARE REQUIREMENTS</a:t>
            </a:r>
          </a:p>
          <a:p>
            <a:pPr algn="l" fontAlgn="base"/>
            <a:endParaRPr lang="en-US" sz="2400" b="1" dirty="0">
              <a:solidFill>
                <a:srgbClr val="333333"/>
              </a:solidFill>
              <a:latin typeface="inherit"/>
            </a:endParaRPr>
          </a:p>
          <a:p>
            <a:pPr algn="ctr"/>
            <a:endParaRPr lang="en-IN" sz="2400" dirty="0">
              <a:latin typeface="Arial Rounded MT Bold" pitchFamily="34" charset="0"/>
            </a:endParaRPr>
          </a:p>
        </p:txBody>
      </p:sp>
      <p:cxnSp>
        <p:nvCxnSpPr>
          <p:cNvPr id="6" name="Straight Connector 5"/>
          <p:cNvCxnSpPr>
            <a:cxnSpLocks/>
          </p:cNvCxnSpPr>
          <p:nvPr/>
        </p:nvCxnSpPr>
        <p:spPr>
          <a:xfrm flipV="1">
            <a:off x="1919536" y="1268760"/>
            <a:ext cx="8496945" cy="7200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3" name="Table 4">
            <a:extLst>
              <a:ext uri="{FF2B5EF4-FFF2-40B4-BE49-F238E27FC236}">
                <a16:creationId xmlns:a16="http://schemas.microsoft.com/office/drawing/2014/main" id="{0C82A718-2A7F-E2D8-2072-D764CE5F51B0}"/>
              </a:ext>
            </a:extLst>
          </p:cNvPr>
          <p:cNvGraphicFramePr>
            <a:graphicFrameLocks noGrp="1"/>
          </p:cNvGraphicFramePr>
          <p:nvPr>
            <p:extLst>
              <p:ext uri="{D42A27DB-BD31-4B8C-83A1-F6EECF244321}">
                <p14:modId xmlns:p14="http://schemas.microsoft.com/office/powerpoint/2010/main" val="196307134"/>
              </p:ext>
            </p:extLst>
          </p:nvPr>
        </p:nvGraphicFramePr>
        <p:xfrm>
          <a:off x="2104008" y="2431127"/>
          <a:ext cx="8128000" cy="25908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868218229"/>
                    </a:ext>
                  </a:extLst>
                </a:gridCol>
                <a:gridCol w="4064000">
                  <a:extLst>
                    <a:ext uri="{9D8B030D-6E8A-4147-A177-3AD203B41FA5}">
                      <a16:colId xmlns:a16="http://schemas.microsoft.com/office/drawing/2014/main" val="3610790421"/>
                    </a:ext>
                  </a:extLst>
                </a:gridCol>
              </a:tblGrid>
              <a:tr h="370840">
                <a:tc>
                  <a:txBody>
                    <a:bodyPr/>
                    <a:lstStyle/>
                    <a:p>
                      <a:pPr marL="285750"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Raspberry Pi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Raspbian OS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4254095"/>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IR Sensor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Python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869468"/>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DC Motor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NOOBS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4377260"/>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Relay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Adafruit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7016083"/>
                  </a:ext>
                </a:extLst>
              </a:tr>
              <a:tr h="370840">
                <a:tc>
                  <a:txBody>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Power Supply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1566076"/>
                  </a:ext>
                </a:extLst>
              </a:tr>
            </a:tbl>
          </a:graphicData>
        </a:graphic>
      </p:graphicFrame>
    </p:spTree>
    <p:extLst>
      <p:ext uri="{BB962C8B-B14F-4D97-AF65-F5344CB8AC3E}">
        <p14:creationId xmlns:p14="http://schemas.microsoft.com/office/powerpoint/2010/main" val="359384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jpg"/>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4DE49639-1EC2-B691-157A-535ED3C59576}"/>
              </a:ext>
            </a:extLst>
          </p:cNvPr>
          <p:cNvSpPr txBox="1"/>
          <p:nvPr/>
        </p:nvSpPr>
        <p:spPr>
          <a:xfrm>
            <a:off x="1847528" y="404665"/>
            <a:ext cx="6580770" cy="461665"/>
          </a:xfrm>
          <a:prstGeom prst="rect">
            <a:avLst/>
          </a:prstGeom>
          <a:noFill/>
        </p:spPr>
        <p:txBody>
          <a:bodyPr wrap="square">
            <a:spAutoFit/>
          </a:bodyPr>
          <a:lstStyle/>
          <a:p>
            <a:r>
              <a:rPr lang="en-IN" sz="2400" b="1" dirty="0"/>
              <a:t>ADVANTAGES</a:t>
            </a:r>
          </a:p>
        </p:txBody>
      </p:sp>
      <p:pic>
        <p:nvPicPr>
          <p:cNvPr id="6" name="Picture 5">
            <a:extLst>
              <a:ext uri="{FF2B5EF4-FFF2-40B4-BE49-F238E27FC236}">
                <a16:creationId xmlns:a16="http://schemas.microsoft.com/office/drawing/2014/main" id="{0583FCA4-F5F2-681F-E35C-B7C4FA21F5C8}"/>
              </a:ext>
            </a:extLst>
          </p:cNvPr>
          <p:cNvPicPr>
            <a:picLocks noChangeAspect="1"/>
          </p:cNvPicPr>
          <p:nvPr/>
        </p:nvPicPr>
        <p:blipFill>
          <a:blip r:embed="rId4"/>
          <a:stretch>
            <a:fillRect/>
          </a:stretch>
        </p:blipFill>
        <p:spPr>
          <a:xfrm>
            <a:off x="1703512" y="1045586"/>
            <a:ext cx="8602202" cy="195089"/>
          </a:xfrm>
          <a:prstGeom prst="rect">
            <a:avLst/>
          </a:prstGeom>
        </p:spPr>
      </p:pic>
      <p:sp>
        <p:nvSpPr>
          <p:cNvPr id="10" name="TextBox 9">
            <a:extLst>
              <a:ext uri="{FF2B5EF4-FFF2-40B4-BE49-F238E27FC236}">
                <a16:creationId xmlns:a16="http://schemas.microsoft.com/office/drawing/2014/main" id="{3FC61826-7118-0C29-B643-9C225678AD7C}"/>
              </a:ext>
            </a:extLst>
          </p:cNvPr>
          <p:cNvSpPr txBox="1"/>
          <p:nvPr/>
        </p:nvSpPr>
        <p:spPr>
          <a:xfrm>
            <a:off x="1886552" y="2130768"/>
            <a:ext cx="4641496" cy="3267251"/>
          </a:xfrm>
          <a:prstGeom prst="rect">
            <a:avLst/>
          </a:prstGeom>
          <a:noFill/>
        </p:spPr>
        <p:txBody>
          <a:bodyPr wrap="square">
            <a:spAutoFit/>
          </a:bodyPr>
          <a:lstStyle/>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High security</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More efficient</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Avoids manpower</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Building</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Factories</a:t>
            </a:r>
          </a:p>
          <a:p>
            <a:pPr marL="285750" indent="-28575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Home</a:t>
            </a:r>
          </a:p>
        </p:txBody>
      </p:sp>
    </p:spTree>
    <p:extLst>
      <p:ext uri="{BB962C8B-B14F-4D97-AF65-F5344CB8AC3E}">
        <p14:creationId xmlns:p14="http://schemas.microsoft.com/office/powerpoint/2010/main" val="270317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6A1EFC9-0D77-A288-C347-EDFF5AC3CC16}"/>
              </a:ext>
            </a:extLst>
          </p:cNvPr>
          <p:cNvPicPr>
            <a:picLocks noChangeAspect="1"/>
          </p:cNvPicPr>
          <p:nvPr/>
        </p:nvPicPr>
        <p:blipFill>
          <a:blip r:embed="rId2"/>
          <a:stretch>
            <a:fillRect/>
          </a:stretch>
        </p:blipFill>
        <p:spPr>
          <a:xfrm>
            <a:off x="0" y="2"/>
            <a:ext cx="12192000" cy="6857999"/>
          </a:xfrm>
          <a:prstGeom prst="rect">
            <a:avLst/>
          </a:prstGeom>
        </p:spPr>
      </p:pic>
      <p:sp>
        <p:nvSpPr>
          <p:cNvPr id="9" name="TextBox 8">
            <a:extLst>
              <a:ext uri="{FF2B5EF4-FFF2-40B4-BE49-F238E27FC236}">
                <a16:creationId xmlns:a16="http://schemas.microsoft.com/office/drawing/2014/main" id="{9582DF18-8C67-B159-93B7-4F29D1FC619A}"/>
              </a:ext>
            </a:extLst>
          </p:cNvPr>
          <p:cNvSpPr txBox="1"/>
          <p:nvPr/>
        </p:nvSpPr>
        <p:spPr>
          <a:xfrm>
            <a:off x="2135560" y="404665"/>
            <a:ext cx="4664596" cy="461665"/>
          </a:xfrm>
          <a:prstGeom prst="rect">
            <a:avLst/>
          </a:prstGeom>
          <a:noFill/>
        </p:spPr>
        <p:txBody>
          <a:bodyPr wrap="square">
            <a:spAutoFit/>
          </a:bodyPr>
          <a:lstStyle/>
          <a:p>
            <a:r>
              <a:rPr lang="en-IN" sz="2400" b="1" dirty="0">
                <a:latin typeface="+mj-lt"/>
              </a:rPr>
              <a:t>FUTURE SCOPE </a:t>
            </a:r>
          </a:p>
        </p:txBody>
      </p:sp>
      <p:pic>
        <p:nvPicPr>
          <p:cNvPr id="10" name="Picture 9">
            <a:extLst>
              <a:ext uri="{FF2B5EF4-FFF2-40B4-BE49-F238E27FC236}">
                <a16:creationId xmlns:a16="http://schemas.microsoft.com/office/drawing/2014/main" id="{6A3116B3-F2B6-7B05-ECF3-2B4DEEA3608B}"/>
              </a:ext>
            </a:extLst>
          </p:cNvPr>
          <p:cNvPicPr>
            <a:picLocks noChangeAspect="1"/>
          </p:cNvPicPr>
          <p:nvPr/>
        </p:nvPicPr>
        <p:blipFill>
          <a:blip r:embed="rId3"/>
          <a:stretch>
            <a:fillRect/>
          </a:stretch>
        </p:blipFill>
        <p:spPr>
          <a:xfrm>
            <a:off x="1791851" y="1075905"/>
            <a:ext cx="8608298" cy="195089"/>
          </a:xfrm>
          <a:prstGeom prst="rect">
            <a:avLst/>
          </a:prstGeom>
        </p:spPr>
      </p:pic>
      <p:sp>
        <p:nvSpPr>
          <p:cNvPr id="12" name="TextBox 11">
            <a:extLst>
              <a:ext uri="{FF2B5EF4-FFF2-40B4-BE49-F238E27FC236}">
                <a16:creationId xmlns:a16="http://schemas.microsoft.com/office/drawing/2014/main" id="{FBB655E2-A6CB-08B2-5777-5FA9FD26F68A}"/>
              </a:ext>
            </a:extLst>
          </p:cNvPr>
          <p:cNvSpPr txBox="1"/>
          <p:nvPr/>
        </p:nvSpPr>
        <p:spPr>
          <a:xfrm>
            <a:off x="1991544" y="1480569"/>
            <a:ext cx="8064896" cy="4524315"/>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Computer vision can be used for motion detection and alerting through telegram.</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can be used in many fields, for example industrial control and monitoring, automation</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Information applications, intelligent systems, and so on. We can implement as a full sensor network.</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Further advanced concepts of shocking for unauthorized persons can be adopted to provide ultimate security to the home.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50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541A53-101B-1222-2015-67784110C27E}"/>
              </a:ext>
            </a:extLst>
          </p:cNvPr>
          <p:cNvPicPr>
            <a:picLocks noChangeAspect="1"/>
          </p:cNvPicPr>
          <p:nvPr/>
        </p:nvPicPr>
        <p:blipFill>
          <a:blip r:embed="rId2"/>
          <a:stretch>
            <a:fillRect/>
          </a:stretch>
        </p:blipFill>
        <p:spPr>
          <a:xfrm>
            <a:off x="0" y="1"/>
            <a:ext cx="12192000" cy="6857999"/>
          </a:xfrm>
          <a:prstGeom prst="rect">
            <a:avLst/>
          </a:prstGeom>
        </p:spPr>
      </p:pic>
      <p:sp>
        <p:nvSpPr>
          <p:cNvPr id="4" name="TextBox 3">
            <a:extLst>
              <a:ext uri="{FF2B5EF4-FFF2-40B4-BE49-F238E27FC236}">
                <a16:creationId xmlns:a16="http://schemas.microsoft.com/office/drawing/2014/main" id="{30C578C8-7178-FD58-112B-22159B4AD060}"/>
              </a:ext>
            </a:extLst>
          </p:cNvPr>
          <p:cNvSpPr txBox="1"/>
          <p:nvPr/>
        </p:nvSpPr>
        <p:spPr>
          <a:xfrm>
            <a:off x="1847528" y="476673"/>
            <a:ext cx="6580770" cy="461665"/>
          </a:xfrm>
          <a:prstGeom prst="rect">
            <a:avLst/>
          </a:prstGeom>
          <a:noFill/>
        </p:spPr>
        <p:txBody>
          <a:bodyPr wrap="square">
            <a:spAutoFit/>
          </a:bodyPr>
          <a:lstStyle/>
          <a:p>
            <a:r>
              <a:rPr lang="en-IN" sz="2400" b="1" dirty="0"/>
              <a:t>REFERENCES</a:t>
            </a:r>
          </a:p>
        </p:txBody>
      </p:sp>
      <p:pic>
        <p:nvPicPr>
          <p:cNvPr id="5" name="Picture 4">
            <a:extLst>
              <a:ext uri="{FF2B5EF4-FFF2-40B4-BE49-F238E27FC236}">
                <a16:creationId xmlns:a16="http://schemas.microsoft.com/office/drawing/2014/main" id="{81179763-17D6-70A5-8EC0-D9A6ED716D25}"/>
              </a:ext>
            </a:extLst>
          </p:cNvPr>
          <p:cNvPicPr>
            <a:picLocks noChangeAspect="1"/>
          </p:cNvPicPr>
          <p:nvPr/>
        </p:nvPicPr>
        <p:blipFill>
          <a:blip r:embed="rId3"/>
          <a:stretch>
            <a:fillRect/>
          </a:stretch>
        </p:blipFill>
        <p:spPr>
          <a:xfrm>
            <a:off x="1703513" y="1052737"/>
            <a:ext cx="8225205" cy="186407"/>
          </a:xfrm>
          <a:prstGeom prst="rect">
            <a:avLst/>
          </a:prstGeom>
        </p:spPr>
      </p:pic>
      <p:sp>
        <p:nvSpPr>
          <p:cNvPr id="9" name="TextBox 8">
            <a:extLst>
              <a:ext uri="{FF2B5EF4-FFF2-40B4-BE49-F238E27FC236}">
                <a16:creationId xmlns:a16="http://schemas.microsoft.com/office/drawing/2014/main" id="{026E4576-AB54-8175-5C43-0D10E2346365}"/>
              </a:ext>
            </a:extLst>
          </p:cNvPr>
          <p:cNvSpPr txBox="1"/>
          <p:nvPr/>
        </p:nvSpPr>
        <p:spPr>
          <a:xfrm>
            <a:off x="1814801" y="1227221"/>
            <a:ext cx="8424936" cy="738664"/>
          </a:xfrm>
          <a:prstGeom prst="rect">
            <a:avLst/>
          </a:prstGeom>
          <a:noFill/>
        </p:spPr>
        <p:txBody>
          <a:bodyPr wrap="square">
            <a:spAutoFit/>
          </a:bodyPr>
          <a:lstStyle/>
          <a:p>
            <a:pPr algn="just"/>
            <a:r>
              <a:rPr lang="en-IN" sz="1400" dirty="0"/>
              <a:t>[1] </a:t>
            </a:r>
            <a:r>
              <a:rPr lang="en-IN" sz="1400" dirty="0" err="1"/>
              <a:t>Jinsoo</a:t>
            </a:r>
            <a:r>
              <a:rPr lang="en-IN" sz="1400" dirty="0"/>
              <a:t> Han; Chang-Sic Choi; </a:t>
            </a:r>
            <a:r>
              <a:rPr lang="en-IN" sz="1400" dirty="0" err="1"/>
              <a:t>Ilwoo</a:t>
            </a:r>
            <a:r>
              <a:rPr lang="en-IN" sz="1400" dirty="0"/>
              <a:t> Lee, "More efficient home energy management system based on ZigBee communication. and infrared remote controls," Consumer Electronics, IEEE Transactions on , vol.57, no.1, pp.85,89, February 2011 </a:t>
            </a:r>
          </a:p>
        </p:txBody>
      </p:sp>
      <p:sp>
        <p:nvSpPr>
          <p:cNvPr id="11" name="TextBox 10">
            <a:extLst>
              <a:ext uri="{FF2B5EF4-FFF2-40B4-BE49-F238E27FC236}">
                <a16:creationId xmlns:a16="http://schemas.microsoft.com/office/drawing/2014/main" id="{C265059B-3072-27DD-34FD-CCA24F6275B6}"/>
              </a:ext>
            </a:extLst>
          </p:cNvPr>
          <p:cNvSpPr txBox="1"/>
          <p:nvPr/>
        </p:nvSpPr>
        <p:spPr>
          <a:xfrm>
            <a:off x="1847528" y="1953963"/>
            <a:ext cx="8604956" cy="584775"/>
          </a:xfrm>
          <a:prstGeom prst="rect">
            <a:avLst/>
          </a:prstGeom>
          <a:noFill/>
        </p:spPr>
        <p:txBody>
          <a:bodyPr wrap="square">
            <a:spAutoFit/>
          </a:bodyPr>
          <a:lstStyle/>
          <a:p>
            <a:pPr algn="just"/>
            <a:r>
              <a:rPr lang="en-US" sz="1400" dirty="0"/>
              <a:t>[2] </a:t>
            </a:r>
            <a:r>
              <a:rPr lang="en-US" sz="1400" dirty="0" err="1"/>
              <a:t>Erdem</a:t>
            </a:r>
            <a:r>
              <a:rPr lang="en-US" sz="1400" dirty="0"/>
              <a:t>, H.; </a:t>
            </a:r>
            <a:r>
              <a:rPr lang="en-US" sz="1400" dirty="0" err="1"/>
              <a:t>Uner</a:t>
            </a:r>
            <a:r>
              <a:rPr lang="en-US" sz="1400" dirty="0"/>
              <a:t>, A., "A multi-channel remote controller for home and office appliances," Consumer Electronics, IEEE Transactions on , vol.55, no.4, pp.2184,2189, November 2009</a:t>
            </a:r>
            <a:r>
              <a:rPr lang="en-US" dirty="0"/>
              <a:t>.</a:t>
            </a:r>
            <a:endParaRPr lang="en-IN" dirty="0"/>
          </a:p>
        </p:txBody>
      </p:sp>
      <p:sp>
        <p:nvSpPr>
          <p:cNvPr id="13" name="TextBox 12">
            <a:extLst>
              <a:ext uri="{FF2B5EF4-FFF2-40B4-BE49-F238E27FC236}">
                <a16:creationId xmlns:a16="http://schemas.microsoft.com/office/drawing/2014/main" id="{490BAFFF-B06C-84A5-F301-F2F101FFC2FF}"/>
              </a:ext>
            </a:extLst>
          </p:cNvPr>
          <p:cNvSpPr txBox="1"/>
          <p:nvPr/>
        </p:nvSpPr>
        <p:spPr>
          <a:xfrm>
            <a:off x="1847528" y="2538737"/>
            <a:ext cx="8352928" cy="1077218"/>
          </a:xfrm>
          <a:prstGeom prst="rect">
            <a:avLst/>
          </a:prstGeom>
          <a:noFill/>
        </p:spPr>
        <p:txBody>
          <a:bodyPr wrap="square">
            <a:spAutoFit/>
          </a:bodyPr>
          <a:lstStyle/>
          <a:p>
            <a:pPr algn="just"/>
            <a:r>
              <a:rPr lang="en-IN" sz="1400" dirty="0"/>
              <a:t>[3] </a:t>
            </a:r>
            <a:r>
              <a:rPr lang="en-IN" sz="1400" dirty="0" err="1"/>
              <a:t>Yuksekkaya</a:t>
            </a:r>
            <a:r>
              <a:rPr lang="en-IN" sz="1400" dirty="0"/>
              <a:t>, B.; </a:t>
            </a:r>
            <a:r>
              <a:rPr lang="en-IN" sz="1400" dirty="0" err="1"/>
              <a:t>Kayalar</a:t>
            </a:r>
            <a:r>
              <a:rPr lang="en-IN" sz="1400" dirty="0"/>
              <a:t>, A.A.; </a:t>
            </a:r>
            <a:r>
              <a:rPr lang="en-IN" sz="1400" dirty="0" err="1"/>
              <a:t>Tosun</a:t>
            </a:r>
            <a:r>
              <a:rPr lang="en-IN" sz="1400" dirty="0"/>
              <a:t>, M.B.; </a:t>
            </a:r>
            <a:r>
              <a:rPr lang="en-IN" sz="1400" dirty="0" err="1"/>
              <a:t>Ozcan</a:t>
            </a:r>
            <a:r>
              <a:rPr lang="en-IN" sz="1400" dirty="0"/>
              <a:t>, M.K.; </a:t>
            </a:r>
            <a:r>
              <a:rPr lang="en-IN" sz="1400" dirty="0" err="1"/>
              <a:t>Alkar</a:t>
            </a:r>
            <a:r>
              <a:rPr lang="en-IN" sz="1400" dirty="0"/>
              <a:t>, A.Z., "A GSM, internet and speech controlled wireless interactive home automation system," Consumer Electronics, IEEE Transactions on , vol.52, no.3, pp.837,843, Aug. 2006</a:t>
            </a:r>
            <a:r>
              <a:rPr lang="en-IN" dirty="0"/>
              <a:t>. </a:t>
            </a:r>
          </a:p>
          <a:p>
            <a:pPr algn="just"/>
            <a:endParaRPr lang="en-IN" dirty="0"/>
          </a:p>
        </p:txBody>
      </p:sp>
      <p:sp>
        <p:nvSpPr>
          <p:cNvPr id="16" name="TextBox 15">
            <a:extLst>
              <a:ext uri="{FF2B5EF4-FFF2-40B4-BE49-F238E27FC236}">
                <a16:creationId xmlns:a16="http://schemas.microsoft.com/office/drawing/2014/main" id="{509C0FFC-3BD2-92CC-C572-55AFB053C4C0}"/>
              </a:ext>
            </a:extLst>
          </p:cNvPr>
          <p:cNvSpPr txBox="1"/>
          <p:nvPr/>
        </p:nvSpPr>
        <p:spPr>
          <a:xfrm>
            <a:off x="1883532" y="3277400"/>
            <a:ext cx="8352928" cy="523220"/>
          </a:xfrm>
          <a:prstGeom prst="rect">
            <a:avLst/>
          </a:prstGeom>
          <a:noFill/>
        </p:spPr>
        <p:txBody>
          <a:bodyPr wrap="square">
            <a:spAutoFit/>
          </a:bodyPr>
          <a:lstStyle/>
          <a:p>
            <a:pPr algn="just"/>
            <a:r>
              <a:rPr lang="en-US" sz="1400" dirty="0"/>
              <a:t>[4] Shaik Anwar , D. Kishore “IOT BASED SMART HOME SECURITY SYSTEM WITH ALERT AND DOOR ACCESS CONTROL USING SMART PHONE ” 2016 International Journal of Engineering Research and Technology (IJERT)</a:t>
            </a:r>
            <a:endParaRPr lang="en-IN" sz="1400" dirty="0"/>
          </a:p>
        </p:txBody>
      </p:sp>
      <p:sp>
        <p:nvSpPr>
          <p:cNvPr id="18" name="TextBox 17">
            <a:extLst>
              <a:ext uri="{FF2B5EF4-FFF2-40B4-BE49-F238E27FC236}">
                <a16:creationId xmlns:a16="http://schemas.microsoft.com/office/drawing/2014/main" id="{9C35F899-2E28-90DA-F367-B43F533BBEA6}"/>
              </a:ext>
            </a:extLst>
          </p:cNvPr>
          <p:cNvSpPr txBox="1"/>
          <p:nvPr/>
        </p:nvSpPr>
        <p:spPr>
          <a:xfrm>
            <a:off x="1883533" y="3800621"/>
            <a:ext cx="8172907" cy="738664"/>
          </a:xfrm>
          <a:prstGeom prst="rect">
            <a:avLst/>
          </a:prstGeom>
          <a:noFill/>
        </p:spPr>
        <p:txBody>
          <a:bodyPr wrap="square">
            <a:spAutoFit/>
          </a:bodyPr>
          <a:lstStyle/>
          <a:p>
            <a:pPr algn="just"/>
            <a:r>
              <a:rPr lang="en-IN" sz="1400" dirty="0"/>
              <a:t>[5] G. Changsha, A. J A. Rice, and A. </a:t>
            </a:r>
            <a:r>
              <a:rPr lang="en-IN" sz="1400" dirty="0" err="1"/>
              <a:t>Changzhi</a:t>
            </a:r>
            <a:r>
              <a:rPr lang="en-IN" sz="1400" dirty="0"/>
              <a:t> Li , “Wireless Smart Sensor Network based on Multi-function Interferometric Radar Sensors for Strut”, IEEE Transaction on structural Health Monitoring, 978-1-4577-1238-8/12 2012</a:t>
            </a:r>
          </a:p>
        </p:txBody>
      </p:sp>
      <p:sp>
        <p:nvSpPr>
          <p:cNvPr id="20" name="TextBox 19">
            <a:extLst>
              <a:ext uri="{FF2B5EF4-FFF2-40B4-BE49-F238E27FC236}">
                <a16:creationId xmlns:a16="http://schemas.microsoft.com/office/drawing/2014/main" id="{23069A7B-1FB1-EC35-E517-1A376ED74DA8}"/>
              </a:ext>
            </a:extLst>
          </p:cNvPr>
          <p:cNvSpPr txBox="1"/>
          <p:nvPr/>
        </p:nvSpPr>
        <p:spPr>
          <a:xfrm>
            <a:off x="1847529" y="4539283"/>
            <a:ext cx="8208911" cy="738664"/>
          </a:xfrm>
          <a:prstGeom prst="rect">
            <a:avLst/>
          </a:prstGeom>
          <a:noFill/>
        </p:spPr>
        <p:txBody>
          <a:bodyPr wrap="square">
            <a:spAutoFit/>
          </a:bodyPr>
          <a:lstStyle/>
          <a:p>
            <a:pPr algn="just"/>
            <a:r>
              <a:rPr lang="en-US" sz="1400" dirty="0"/>
              <a:t>[6] G. </a:t>
            </a:r>
            <a:r>
              <a:rPr lang="en-US" sz="1400" dirty="0" err="1"/>
              <a:t>Feltrin</a:t>
            </a:r>
            <a:r>
              <a:rPr lang="en-US" sz="1400" dirty="0"/>
              <a:t>, O. </a:t>
            </a:r>
            <a:r>
              <a:rPr lang="en-US" sz="1400" dirty="0" err="1"/>
              <a:t>Saukh</a:t>
            </a:r>
            <a:r>
              <a:rPr lang="en-US" sz="1400" dirty="0"/>
              <a:t>, J. </a:t>
            </a:r>
            <a:r>
              <a:rPr lang="en-US" sz="1400" dirty="0" err="1"/>
              <a:t>Meyerand</a:t>
            </a:r>
            <a:r>
              <a:rPr lang="en-US" sz="1400" dirty="0"/>
              <a:t> and M. </a:t>
            </a:r>
            <a:r>
              <a:rPr lang="en-US" sz="1400" dirty="0" err="1"/>
              <a:t>Motavalli</a:t>
            </a:r>
            <a:r>
              <a:rPr lang="en-US" sz="1400" dirty="0"/>
              <a:t>, „structural monitoring with WSN: Experiences from field deployments first middles east conference on smart monitoring, 2011; 8-10. http;//www.mdpi.com/journal/sensors</a:t>
            </a:r>
            <a:endParaRPr lang="en-IN" sz="1400" dirty="0"/>
          </a:p>
        </p:txBody>
      </p:sp>
      <p:sp>
        <p:nvSpPr>
          <p:cNvPr id="22" name="TextBox 21">
            <a:extLst>
              <a:ext uri="{FF2B5EF4-FFF2-40B4-BE49-F238E27FC236}">
                <a16:creationId xmlns:a16="http://schemas.microsoft.com/office/drawing/2014/main" id="{390CC186-F448-1118-3DB5-5FE47815E04E}"/>
              </a:ext>
            </a:extLst>
          </p:cNvPr>
          <p:cNvSpPr txBox="1"/>
          <p:nvPr/>
        </p:nvSpPr>
        <p:spPr>
          <a:xfrm>
            <a:off x="1883532" y="5277947"/>
            <a:ext cx="8460940" cy="523220"/>
          </a:xfrm>
          <a:prstGeom prst="rect">
            <a:avLst/>
          </a:prstGeom>
          <a:noFill/>
        </p:spPr>
        <p:txBody>
          <a:bodyPr wrap="square">
            <a:spAutoFit/>
          </a:bodyPr>
          <a:lstStyle/>
          <a:p>
            <a:pPr algn="just"/>
            <a:r>
              <a:rPr lang="en-IN" sz="1400" dirty="0"/>
              <a:t>[7] Chia-Hung Lien; Ying-Wen Bai; Ming-Bo Lin, "Remote-Controllable Power Outlet System for Home Power Management," Consumer Electronics, IEEE Transactions on , vol.53, no.4, pp.1634,1641, Nov. 2007</a:t>
            </a:r>
          </a:p>
        </p:txBody>
      </p:sp>
    </p:spTree>
    <p:extLst>
      <p:ext uri="{BB962C8B-B14F-4D97-AF65-F5344CB8AC3E}">
        <p14:creationId xmlns:p14="http://schemas.microsoft.com/office/powerpoint/2010/main" val="332279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0F1A-A26E-B6CA-F730-98E74B35584E}"/>
              </a:ext>
            </a:extLst>
          </p:cNvPr>
          <p:cNvSpPr>
            <a:spLocks noGrp="1"/>
          </p:cNvSpPr>
          <p:nvPr>
            <p:ph type="title"/>
          </p:nvPr>
        </p:nvSpPr>
        <p:spPr>
          <a:xfrm>
            <a:off x="1657566" y="2273969"/>
            <a:ext cx="10018713" cy="1752599"/>
          </a:xfrm>
        </p:spPr>
        <p:txBody>
          <a:bodyPr/>
          <a:lstStyle/>
          <a:p>
            <a:r>
              <a:rPr lang="en-IN" b="1" u="sng" dirty="0">
                <a:latin typeface="Times New Roman" panose="02020603050405020304" pitchFamily="18" charset="0"/>
                <a:cs typeface="Times New Roman" panose="02020603050405020304" pitchFamily="18" charset="0"/>
              </a:rPr>
              <a:t>SMART BAG FOR WOMEN SAFETY</a:t>
            </a:r>
          </a:p>
        </p:txBody>
      </p:sp>
    </p:spTree>
    <p:extLst>
      <p:ext uri="{BB962C8B-B14F-4D97-AF65-F5344CB8AC3E}">
        <p14:creationId xmlns:p14="http://schemas.microsoft.com/office/powerpoint/2010/main" val="473778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480</TotalTime>
  <Words>846</Words>
  <Application>Microsoft Office PowerPoint</Application>
  <PresentationFormat>Widescreen</PresentationFormat>
  <Paragraphs>64</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Rounded MT Bold</vt:lpstr>
      <vt:lpstr>Calibri</vt:lpstr>
      <vt:lpstr>Corbel</vt:lpstr>
      <vt:lpstr>Georgia</vt:lpstr>
      <vt:lpstr>inherit</vt:lpstr>
      <vt:lpstr>Montserrat</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 BAG FOR WOMEN SAFETY</vt:lpstr>
      <vt:lpstr>ABSTRACT</vt:lpstr>
      <vt:lpstr>BLOCK DIAGRAM</vt:lpstr>
      <vt:lpstr>ADVANTAGES</vt:lpstr>
      <vt:lpstr>HARDWARE REQUIREMENTS</vt:lpstr>
      <vt:lpstr>ANY QUERIES?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SEGREGATION FOR FARMERS</dc:title>
  <dc:creator>adapareddyharika@gmail.com</dc:creator>
  <cp:lastModifiedBy>G HARSHITHA</cp:lastModifiedBy>
  <cp:revision>3</cp:revision>
  <dcterms:created xsi:type="dcterms:W3CDTF">2022-08-28T13:25:55Z</dcterms:created>
  <dcterms:modified xsi:type="dcterms:W3CDTF">2022-09-05T10:32:36Z</dcterms:modified>
</cp:coreProperties>
</file>