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56" r:id="rId3"/>
    <p:sldId id="257"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83" r:id="rId22"/>
    <p:sldId id="284" r:id="rId23"/>
    <p:sldId id="285" r:id="rId24"/>
    <p:sldId id="286" r:id="rId25"/>
    <p:sldId id="287" r:id="rId26"/>
    <p:sldId id="293" r:id="rId27"/>
    <p:sldId id="298" r:id="rId28"/>
    <p:sldId id="294" r:id="rId29"/>
    <p:sldId id="295" r:id="rId30"/>
    <p:sldId id="296" r:id="rId31"/>
    <p:sldId id="297" r:id="rId32"/>
    <p:sldId id="288" r:id="rId33"/>
    <p:sldId id="299" r:id="rId34"/>
    <p:sldId id="300" r:id="rId35"/>
    <p:sldId id="301" r:id="rId36"/>
    <p:sldId id="289" r:id="rId37"/>
    <p:sldId id="290" r:id="rId38"/>
    <p:sldId id="291" r:id="rId39"/>
    <p:sldId id="292" r:id="rId40"/>
    <p:sldId id="302" r:id="rId41"/>
    <p:sldId id="303" r:id="rId42"/>
    <p:sldId id="304" r:id="rId43"/>
    <p:sldId id="305" r:id="rId44"/>
    <p:sldId id="306" r:id="rId45"/>
    <p:sldId id="307" r:id="rId46"/>
    <p:sldId id="30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660"/>
  </p:normalViewPr>
  <p:slideViewPr>
    <p:cSldViewPr>
      <p:cViewPr>
        <p:scale>
          <a:sx n="60" d="100"/>
          <a:sy n="60" d="100"/>
        </p:scale>
        <p:origin x="-181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D046F7-717E-49A0-82AD-047697FB8566}" type="datetimeFigureOut">
              <a:rPr lang="en-US" smtClean="0"/>
              <a:t>5/11/2022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379E0D-4AF8-48FF-9D42-5F96F07BF75D}" type="slidenum">
              <a:rPr lang="en-US" smtClean="0"/>
              <a:t>‹#›</a:t>
            </a:fld>
            <a:endParaRPr lang="en-US"/>
          </a:p>
        </p:txBody>
      </p:sp>
    </p:spTree>
    <p:extLst>
      <p:ext uri="{BB962C8B-B14F-4D97-AF65-F5344CB8AC3E}">
        <p14:creationId xmlns:p14="http://schemas.microsoft.com/office/powerpoint/2010/main" val="55888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3DF56E-2CD4-4859-B304-7E6B6ACA1B15}"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DF56E-2CD4-4859-B304-7E6B6ACA1B15}"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DF56E-2CD4-4859-B304-7E6B6ACA1B15}"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2B6EDC2-6E50-4CE1-B959-AAE4A04C94D4}"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2957383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0D17AF2-012E-4E52-A8BC-5F9DA334DB87}"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3977411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DE8FFD25-C074-4D55-8002-28947175A26B}"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779553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97B4FD5E-B84F-4D83-9052-9CE3C9CFC600}"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3842563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584987D6-871D-4709-A227-ADFE2C4B0CBD}"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1601813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9227B9E1-4972-4885-B319-77E0FCE5753B}"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1182657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11EF6B7C-C66E-466B-B205-3406060EA55E}"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280364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78A0373-8EEE-47EF-8B9B-AA8D55A4074C}"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292475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3DF56E-2CD4-4859-B304-7E6B6ACA1B15}"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D5871E60-F2A3-4D85-8B9A-A20AB9F8A1D4}"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2873956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6EF2930-F126-4145-B8BB-90696E1CD802}"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2006736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B45DE62-B089-4892-8857-CC3225AF1C88}"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4175153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sldNum" sz="quarter" idx="10"/>
          </p:nvPr>
        </p:nvSpPr>
        <p:spPr>
          <a:ln/>
        </p:spPr>
        <p:txBody>
          <a:bodyPr/>
          <a:lstStyle>
            <a:lvl1pPr>
              <a:defRPr/>
            </a:lvl1pPr>
          </a:lstStyle>
          <a:p>
            <a:pPr>
              <a:defRPr/>
            </a:pPr>
            <a:fld id="{F6FBF4B4-6D3C-4FF8-8828-291833CD7416}" type="slidenum">
              <a:rPr lang="en-US">
                <a:solidFill>
                  <a:srgbClr val="CCCCFF"/>
                </a:solidFill>
              </a:rPr>
              <a:pPr>
                <a:defRPr/>
              </a:pPr>
              <a:t>‹#›</a:t>
            </a:fld>
            <a:endParaRPr lang="en-US">
              <a:solidFill>
                <a:srgbClr val="CCCCFF"/>
              </a:solidFill>
            </a:endParaRPr>
          </a:p>
        </p:txBody>
      </p:sp>
    </p:spTree>
    <p:extLst>
      <p:ext uri="{BB962C8B-B14F-4D97-AF65-F5344CB8AC3E}">
        <p14:creationId xmlns:p14="http://schemas.microsoft.com/office/powerpoint/2010/main" val="358498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3DF56E-2CD4-4859-B304-7E6B6ACA1B15}"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3DF56E-2CD4-4859-B304-7E6B6ACA1B15}"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3DF56E-2CD4-4859-B304-7E6B6ACA1B15}" type="datetimeFigureOut">
              <a:rPr lang="en-US" smtClean="0"/>
              <a:pPr/>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3DF56E-2CD4-4859-B304-7E6B6ACA1B15}" type="datetimeFigureOut">
              <a:rPr lang="en-US" smtClean="0"/>
              <a:pPr/>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DF56E-2CD4-4859-B304-7E6B6ACA1B15}" type="datetimeFigureOut">
              <a:rPr lang="en-US" smtClean="0"/>
              <a:pPr/>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DF56E-2CD4-4859-B304-7E6B6ACA1B15}"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DF56E-2CD4-4859-B304-7E6B6ACA1B15}"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93951-34D7-442A-90BB-1BC4D7C6E5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DF56E-2CD4-4859-B304-7E6B6ACA1B15}" type="datetimeFigureOut">
              <a:rPr lang="en-US" smtClean="0"/>
              <a:pPr/>
              <a:t>5/11/2022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93951-34D7-442A-90BB-1BC4D7C6E5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8612" name="Rectangle 4"/>
          <p:cNvSpPr>
            <a:spLocks noGrp="1" noChangeArrowheads="1"/>
          </p:cNvSpPr>
          <p:nvPr>
            <p:ph type="sldNum" sz="quarter" idx="4"/>
          </p:nvPr>
        </p:nvSpPr>
        <p:spPr bwMode="auto">
          <a:xfrm>
            <a:off x="3352800" y="6324600"/>
            <a:ext cx="2286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defRPr>
            </a:lvl1pPr>
          </a:lstStyle>
          <a:p>
            <a:pPr fontAlgn="base">
              <a:spcBef>
                <a:spcPct val="0"/>
              </a:spcBef>
              <a:spcAft>
                <a:spcPct val="0"/>
              </a:spcAft>
              <a:defRPr/>
            </a:pPr>
            <a:fld id="{CEFCC867-70A5-4FB7-BBC3-D0500774A4EC}" type="slidenum">
              <a:rPr lang="en-US">
                <a:solidFill>
                  <a:srgbClr val="CCCCFF"/>
                </a:solidFill>
              </a:rPr>
              <a:pPr fontAlgn="base">
                <a:spcBef>
                  <a:spcPct val="0"/>
                </a:spcBef>
                <a:spcAft>
                  <a:spcPct val="0"/>
                </a:spcAft>
                <a:defRPr/>
              </a:pPr>
              <a:t>‹#›</a:t>
            </a:fld>
            <a:endParaRPr lang="en-US">
              <a:solidFill>
                <a:srgbClr val="CCCCFF"/>
              </a:solidFill>
            </a:endParaRPr>
          </a:p>
        </p:txBody>
      </p:sp>
      <p:pic>
        <p:nvPicPr>
          <p:cNvPr id="1029" name="Picture 5" descr="logo_t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 y="6400800"/>
            <a:ext cx="1295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ChangeArrowheads="1"/>
          </p:cNvSpPr>
          <p:nvPr/>
        </p:nvSpPr>
        <p:spPr bwMode="auto">
          <a:xfrm>
            <a:off x="7315200" y="6478588"/>
            <a:ext cx="182880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fontAlgn="base">
              <a:spcBef>
                <a:spcPct val="0"/>
              </a:spcBef>
              <a:spcAft>
                <a:spcPct val="0"/>
              </a:spcAft>
              <a:buFontTx/>
              <a:buChar char="©"/>
            </a:pPr>
            <a:r>
              <a:rPr lang="en-US" altLang="en-US" sz="1200" b="1" i="1" smtClean="0">
                <a:solidFill>
                  <a:srgbClr val="CCCCFF"/>
                </a:solidFill>
                <a:latin typeface="Book Antiqua" pitchFamily="18" charset="0"/>
              </a:rPr>
              <a:t>The McGraw-Hill Companies, 2005</a:t>
            </a:r>
          </a:p>
        </p:txBody>
      </p:sp>
    </p:spTree>
    <p:extLst>
      <p:ext uri="{BB962C8B-B14F-4D97-AF65-F5344CB8AC3E}">
        <p14:creationId xmlns:p14="http://schemas.microsoft.com/office/powerpoint/2010/main" val="1218585810"/>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ahoma" pitchFamily="34" charset="0"/>
        </a:defRPr>
      </a:lvl2pPr>
      <a:lvl3pPr algn="ctr" rtl="0" eaLnBrk="0" fontAlgn="base" hangingPunct="0">
        <a:spcBef>
          <a:spcPct val="0"/>
        </a:spcBef>
        <a:spcAft>
          <a:spcPct val="0"/>
        </a:spcAft>
        <a:defRPr sz="4400">
          <a:solidFill>
            <a:schemeClr val="bg2"/>
          </a:solidFill>
          <a:latin typeface="Tahoma" pitchFamily="34" charset="0"/>
        </a:defRPr>
      </a:lvl3pPr>
      <a:lvl4pPr algn="ctr" rtl="0" eaLnBrk="0" fontAlgn="base" hangingPunct="0">
        <a:spcBef>
          <a:spcPct val="0"/>
        </a:spcBef>
        <a:spcAft>
          <a:spcPct val="0"/>
        </a:spcAft>
        <a:defRPr sz="4400">
          <a:solidFill>
            <a:schemeClr val="bg2"/>
          </a:solidFill>
          <a:latin typeface="Tahoma" pitchFamily="34" charset="0"/>
        </a:defRPr>
      </a:lvl4pPr>
      <a:lvl5pPr algn="ctr" rtl="0" eaLnBrk="0" fontAlgn="base" hangingPunct="0">
        <a:spcBef>
          <a:spcPct val="0"/>
        </a:spcBef>
        <a:spcAft>
          <a:spcPct val="0"/>
        </a:spcAft>
        <a:defRPr sz="4400">
          <a:solidFill>
            <a:schemeClr val="bg2"/>
          </a:solidFill>
          <a:latin typeface="Tahoma" pitchFamily="34" charset="0"/>
        </a:defRPr>
      </a:lvl5pPr>
      <a:lvl6pPr marL="457200" algn="ctr" rtl="0" fontAlgn="base">
        <a:spcBef>
          <a:spcPct val="0"/>
        </a:spcBef>
        <a:spcAft>
          <a:spcPct val="0"/>
        </a:spcAft>
        <a:defRPr sz="4400">
          <a:solidFill>
            <a:schemeClr val="bg2"/>
          </a:solidFill>
          <a:latin typeface="Tahoma" pitchFamily="34" charset="0"/>
        </a:defRPr>
      </a:lvl6pPr>
      <a:lvl7pPr marL="914400" algn="ctr" rtl="0" fontAlgn="base">
        <a:spcBef>
          <a:spcPct val="0"/>
        </a:spcBef>
        <a:spcAft>
          <a:spcPct val="0"/>
        </a:spcAft>
        <a:defRPr sz="4400">
          <a:solidFill>
            <a:schemeClr val="bg2"/>
          </a:solidFill>
          <a:latin typeface="Tahoma" pitchFamily="34" charset="0"/>
        </a:defRPr>
      </a:lvl7pPr>
      <a:lvl8pPr marL="1371600" algn="ctr" rtl="0" fontAlgn="base">
        <a:spcBef>
          <a:spcPct val="0"/>
        </a:spcBef>
        <a:spcAft>
          <a:spcPct val="0"/>
        </a:spcAft>
        <a:defRPr sz="4400">
          <a:solidFill>
            <a:schemeClr val="bg2"/>
          </a:solidFill>
          <a:latin typeface="Tahoma" pitchFamily="34" charset="0"/>
        </a:defRPr>
      </a:lvl8pPr>
      <a:lvl9pPr marL="1828800" algn="ctr" rtl="0" fontAlgn="base">
        <a:spcBef>
          <a:spcPct val="0"/>
        </a:spcBef>
        <a:spcAft>
          <a:spcPct val="0"/>
        </a:spcAft>
        <a:defRPr sz="4400">
          <a:solidFill>
            <a:schemeClr val="bg2"/>
          </a:solidFill>
          <a:latin typeface="Tahoma" pitchFamily="34" charset="0"/>
        </a:defRPr>
      </a:lvl9pPr>
    </p:titleStyle>
    <p:bodyStyle>
      <a:lvl1pPr marL="342900" indent="-342900" algn="l" rtl="0" eaLnBrk="0" fontAlgn="base" hangingPunct="0">
        <a:spcBef>
          <a:spcPct val="20000"/>
        </a:spcBef>
        <a:spcAft>
          <a:spcPct val="0"/>
        </a:spcAft>
        <a:buChar char="•"/>
        <a:defRPr sz="3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2"/>
          </a:solidFill>
          <a:latin typeface="+mn-lt"/>
        </a:defRPr>
      </a:lvl2pPr>
      <a:lvl3pPr marL="1143000"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381000"/>
            <a:ext cx="8610600" cy="6096000"/>
          </a:xfrm>
        </p:spPr>
        <p:txBody>
          <a:bodyPr>
            <a:normAutofit/>
          </a:bodyPr>
          <a:lstStyle/>
          <a:p>
            <a:pPr algn="ctr">
              <a:buNone/>
            </a:pPr>
            <a:endParaRPr lang="en-IN" b="1" dirty="0" smtClean="0"/>
          </a:p>
          <a:p>
            <a:pPr algn="ctr">
              <a:buNone/>
            </a:pPr>
            <a:r>
              <a:rPr lang="en-IN" sz="4400" b="1" dirty="0" smtClean="0">
                <a:solidFill>
                  <a:srgbClr val="FF0000"/>
                </a:solidFill>
              </a:rPr>
              <a:t>Software Quality</a:t>
            </a:r>
          </a:p>
          <a:p>
            <a:pPr>
              <a:buNone/>
            </a:pPr>
            <a:endParaRPr lang="en-IN" b="1" dirty="0" smtClean="0"/>
          </a:p>
          <a:p>
            <a:pPr marL="457200" indent="-457200">
              <a:buFont typeface="Wingdings" panose="05000000000000000000" pitchFamily="2" charset="2"/>
              <a:buChar char="ü"/>
            </a:pPr>
            <a:r>
              <a:rPr lang="en-US" sz="2800" dirty="0" smtClean="0"/>
              <a:t>Planning Quality</a:t>
            </a:r>
          </a:p>
          <a:p>
            <a:pPr marL="457200" indent="-457200">
              <a:buFont typeface="Wingdings" panose="05000000000000000000" pitchFamily="2" charset="2"/>
              <a:buChar char="ü"/>
            </a:pPr>
            <a:r>
              <a:rPr lang="en-US" sz="2800" dirty="0" smtClean="0"/>
              <a:t>Defining </a:t>
            </a:r>
            <a:r>
              <a:rPr lang="en-US" sz="2800" dirty="0"/>
              <a:t>Quality - ISO </a:t>
            </a:r>
            <a:r>
              <a:rPr lang="en-US" sz="2800" dirty="0" smtClean="0"/>
              <a:t>9016</a:t>
            </a:r>
          </a:p>
          <a:p>
            <a:pPr marL="457200" indent="-457200">
              <a:buFont typeface="Wingdings" panose="05000000000000000000" pitchFamily="2" charset="2"/>
              <a:buChar char="ü"/>
            </a:pPr>
            <a:r>
              <a:rPr lang="en-US" sz="2800" dirty="0" smtClean="0"/>
              <a:t>Quality Measures</a:t>
            </a:r>
          </a:p>
          <a:p>
            <a:pPr marL="457200" indent="-457200">
              <a:buFont typeface="Wingdings" panose="05000000000000000000" pitchFamily="2" charset="2"/>
              <a:buChar char="ü"/>
            </a:pPr>
            <a:r>
              <a:rPr lang="en-US" sz="2800" dirty="0" smtClean="0"/>
              <a:t>Quantitative </a:t>
            </a:r>
            <a:r>
              <a:rPr lang="en-US" sz="2800" dirty="0"/>
              <a:t>Quality Management </a:t>
            </a:r>
            <a:r>
              <a:rPr lang="en-US" sz="2800" dirty="0" smtClean="0"/>
              <a:t>Planning</a:t>
            </a:r>
          </a:p>
          <a:p>
            <a:pPr marL="457200" indent="-457200">
              <a:buFont typeface="Wingdings" panose="05000000000000000000" pitchFamily="2" charset="2"/>
              <a:buChar char="ü"/>
            </a:pPr>
            <a:r>
              <a:rPr lang="en-US" sz="2800" dirty="0" smtClean="0"/>
              <a:t>Product </a:t>
            </a:r>
            <a:r>
              <a:rPr lang="en-US" sz="2800" dirty="0"/>
              <a:t>Quality &amp; Process Quality </a:t>
            </a:r>
            <a:r>
              <a:rPr lang="en-US" sz="2800" dirty="0" smtClean="0"/>
              <a:t>Metrics </a:t>
            </a:r>
          </a:p>
          <a:p>
            <a:pPr marL="457200" indent="-457200">
              <a:buFont typeface="Wingdings" panose="05000000000000000000" pitchFamily="2" charset="2"/>
              <a:buChar char="ü"/>
            </a:pPr>
            <a:r>
              <a:rPr lang="en-US" sz="2800" dirty="0" smtClean="0"/>
              <a:t>Statistical </a:t>
            </a:r>
            <a:r>
              <a:rPr lang="en-US" sz="2800" dirty="0"/>
              <a:t>Process Control </a:t>
            </a:r>
            <a:endParaRPr lang="en-US" sz="2800" dirty="0" smtClean="0"/>
          </a:p>
          <a:p>
            <a:pPr marL="457200" indent="-457200">
              <a:buFont typeface="Wingdings" panose="05000000000000000000" pitchFamily="2" charset="2"/>
              <a:buChar char="ü"/>
            </a:pPr>
            <a:r>
              <a:rPr lang="en-US" sz="2800" dirty="0" smtClean="0"/>
              <a:t>Capability </a:t>
            </a:r>
            <a:r>
              <a:rPr lang="en-US" sz="2800" dirty="0"/>
              <a:t>Maturity </a:t>
            </a:r>
            <a:r>
              <a:rPr lang="en-US" sz="2800" dirty="0" smtClean="0"/>
              <a:t>Model </a:t>
            </a:r>
          </a:p>
          <a:p>
            <a:pPr marL="457200" indent="-457200">
              <a:buFont typeface="Wingdings" panose="05000000000000000000" pitchFamily="2" charset="2"/>
              <a:buChar char="ü"/>
            </a:pPr>
            <a:r>
              <a:rPr lang="en-US" sz="2800" dirty="0" smtClean="0"/>
              <a:t>Enhancing </a:t>
            </a:r>
            <a:r>
              <a:rPr lang="en-US" sz="2800" dirty="0"/>
              <a:t>software Quality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599"/>
            <a:ext cx="7620000" cy="584775"/>
          </a:xfrm>
          <a:prstGeom prst="rect">
            <a:avLst/>
          </a:prstGeom>
        </p:spPr>
        <p:txBody>
          <a:bodyPr wrap="square">
            <a:spAutoFit/>
          </a:bodyPr>
          <a:lstStyle/>
          <a:p>
            <a:r>
              <a:rPr lang="en-US" sz="3200" b="1" dirty="0">
                <a:solidFill>
                  <a:srgbClr val="FF0000"/>
                </a:solidFill>
              </a:rPr>
              <a:t>ISO 9126</a:t>
            </a:r>
            <a:r>
              <a:rPr lang="en-US" sz="3200" b="1" dirty="0" smtClean="0">
                <a:solidFill>
                  <a:srgbClr val="FF0000"/>
                </a:solidFill>
              </a:rPr>
              <a:t>:</a:t>
            </a:r>
            <a:endParaRPr lang="en-US" sz="3200" b="1" dirty="0">
              <a:solidFill>
                <a:srgbClr val="FF0000"/>
              </a:solidFill>
            </a:endParaRPr>
          </a:p>
        </p:txBody>
      </p:sp>
      <p:sp>
        <p:nvSpPr>
          <p:cNvPr id="2" name="Rectangle 1"/>
          <p:cNvSpPr/>
          <p:nvPr/>
        </p:nvSpPr>
        <p:spPr>
          <a:xfrm>
            <a:off x="381000" y="823884"/>
            <a:ext cx="8534400" cy="4524315"/>
          </a:xfrm>
          <a:prstGeom prst="rect">
            <a:avLst/>
          </a:prstGeom>
        </p:spPr>
        <p:txBody>
          <a:bodyPr wrap="square">
            <a:spAutoFit/>
          </a:bodyPr>
          <a:lstStyle/>
          <a:p>
            <a:pPr marL="693738" lvl="1" indent="-236538" algn="just">
              <a:lnSpc>
                <a:spcPct val="150000"/>
              </a:lnSpc>
              <a:buFont typeface="Arial" panose="020B0604020202020204" pitchFamily="34" charset="0"/>
              <a:buChar char="•"/>
            </a:pPr>
            <a:r>
              <a:rPr lang="en-US" sz="2400" b="1" dirty="0">
                <a:solidFill>
                  <a:srgbClr val="FF0000"/>
                </a:solidFill>
              </a:rPr>
              <a:t>Characteristic:</a:t>
            </a:r>
            <a:r>
              <a:rPr lang="en-US" sz="2400" dirty="0"/>
              <a:t> Usability </a:t>
            </a:r>
            <a:endParaRPr lang="en-US" sz="2400" dirty="0" smtClean="0"/>
          </a:p>
          <a:p>
            <a:pPr marL="693738" lvl="1" indent="-236538" algn="just">
              <a:lnSpc>
                <a:spcPct val="150000"/>
              </a:lnSpc>
              <a:buFont typeface="Arial" panose="020B0604020202020204" pitchFamily="34" charset="0"/>
              <a:buChar char="•"/>
            </a:pPr>
            <a:r>
              <a:rPr lang="en-US" sz="2400" b="1" dirty="0">
                <a:solidFill>
                  <a:srgbClr val="00B050"/>
                </a:solidFill>
              </a:rPr>
              <a:t>Sub-characteristics:</a:t>
            </a:r>
            <a:r>
              <a:rPr lang="en-US" sz="2400" dirty="0"/>
              <a:t> Understandability, Learnability, Operability, Attractiveness, Usability </a:t>
            </a:r>
            <a:r>
              <a:rPr lang="en-US" sz="2400" dirty="0" smtClean="0"/>
              <a:t>Compliance</a:t>
            </a:r>
          </a:p>
          <a:p>
            <a:pPr marL="693738" lvl="1" indent="-236538" algn="just">
              <a:lnSpc>
                <a:spcPct val="150000"/>
              </a:lnSpc>
              <a:buFont typeface="Arial" panose="020B0604020202020204" pitchFamily="34" charset="0"/>
              <a:buChar char="•"/>
            </a:pPr>
            <a:endParaRPr lang="en-US" sz="2400" dirty="0"/>
          </a:p>
          <a:p>
            <a:pPr marL="693738" lvl="1" indent="-236538" algn="just">
              <a:lnSpc>
                <a:spcPct val="150000"/>
              </a:lnSpc>
              <a:buFont typeface="Arial" panose="020B0604020202020204" pitchFamily="34" charset="0"/>
              <a:buChar char="•"/>
            </a:pPr>
            <a:r>
              <a:rPr lang="en-US" sz="2400" b="1" dirty="0">
                <a:solidFill>
                  <a:srgbClr val="FF0000"/>
                </a:solidFill>
              </a:rPr>
              <a:t>Characteristic:</a:t>
            </a:r>
            <a:r>
              <a:rPr lang="en-US" sz="2400" dirty="0"/>
              <a:t> Efficiency </a:t>
            </a:r>
            <a:endParaRPr lang="en-US" sz="2400" dirty="0" smtClean="0"/>
          </a:p>
          <a:p>
            <a:pPr marL="693738" lvl="1" indent="-236538" algn="just">
              <a:lnSpc>
                <a:spcPct val="150000"/>
              </a:lnSpc>
              <a:buFont typeface="Arial" panose="020B0604020202020204" pitchFamily="34" charset="0"/>
              <a:buChar char="•"/>
            </a:pPr>
            <a:r>
              <a:rPr lang="en-US" sz="2400" b="1" dirty="0">
                <a:solidFill>
                  <a:srgbClr val="00B050"/>
                </a:solidFill>
              </a:rPr>
              <a:t>Sub-characteristics: </a:t>
            </a:r>
            <a:r>
              <a:rPr lang="en-US" sz="2400" dirty="0"/>
              <a:t>Time </a:t>
            </a:r>
            <a:r>
              <a:rPr lang="en-US" sz="2400" dirty="0" smtClean="0"/>
              <a:t>behavior, </a:t>
            </a:r>
            <a:r>
              <a:rPr lang="en-US" sz="2400" dirty="0"/>
              <a:t>Resource Utilization, Efficiency Compliance </a:t>
            </a:r>
            <a:endParaRPr lang="en-US" sz="2400" dirty="0" smtClean="0"/>
          </a:p>
          <a:p>
            <a:pPr marL="693738" lvl="1" indent="-236538"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83761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599"/>
            <a:ext cx="7620000" cy="584775"/>
          </a:xfrm>
          <a:prstGeom prst="rect">
            <a:avLst/>
          </a:prstGeom>
        </p:spPr>
        <p:txBody>
          <a:bodyPr wrap="square">
            <a:spAutoFit/>
          </a:bodyPr>
          <a:lstStyle/>
          <a:p>
            <a:r>
              <a:rPr lang="en-US" sz="3200" b="1" dirty="0">
                <a:solidFill>
                  <a:srgbClr val="FF0000"/>
                </a:solidFill>
              </a:rPr>
              <a:t>ISO 9126</a:t>
            </a:r>
            <a:r>
              <a:rPr lang="en-US" sz="3200" b="1" dirty="0" smtClean="0">
                <a:solidFill>
                  <a:srgbClr val="FF0000"/>
                </a:solidFill>
              </a:rPr>
              <a:t>:</a:t>
            </a:r>
            <a:endParaRPr lang="en-US" sz="3200" b="1" dirty="0">
              <a:solidFill>
                <a:srgbClr val="FF0000"/>
              </a:solidFill>
            </a:endParaRPr>
          </a:p>
        </p:txBody>
      </p:sp>
      <p:sp>
        <p:nvSpPr>
          <p:cNvPr id="2" name="Rectangle 1"/>
          <p:cNvSpPr/>
          <p:nvPr/>
        </p:nvSpPr>
        <p:spPr>
          <a:xfrm>
            <a:off x="381000" y="823884"/>
            <a:ext cx="8534400" cy="3970318"/>
          </a:xfrm>
          <a:prstGeom prst="rect">
            <a:avLst/>
          </a:prstGeom>
        </p:spPr>
        <p:txBody>
          <a:bodyPr wrap="square">
            <a:spAutoFit/>
          </a:bodyPr>
          <a:lstStyle/>
          <a:p>
            <a:pPr marL="693738" lvl="1" indent="-236538" algn="just">
              <a:lnSpc>
                <a:spcPct val="150000"/>
              </a:lnSpc>
              <a:buFont typeface="Arial" panose="020B0604020202020204" pitchFamily="34" charset="0"/>
              <a:buChar char="•"/>
            </a:pPr>
            <a:r>
              <a:rPr lang="en-US" sz="2400" b="1" dirty="0" smtClean="0">
                <a:solidFill>
                  <a:srgbClr val="FF0000"/>
                </a:solidFill>
              </a:rPr>
              <a:t>Characteristic</a:t>
            </a:r>
            <a:r>
              <a:rPr lang="en-US" sz="2400" b="1" dirty="0">
                <a:solidFill>
                  <a:srgbClr val="FF0000"/>
                </a:solidFill>
              </a:rPr>
              <a:t>:</a:t>
            </a:r>
            <a:r>
              <a:rPr lang="en-US" sz="2400" dirty="0"/>
              <a:t> Maintainability </a:t>
            </a:r>
            <a:endParaRPr lang="en-US" sz="2400" dirty="0" smtClean="0"/>
          </a:p>
          <a:p>
            <a:pPr marL="693738" lvl="1" indent="-236538" algn="just">
              <a:lnSpc>
                <a:spcPct val="150000"/>
              </a:lnSpc>
              <a:buFont typeface="Arial" panose="020B0604020202020204" pitchFamily="34" charset="0"/>
              <a:buChar char="•"/>
            </a:pPr>
            <a:r>
              <a:rPr lang="en-US" sz="2400" b="1" dirty="0">
                <a:solidFill>
                  <a:srgbClr val="00B050"/>
                </a:solidFill>
              </a:rPr>
              <a:t>Sub-characteristics:</a:t>
            </a:r>
            <a:r>
              <a:rPr lang="en-US" sz="2400" dirty="0"/>
              <a:t> </a:t>
            </a:r>
            <a:r>
              <a:rPr lang="en-US" sz="2400" dirty="0" smtClean="0"/>
              <a:t>Analyzability, </a:t>
            </a:r>
            <a:r>
              <a:rPr lang="en-US" sz="2400" dirty="0"/>
              <a:t>Changeability, Stability, Testability, Maintainability </a:t>
            </a:r>
            <a:r>
              <a:rPr lang="en-US" sz="2400" dirty="0" smtClean="0"/>
              <a:t>Compliance</a:t>
            </a:r>
          </a:p>
          <a:p>
            <a:pPr marL="693738" lvl="1" indent="-236538" algn="just">
              <a:lnSpc>
                <a:spcPct val="150000"/>
              </a:lnSpc>
              <a:buFont typeface="Arial" panose="020B0604020202020204" pitchFamily="34" charset="0"/>
              <a:buChar char="•"/>
            </a:pPr>
            <a:endParaRPr lang="en-US" sz="2400" dirty="0"/>
          </a:p>
          <a:p>
            <a:pPr marL="693738" lvl="1" indent="-236538" algn="just">
              <a:lnSpc>
                <a:spcPct val="150000"/>
              </a:lnSpc>
              <a:buFont typeface="Arial" panose="020B0604020202020204" pitchFamily="34" charset="0"/>
              <a:buChar char="•"/>
            </a:pPr>
            <a:r>
              <a:rPr lang="en-US" sz="2400" b="1" dirty="0">
                <a:solidFill>
                  <a:srgbClr val="FF0000"/>
                </a:solidFill>
              </a:rPr>
              <a:t>Characteristic:</a:t>
            </a:r>
            <a:r>
              <a:rPr lang="en-US" sz="2400" dirty="0"/>
              <a:t> Portability </a:t>
            </a:r>
            <a:endParaRPr lang="en-US" sz="2400" dirty="0" smtClean="0"/>
          </a:p>
          <a:p>
            <a:pPr marL="693738" lvl="1" indent="-236538" algn="just">
              <a:lnSpc>
                <a:spcPct val="150000"/>
              </a:lnSpc>
              <a:buFont typeface="Arial" panose="020B0604020202020204" pitchFamily="34" charset="0"/>
              <a:buChar char="•"/>
            </a:pPr>
            <a:r>
              <a:rPr lang="en-US" sz="2400" b="1" dirty="0">
                <a:solidFill>
                  <a:srgbClr val="00B050"/>
                </a:solidFill>
              </a:rPr>
              <a:t>Sub-characteristic:</a:t>
            </a:r>
            <a:r>
              <a:rPr lang="en-US" sz="2400" dirty="0"/>
              <a:t> Adaptability, Instability, Co-existence, Replaceability, Portability Compliance</a:t>
            </a:r>
          </a:p>
        </p:txBody>
      </p:sp>
    </p:spTree>
    <p:extLst>
      <p:ext uri="{BB962C8B-B14F-4D97-AF65-F5344CB8AC3E}">
        <p14:creationId xmlns:p14="http://schemas.microsoft.com/office/powerpoint/2010/main" val="320952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646331"/>
          </a:xfrm>
          <a:prstGeom prst="rect">
            <a:avLst/>
          </a:prstGeom>
        </p:spPr>
        <p:txBody>
          <a:bodyPr wrap="square">
            <a:spAutoFit/>
          </a:bodyPr>
          <a:lstStyle/>
          <a:p>
            <a:r>
              <a:rPr lang="en-IN" sz="3200" b="1" dirty="0" smtClean="0">
                <a:solidFill>
                  <a:srgbClr val="FF0000"/>
                </a:solidFill>
              </a:rPr>
              <a:t>3</a:t>
            </a:r>
            <a:r>
              <a:rPr lang="en-IN" sz="3600" b="1" dirty="0" smtClean="0">
                <a:solidFill>
                  <a:srgbClr val="FF0000"/>
                </a:solidFill>
              </a:rPr>
              <a:t>. </a:t>
            </a:r>
            <a:r>
              <a:rPr lang="en-US" sz="3200" b="1" dirty="0">
                <a:solidFill>
                  <a:srgbClr val="FF0000"/>
                </a:solidFill>
              </a:rPr>
              <a:t>Quality </a:t>
            </a:r>
            <a:r>
              <a:rPr lang="en-US" sz="3200" b="1" dirty="0" smtClean="0">
                <a:solidFill>
                  <a:srgbClr val="FF0000"/>
                </a:solidFill>
              </a:rPr>
              <a:t>Measures: </a:t>
            </a:r>
            <a:endParaRPr lang="en-US" sz="3200" b="1" dirty="0">
              <a:solidFill>
                <a:srgbClr val="FF0000"/>
              </a:solidFill>
            </a:endParaRPr>
          </a:p>
        </p:txBody>
      </p:sp>
      <p:sp>
        <p:nvSpPr>
          <p:cNvPr id="2" name="Rectangle 1"/>
          <p:cNvSpPr/>
          <p:nvPr/>
        </p:nvSpPr>
        <p:spPr>
          <a:xfrm>
            <a:off x="381000" y="1094892"/>
            <a:ext cx="8534400" cy="5078313"/>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dirty="0"/>
              <a:t>Each project will need to have its own measures devised to meet its own specific needs. The measures described relate to the final software products of a project</a:t>
            </a:r>
            <a:r>
              <a:rPr lang="en-US" sz="2400" dirty="0" smtClean="0"/>
              <a:t>.</a:t>
            </a:r>
          </a:p>
          <a:p>
            <a:pPr marL="693738" lvl="1" indent="-236538" algn="just">
              <a:lnSpc>
                <a:spcPct val="150000"/>
              </a:lnSpc>
              <a:buFont typeface="Arial" panose="020B0604020202020204" pitchFamily="34" charset="0"/>
              <a:buChar char="•"/>
            </a:pPr>
            <a:r>
              <a:rPr lang="en-US" sz="2400" b="1" dirty="0" smtClean="0"/>
              <a:t>Reliability</a:t>
            </a:r>
          </a:p>
          <a:p>
            <a:pPr marL="693738" lvl="1" indent="-236538" algn="just">
              <a:lnSpc>
                <a:spcPct val="150000"/>
              </a:lnSpc>
              <a:buFont typeface="Arial" panose="020B0604020202020204" pitchFamily="34" charset="0"/>
              <a:buChar char="•"/>
            </a:pPr>
            <a:r>
              <a:rPr lang="en-US" sz="2400" b="1" dirty="0" smtClean="0"/>
              <a:t>Maintainability</a:t>
            </a:r>
          </a:p>
          <a:p>
            <a:pPr marL="693738" lvl="1" indent="-236538" algn="just">
              <a:lnSpc>
                <a:spcPct val="150000"/>
              </a:lnSpc>
              <a:buFont typeface="Arial" panose="020B0604020202020204" pitchFamily="34" charset="0"/>
              <a:buChar char="•"/>
            </a:pPr>
            <a:r>
              <a:rPr lang="en-US" sz="2400" b="1" dirty="0"/>
              <a:t>Extendibility:</a:t>
            </a:r>
            <a:r>
              <a:rPr lang="en-US" sz="2400" dirty="0"/>
              <a:t> When measuring changeability we could identify two aspects: one is the ease with which existing code can be </a:t>
            </a:r>
            <a:r>
              <a:rPr lang="en-US" sz="2400" dirty="0" smtClean="0"/>
              <a:t>changed, </a:t>
            </a:r>
            <a:r>
              <a:rPr lang="en-US" sz="2400" dirty="0"/>
              <a:t>while another could be the ease with which new functionality can be added.</a:t>
            </a:r>
          </a:p>
        </p:txBody>
      </p:sp>
    </p:spTree>
    <p:extLst>
      <p:ext uri="{BB962C8B-B14F-4D97-AF65-F5344CB8AC3E}">
        <p14:creationId xmlns:p14="http://schemas.microsoft.com/office/powerpoint/2010/main" val="249513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646331"/>
          </a:xfrm>
          <a:prstGeom prst="rect">
            <a:avLst/>
          </a:prstGeom>
        </p:spPr>
        <p:txBody>
          <a:bodyPr wrap="square">
            <a:spAutoFit/>
          </a:bodyPr>
          <a:lstStyle/>
          <a:p>
            <a:r>
              <a:rPr lang="en-IN" sz="3200" b="1" dirty="0">
                <a:solidFill>
                  <a:srgbClr val="FF0000"/>
                </a:solidFill>
              </a:rPr>
              <a:t>4</a:t>
            </a:r>
            <a:r>
              <a:rPr lang="en-IN" sz="3600" b="1" dirty="0" smtClean="0">
                <a:solidFill>
                  <a:srgbClr val="FF0000"/>
                </a:solidFill>
              </a:rPr>
              <a:t>. </a:t>
            </a:r>
            <a:r>
              <a:rPr lang="en-US" sz="2800" b="1" dirty="0">
                <a:solidFill>
                  <a:srgbClr val="FF0000"/>
                </a:solidFill>
              </a:rPr>
              <a:t>Quantitative Quality Management </a:t>
            </a:r>
            <a:r>
              <a:rPr lang="en-US" sz="2800" b="1" dirty="0" smtClean="0">
                <a:solidFill>
                  <a:srgbClr val="FF0000"/>
                </a:solidFill>
              </a:rPr>
              <a:t>Planning: </a:t>
            </a:r>
            <a:endParaRPr lang="en-US" sz="2800" b="1" dirty="0">
              <a:solidFill>
                <a:srgbClr val="FF0000"/>
              </a:solidFill>
            </a:endParaRPr>
          </a:p>
        </p:txBody>
      </p:sp>
      <p:sp>
        <p:nvSpPr>
          <p:cNvPr id="2" name="Rectangle 1"/>
          <p:cNvSpPr/>
          <p:nvPr/>
        </p:nvSpPr>
        <p:spPr>
          <a:xfrm>
            <a:off x="381000" y="1094892"/>
            <a:ext cx="8534400" cy="3970318"/>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b="1" dirty="0"/>
              <a:t>Setting the Quality Goal:</a:t>
            </a:r>
            <a:r>
              <a:rPr lang="en-US" sz="2400" dirty="0"/>
              <a:t> Project managers set quality goals </a:t>
            </a:r>
            <a:r>
              <a:rPr lang="en-US" sz="2400" dirty="0" smtClean="0"/>
              <a:t>during </a:t>
            </a:r>
            <a:r>
              <a:rPr lang="en-US" sz="2400" dirty="0"/>
              <a:t>the planning stages. The Quality goal for a project generally is the expected number of defects found during acceptance testing. </a:t>
            </a:r>
            <a:endParaRPr lang="en-US" sz="2400" dirty="0" smtClean="0"/>
          </a:p>
          <a:p>
            <a:pPr marL="693738" lvl="1" indent="-236538" algn="just">
              <a:lnSpc>
                <a:spcPct val="150000"/>
              </a:lnSpc>
              <a:buFont typeface="Arial" panose="020B0604020202020204" pitchFamily="34" charset="0"/>
              <a:buChar char="•"/>
            </a:pPr>
            <a:r>
              <a:rPr lang="en-US" sz="2400" dirty="0" smtClean="0"/>
              <a:t>Two </a:t>
            </a:r>
            <a:r>
              <a:rPr lang="en-US" sz="2400" dirty="0"/>
              <a:t>primary sources can be used for setting the quality goal: </a:t>
            </a:r>
            <a:r>
              <a:rPr lang="en-US" sz="2400" b="1" dirty="0"/>
              <a:t>past data from similar projects and data from the Process capability baseline (PCB).</a:t>
            </a:r>
          </a:p>
        </p:txBody>
      </p:sp>
    </p:spTree>
    <p:extLst>
      <p:ext uri="{BB962C8B-B14F-4D97-AF65-F5344CB8AC3E}">
        <p14:creationId xmlns:p14="http://schemas.microsoft.com/office/powerpoint/2010/main" val="358076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523220"/>
          </a:xfrm>
          <a:prstGeom prst="rect">
            <a:avLst/>
          </a:prstGeom>
        </p:spPr>
        <p:txBody>
          <a:bodyPr wrap="square">
            <a:spAutoFit/>
          </a:bodyPr>
          <a:lstStyle/>
          <a:p>
            <a:r>
              <a:rPr lang="en-US" sz="2800" b="1" dirty="0" smtClean="0">
                <a:solidFill>
                  <a:srgbClr val="FF0000"/>
                </a:solidFill>
              </a:rPr>
              <a:t>Quantitative </a:t>
            </a:r>
            <a:r>
              <a:rPr lang="en-US" sz="2800" b="1" dirty="0">
                <a:solidFill>
                  <a:srgbClr val="FF0000"/>
                </a:solidFill>
              </a:rPr>
              <a:t>Quality Management </a:t>
            </a:r>
            <a:r>
              <a:rPr lang="en-US" sz="2800" b="1" dirty="0" smtClean="0">
                <a:solidFill>
                  <a:srgbClr val="FF0000"/>
                </a:solidFill>
              </a:rPr>
              <a:t>Planning: </a:t>
            </a:r>
            <a:endParaRPr lang="en-US" sz="2800" b="1" dirty="0">
              <a:solidFill>
                <a:srgbClr val="FF0000"/>
              </a:solidFill>
            </a:endParaRPr>
          </a:p>
        </p:txBody>
      </p:sp>
      <p:sp>
        <p:nvSpPr>
          <p:cNvPr id="2" name="Rectangle 1"/>
          <p:cNvSpPr/>
          <p:nvPr/>
        </p:nvSpPr>
        <p:spPr>
          <a:xfrm>
            <a:off x="381000" y="1094892"/>
            <a:ext cx="8534400" cy="4524315"/>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dirty="0"/>
              <a:t>If we set the quality target as the number of defects per function point, the following sequence of steps is used</a:t>
            </a:r>
            <a:r>
              <a:rPr lang="en-US" sz="2400" dirty="0" smtClean="0"/>
              <a:t>:</a:t>
            </a:r>
          </a:p>
          <a:p>
            <a:pPr lvl="1" algn="just">
              <a:lnSpc>
                <a:spcPct val="150000"/>
              </a:lnSpc>
            </a:pPr>
            <a:r>
              <a:rPr lang="en-US" sz="2400" dirty="0"/>
              <a:t> </a:t>
            </a:r>
            <a:r>
              <a:rPr lang="en-US" sz="2400" b="1" dirty="0" smtClean="0"/>
              <a:t>--&gt; </a:t>
            </a:r>
            <a:r>
              <a:rPr lang="en-US" sz="2400" b="1" dirty="0"/>
              <a:t>Set the quality goal in terms of defects per FP</a:t>
            </a:r>
            <a:r>
              <a:rPr lang="en-US" sz="2400" b="1" dirty="0" smtClean="0"/>
              <a:t>.</a:t>
            </a:r>
          </a:p>
          <a:p>
            <a:pPr lvl="1" algn="just">
              <a:lnSpc>
                <a:spcPct val="150000"/>
              </a:lnSpc>
            </a:pPr>
            <a:r>
              <a:rPr lang="en-US" sz="2400" b="1" dirty="0" smtClean="0"/>
              <a:t> </a:t>
            </a:r>
            <a:r>
              <a:rPr lang="en-US" sz="2400" b="1" dirty="0"/>
              <a:t>--&gt; Estimate the expected productivity level for the project</a:t>
            </a:r>
            <a:r>
              <a:rPr lang="en-US" sz="2400" b="1" dirty="0" smtClean="0"/>
              <a:t>.</a:t>
            </a:r>
          </a:p>
          <a:p>
            <a:pPr lvl="1" algn="just">
              <a:lnSpc>
                <a:spcPct val="150000"/>
              </a:lnSpc>
            </a:pPr>
            <a:r>
              <a:rPr lang="en-US" sz="2400" b="1" dirty="0" smtClean="0"/>
              <a:t> --&gt; Estimate </a:t>
            </a:r>
            <a:r>
              <a:rPr lang="en-US" sz="2400" b="1" dirty="0"/>
              <a:t>the size in FP as (expected productivity * estimated effort</a:t>
            </a:r>
            <a:r>
              <a:rPr lang="en-US" sz="2400" b="1" dirty="0" smtClean="0"/>
              <a:t>)</a:t>
            </a:r>
          </a:p>
          <a:p>
            <a:pPr lvl="1" algn="just">
              <a:lnSpc>
                <a:spcPct val="150000"/>
              </a:lnSpc>
            </a:pPr>
            <a:r>
              <a:rPr lang="en-US" sz="2400" b="1" dirty="0" smtClean="0"/>
              <a:t> </a:t>
            </a:r>
            <a:r>
              <a:rPr lang="en-US" sz="2400" b="1" dirty="0"/>
              <a:t>--&gt; Estimate the number of AT (Acceptance Test) defects as ( Quality goal * Estimated size ) </a:t>
            </a:r>
          </a:p>
        </p:txBody>
      </p:sp>
    </p:spTree>
    <p:extLst>
      <p:ext uri="{BB962C8B-B14F-4D97-AF65-F5344CB8AC3E}">
        <p14:creationId xmlns:p14="http://schemas.microsoft.com/office/powerpoint/2010/main" val="1209920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523220"/>
          </a:xfrm>
          <a:prstGeom prst="rect">
            <a:avLst/>
          </a:prstGeom>
        </p:spPr>
        <p:txBody>
          <a:bodyPr wrap="square">
            <a:spAutoFit/>
          </a:bodyPr>
          <a:lstStyle/>
          <a:p>
            <a:r>
              <a:rPr lang="en-US" sz="2800" b="1" dirty="0" smtClean="0">
                <a:solidFill>
                  <a:srgbClr val="FF0000"/>
                </a:solidFill>
              </a:rPr>
              <a:t>Quantitative </a:t>
            </a:r>
            <a:r>
              <a:rPr lang="en-US" sz="2800" b="1" dirty="0">
                <a:solidFill>
                  <a:srgbClr val="FF0000"/>
                </a:solidFill>
              </a:rPr>
              <a:t>Quality Management </a:t>
            </a:r>
            <a:r>
              <a:rPr lang="en-US" sz="2800" b="1" dirty="0" smtClean="0">
                <a:solidFill>
                  <a:srgbClr val="FF0000"/>
                </a:solidFill>
              </a:rPr>
              <a:t>Planning: </a:t>
            </a:r>
            <a:endParaRPr lang="en-US" sz="2800" b="1" dirty="0">
              <a:solidFill>
                <a:srgbClr val="FF0000"/>
              </a:solidFill>
            </a:endParaRPr>
          </a:p>
        </p:txBody>
      </p:sp>
      <p:sp>
        <p:nvSpPr>
          <p:cNvPr id="2" name="Rectangle 1"/>
          <p:cNvSpPr/>
          <p:nvPr/>
        </p:nvSpPr>
        <p:spPr>
          <a:xfrm>
            <a:off x="381000" y="1094892"/>
            <a:ext cx="8534400" cy="3359061"/>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b="1" dirty="0">
                <a:solidFill>
                  <a:srgbClr val="00B050"/>
                </a:solidFill>
              </a:rPr>
              <a:t>Estimating Defects for Other Stages: </a:t>
            </a:r>
            <a:r>
              <a:rPr lang="en-US" sz="2400" dirty="0"/>
              <a:t>Once </a:t>
            </a:r>
            <a:r>
              <a:rPr lang="en-US" sz="2400" dirty="0" smtClean="0"/>
              <a:t>the </a:t>
            </a:r>
            <a:r>
              <a:rPr lang="en-US" sz="2400" dirty="0"/>
              <a:t>projects quality goal is set, we should estimate </a:t>
            </a:r>
            <a:r>
              <a:rPr lang="en-US" sz="2400" dirty="0" smtClean="0"/>
              <a:t>defect </a:t>
            </a:r>
            <a:r>
              <a:rPr lang="en-US" sz="2400" dirty="0"/>
              <a:t>levels for the various quality control activities so that we can quantitatively control the quality. The approach for estimating defect levels for other phases is similar to the approach for estimating the defects in acceptance testing. </a:t>
            </a:r>
            <a:endParaRPr lang="en-US" sz="2400" b="1" dirty="0"/>
          </a:p>
        </p:txBody>
      </p:sp>
    </p:spTree>
    <p:extLst>
      <p:ext uri="{BB962C8B-B14F-4D97-AF65-F5344CB8AC3E}">
        <p14:creationId xmlns:p14="http://schemas.microsoft.com/office/powerpoint/2010/main" val="384827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523220"/>
          </a:xfrm>
          <a:prstGeom prst="rect">
            <a:avLst/>
          </a:prstGeom>
        </p:spPr>
        <p:txBody>
          <a:bodyPr wrap="square">
            <a:spAutoFit/>
          </a:bodyPr>
          <a:lstStyle/>
          <a:p>
            <a:r>
              <a:rPr lang="en-US" sz="2800" b="1" dirty="0" smtClean="0">
                <a:solidFill>
                  <a:srgbClr val="FF0000"/>
                </a:solidFill>
              </a:rPr>
              <a:t>Quantitative </a:t>
            </a:r>
            <a:r>
              <a:rPr lang="en-US" sz="2800" b="1" dirty="0">
                <a:solidFill>
                  <a:srgbClr val="FF0000"/>
                </a:solidFill>
              </a:rPr>
              <a:t>Quality Management </a:t>
            </a:r>
            <a:r>
              <a:rPr lang="en-US" sz="2800" b="1" dirty="0" smtClean="0">
                <a:solidFill>
                  <a:srgbClr val="FF0000"/>
                </a:solidFill>
              </a:rPr>
              <a:t>Planning: </a:t>
            </a:r>
            <a:endParaRPr lang="en-US" sz="2800" b="1" dirty="0">
              <a:solidFill>
                <a:srgbClr val="FF0000"/>
              </a:solidFill>
            </a:endParaRPr>
          </a:p>
        </p:txBody>
      </p:sp>
      <p:sp>
        <p:nvSpPr>
          <p:cNvPr id="2" name="Rectangle 1"/>
          <p:cNvSpPr/>
          <p:nvPr/>
        </p:nvSpPr>
        <p:spPr>
          <a:xfrm>
            <a:off x="381000" y="1094892"/>
            <a:ext cx="8534400" cy="3359061"/>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b="1" dirty="0">
                <a:solidFill>
                  <a:srgbClr val="00B050"/>
                </a:solidFill>
              </a:rPr>
              <a:t>Quality Process Planning: </a:t>
            </a:r>
            <a:r>
              <a:rPr lang="en-US" sz="2400" dirty="0"/>
              <a:t>If the quality goal is based on the data from similar projects and the goal is higher that that of the similar projects, it is unreasonable to expect that following the same process as used in the earlier projects will achieve the higher quality goal. Hence, if a higher quality level is desired, the process must be suitably upgraded. </a:t>
            </a:r>
            <a:endParaRPr lang="en-US" sz="2400" b="1" dirty="0"/>
          </a:p>
        </p:txBody>
      </p:sp>
    </p:spTree>
    <p:extLst>
      <p:ext uri="{BB962C8B-B14F-4D97-AF65-F5344CB8AC3E}">
        <p14:creationId xmlns:p14="http://schemas.microsoft.com/office/powerpoint/2010/main" val="1020648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492443"/>
          </a:xfrm>
          <a:prstGeom prst="rect">
            <a:avLst/>
          </a:prstGeom>
        </p:spPr>
        <p:txBody>
          <a:bodyPr wrap="square">
            <a:spAutoFit/>
          </a:bodyPr>
          <a:lstStyle/>
          <a:p>
            <a:r>
              <a:rPr lang="en-IN" sz="2600" b="1" dirty="0">
                <a:solidFill>
                  <a:srgbClr val="FF0000"/>
                </a:solidFill>
              </a:rPr>
              <a:t>5</a:t>
            </a:r>
            <a:r>
              <a:rPr lang="en-IN" sz="2600" b="1" dirty="0" smtClean="0">
                <a:solidFill>
                  <a:srgbClr val="FF0000"/>
                </a:solidFill>
              </a:rPr>
              <a:t>. </a:t>
            </a:r>
            <a:r>
              <a:rPr lang="en-US" sz="2600" b="1" dirty="0">
                <a:solidFill>
                  <a:srgbClr val="FF0000"/>
                </a:solidFill>
              </a:rPr>
              <a:t>Product Quality &amp; Process Quality </a:t>
            </a:r>
            <a:r>
              <a:rPr lang="en-US" sz="2600" b="1" dirty="0" smtClean="0">
                <a:solidFill>
                  <a:srgbClr val="FF0000"/>
                </a:solidFill>
              </a:rPr>
              <a:t>Metrics: </a:t>
            </a:r>
            <a:endParaRPr lang="en-US" sz="2600" b="1" dirty="0">
              <a:solidFill>
                <a:srgbClr val="FF0000"/>
              </a:solidFill>
            </a:endParaRPr>
          </a:p>
        </p:txBody>
      </p:sp>
      <p:sp>
        <p:nvSpPr>
          <p:cNvPr id="2" name="Rectangle 1"/>
          <p:cNvSpPr/>
          <p:nvPr/>
        </p:nvSpPr>
        <p:spPr>
          <a:xfrm>
            <a:off x="381000" y="1094892"/>
            <a:ext cx="8534400" cy="4616648"/>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dirty="0" smtClean="0">
                <a:solidFill>
                  <a:srgbClr val="FF0000"/>
                </a:solidFill>
              </a:rPr>
              <a:t>Product metrics</a:t>
            </a:r>
            <a:r>
              <a:rPr lang="en-US" sz="2800" dirty="0" smtClean="0"/>
              <a:t> − </a:t>
            </a:r>
            <a:r>
              <a:rPr lang="en-US" sz="2800" dirty="0"/>
              <a:t>Describes the characteristics of </a:t>
            </a:r>
            <a:r>
              <a:rPr lang="en-US" sz="2800" dirty="0" smtClean="0"/>
              <a:t>the product </a:t>
            </a:r>
            <a:r>
              <a:rPr lang="en-US" sz="2800" dirty="0"/>
              <a:t>such as size, complexity, design features</a:t>
            </a:r>
            <a:r>
              <a:rPr lang="en-US" sz="2800" dirty="0" smtClean="0"/>
              <a:t>, performance</a:t>
            </a:r>
            <a:r>
              <a:rPr lang="en-US" sz="2800" dirty="0"/>
              <a:t>, and quality level</a:t>
            </a:r>
            <a:r>
              <a:rPr lang="en-US" sz="2800" dirty="0" smtClean="0"/>
              <a:t>.</a:t>
            </a:r>
          </a:p>
          <a:p>
            <a:pPr marL="457200" indent="-457200" algn="just">
              <a:lnSpc>
                <a:spcPct val="150000"/>
              </a:lnSpc>
              <a:buFont typeface="Arial" panose="020B0604020202020204" pitchFamily="34" charset="0"/>
              <a:buChar char="•"/>
            </a:pPr>
            <a:endParaRPr lang="en-US" sz="2800" dirty="0" smtClean="0">
              <a:solidFill>
                <a:srgbClr val="FF0000"/>
              </a:solidFill>
            </a:endParaRPr>
          </a:p>
          <a:p>
            <a:pPr marL="457200" indent="-457200" algn="just">
              <a:lnSpc>
                <a:spcPct val="150000"/>
              </a:lnSpc>
              <a:buFont typeface="Arial" panose="020B0604020202020204" pitchFamily="34" charset="0"/>
              <a:buChar char="•"/>
            </a:pPr>
            <a:r>
              <a:rPr lang="en-US" sz="2800" dirty="0" smtClean="0">
                <a:solidFill>
                  <a:srgbClr val="FF0000"/>
                </a:solidFill>
              </a:rPr>
              <a:t>Process metrics </a:t>
            </a:r>
            <a:r>
              <a:rPr lang="en-US" sz="2800" dirty="0" smtClean="0"/>
              <a:t>− </a:t>
            </a:r>
            <a:r>
              <a:rPr lang="en-US" sz="2800" dirty="0"/>
              <a:t>These characteristics can be used </a:t>
            </a:r>
            <a:r>
              <a:rPr lang="en-US" sz="2800" dirty="0" smtClean="0"/>
              <a:t>to improve </a:t>
            </a:r>
            <a:r>
              <a:rPr lang="en-US" sz="2800" dirty="0"/>
              <a:t>the development and maintenance activities of </a:t>
            </a:r>
            <a:r>
              <a:rPr lang="en-US" sz="2800" dirty="0" smtClean="0"/>
              <a:t>the software</a:t>
            </a:r>
            <a:endParaRPr lang="en-US" sz="2800" b="1" dirty="0"/>
          </a:p>
        </p:txBody>
      </p:sp>
    </p:spTree>
    <p:extLst>
      <p:ext uri="{BB962C8B-B14F-4D97-AF65-F5344CB8AC3E}">
        <p14:creationId xmlns:p14="http://schemas.microsoft.com/office/powerpoint/2010/main" val="3752618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492443"/>
          </a:xfrm>
          <a:prstGeom prst="rect">
            <a:avLst/>
          </a:prstGeom>
        </p:spPr>
        <p:txBody>
          <a:bodyPr wrap="square">
            <a:spAutoFit/>
          </a:bodyPr>
          <a:lstStyle/>
          <a:p>
            <a:r>
              <a:rPr lang="en-US" sz="2600" b="1" dirty="0" smtClean="0">
                <a:solidFill>
                  <a:srgbClr val="FF0000"/>
                </a:solidFill>
              </a:rPr>
              <a:t>Product </a:t>
            </a:r>
            <a:r>
              <a:rPr lang="en-US" sz="2600" b="1" dirty="0">
                <a:solidFill>
                  <a:srgbClr val="FF0000"/>
                </a:solidFill>
              </a:rPr>
              <a:t>Quality &amp; Process Quality </a:t>
            </a:r>
            <a:r>
              <a:rPr lang="en-US" sz="2600" b="1" dirty="0" smtClean="0">
                <a:solidFill>
                  <a:srgbClr val="FF0000"/>
                </a:solidFill>
              </a:rPr>
              <a:t>Metrics: </a:t>
            </a:r>
            <a:endParaRPr lang="en-US" sz="2600" b="1" dirty="0">
              <a:solidFill>
                <a:srgbClr val="FF0000"/>
              </a:solidFill>
            </a:endParaRPr>
          </a:p>
        </p:txBody>
      </p:sp>
      <p:sp>
        <p:nvSpPr>
          <p:cNvPr id="2" name="Rectangle 1"/>
          <p:cNvSpPr/>
          <p:nvPr/>
        </p:nvSpPr>
        <p:spPr>
          <a:xfrm>
            <a:off x="381000" y="914400"/>
            <a:ext cx="8534400" cy="557505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dirty="0"/>
              <a:t>The system development process is made up of a number of activities that are linked together so that the output from one activity is the input to the next. Thus, program testing will depend on there being a program to test that will be the product of the program coding stage. </a:t>
            </a:r>
            <a:endParaRPr lang="en-US" sz="2400" dirty="0" smtClean="0"/>
          </a:p>
          <a:p>
            <a:pPr marL="457200" indent="-457200" algn="just">
              <a:lnSpc>
                <a:spcPct val="150000"/>
              </a:lnSpc>
              <a:buFont typeface="Arial" panose="020B0604020202020204" pitchFamily="34" charset="0"/>
              <a:buChar char="•"/>
            </a:pPr>
            <a:r>
              <a:rPr lang="en-US" sz="2400" dirty="0" smtClean="0"/>
              <a:t>Errors </a:t>
            </a:r>
            <a:r>
              <a:rPr lang="en-US" sz="2400" dirty="0"/>
              <a:t>can enter the process at any stage. They can be introduced either because of a defect in the way a process is carried out, as when programmers make mistakes in the logic of their programs, or because information has not been passed clearly and unambiguously between stages.</a:t>
            </a:r>
            <a:endParaRPr lang="en-US" sz="2400" b="1" dirty="0"/>
          </a:p>
        </p:txBody>
      </p:sp>
    </p:spTree>
    <p:extLst>
      <p:ext uri="{BB962C8B-B14F-4D97-AF65-F5344CB8AC3E}">
        <p14:creationId xmlns:p14="http://schemas.microsoft.com/office/powerpoint/2010/main" val="2978714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492443"/>
          </a:xfrm>
          <a:prstGeom prst="rect">
            <a:avLst/>
          </a:prstGeom>
        </p:spPr>
        <p:txBody>
          <a:bodyPr wrap="square">
            <a:spAutoFit/>
          </a:bodyPr>
          <a:lstStyle/>
          <a:p>
            <a:r>
              <a:rPr lang="en-US" sz="2600" b="1" dirty="0" smtClean="0">
                <a:solidFill>
                  <a:srgbClr val="FF0000"/>
                </a:solidFill>
              </a:rPr>
              <a:t>Product </a:t>
            </a:r>
            <a:r>
              <a:rPr lang="en-US" sz="2600" b="1" dirty="0">
                <a:solidFill>
                  <a:srgbClr val="FF0000"/>
                </a:solidFill>
              </a:rPr>
              <a:t>Quality &amp; Process Quality </a:t>
            </a:r>
            <a:r>
              <a:rPr lang="en-US" sz="2600" b="1" dirty="0" smtClean="0">
                <a:solidFill>
                  <a:srgbClr val="FF0000"/>
                </a:solidFill>
              </a:rPr>
              <a:t>Metrics: </a:t>
            </a:r>
            <a:endParaRPr lang="en-US" sz="2600" b="1" dirty="0">
              <a:solidFill>
                <a:srgbClr val="FF0000"/>
              </a:solidFill>
            </a:endParaRPr>
          </a:p>
        </p:txBody>
      </p:sp>
      <p:sp>
        <p:nvSpPr>
          <p:cNvPr id="2" name="Rectangle 1"/>
          <p:cNvSpPr/>
          <p:nvPr/>
        </p:nvSpPr>
        <p:spPr>
          <a:xfrm>
            <a:off x="381000" y="914400"/>
            <a:ext cx="8534400" cy="5632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dirty="0"/>
              <a:t>Errors should therefore be eradicated by careful examination of the products of each stage before they are passed on to the next. To do this, the following process requirements should be specified for each </a:t>
            </a:r>
            <a:r>
              <a:rPr lang="en-US" sz="2400" dirty="0" smtClean="0"/>
              <a:t>activity.</a:t>
            </a:r>
          </a:p>
          <a:p>
            <a:pPr marL="457200" indent="-457200" algn="just">
              <a:lnSpc>
                <a:spcPct val="150000"/>
              </a:lnSpc>
              <a:buFont typeface="Arial" panose="020B0604020202020204" pitchFamily="34" charset="0"/>
              <a:buChar char="•"/>
            </a:pPr>
            <a:r>
              <a:rPr lang="en-US" sz="2400" b="1" dirty="0" smtClean="0">
                <a:solidFill>
                  <a:srgbClr val="FF0000"/>
                </a:solidFill>
              </a:rPr>
              <a:t>Entry requirements, </a:t>
            </a:r>
            <a:r>
              <a:rPr lang="en-US" sz="2400" dirty="0" smtClean="0"/>
              <a:t>which </a:t>
            </a:r>
            <a:r>
              <a:rPr lang="en-US" sz="2400" dirty="0"/>
              <a:t>have to be in place before an activity can start</a:t>
            </a:r>
            <a:r>
              <a:rPr lang="en-US" sz="2400" dirty="0" smtClean="0"/>
              <a:t>.</a:t>
            </a:r>
          </a:p>
          <a:p>
            <a:pPr marL="457200" indent="-457200" algn="just">
              <a:lnSpc>
                <a:spcPct val="150000"/>
              </a:lnSpc>
              <a:buFont typeface="Arial" panose="020B0604020202020204" pitchFamily="34" charset="0"/>
              <a:buChar char="•"/>
            </a:pPr>
            <a:r>
              <a:rPr lang="en-US" sz="2400" b="1" dirty="0">
                <a:solidFill>
                  <a:srgbClr val="FF0000"/>
                </a:solidFill>
              </a:rPr>
              <a:t>Implementation requirements,</a:t>
            </a:r>
            <a:r>
              <a:rPr lang="en-US" sz="2400" dirty="0"/>
              <a:t> which define how the process is to be conducted</a:t>
            </a:r>
            <a:r>
              <a:rPr lang="en-US" sz="2400" dirty="0" smtClean="0"/>
              <a:t>.</a:t>
            </a:r>
          </a:p>
          <a:p>
            <a:pPr marL="457200" indent="-457200" algn="just">
              <a:lnSpc>
                <a:spcPct val="150000"/>
              </a:lnSpc>
              <a:buFont typeface="Arial" panose="020B0604020202020204" pitchFamily="34" charset="0"/>
              <a:buChar char="•"/>
            </a:pPr>
            <a:r>
              <a:rPr lang="en-US" sz="2400" b="1" dirty="0">
                <a:solidFill>
                  <a:srgbClr val="FF0000"/>
                </a:solidFill>
              </a:rPr>
              <a:t>Exit </a:t>
            </a:r>
            <a:r>
              <a:rPr lang="en-US" sz="2400" b="1" dirty="0" smtClean="0">
                <a:solidFill>
                  <a:srgbClr val="FF0000"/>
                </a:solidFill>
              </a:rPr>
              <a:t>requirements,</a:t>
            </a:r>
            <a:r>
              <a:rPr lang="en-US" sz="2400" dirty="0" smtClean="0"/>
              <a:t> which </a:t>
            </a:r>
            <a:r>
              <a:rPr lang="en-US" sz="2400" dirty="0"/>
              <a:t>have to be fulfilled before an activity is deemed to have been completed.</a:t>
            </a:r>
            <a:endParaRPr lang="en-US" sz="2400" b="1" dirty="0"/>
          </a:p>
        </p:txBody>
      </p:sp>
    </p:spTree>
    <p:extLst>
      <p:ext uri="{BB962C8B-B14F-4D97-AF65-F5344CB8AC3E}">
        <p14:creationId xmlns:p14="http://schemas.microsoft.com/office/powerpoint/2010/main" val="3124553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646331"/>
          </a:xfrm>
          <a:prstGeom prst="rect">
            <a:avLst/>
          </a:prstGeom>
        </p:spPr>
        <p:txBody>
          <a:bodyPr wrap="square">
            <a:spAutoFit/>
          </a:bodyPr>
          <a:lstStyle/>
          <a:p>
            <a:r>
              <a:rPr lang="en-IN" sz="3200" b="1" dirty="0" smtClean="0">
                <a:solidFill>
                  <a:srgbClr val="FF0000"/>
                </a:solidFill>
              </a:rPr>
              <a:t>1</a:t>
            </a:r>
            <a:r>
              <a:rPr lang="en-IN" sz="3600" b="1" dirty="0" smtClean="0">
                <a:solidFill>
                  <a:srgbClr val="FF0000"/>
                </a:solidFill>
              </a:rPr>
              <a:t>. </a:t>
            </a:r>
            <a:r>
              <a:rPr lang="en-US" sz="3600" b="1" dirty="0">
                <a:solidFill>
                  <a:srgbClr val="FF0000"/>
                </a:solidFill>
              </a:rPr>
              <a:t>Planning Quality</a:t>
            </a:r>
          </a:p>
        </p:txBody>
      </p:sp>
      <p:sp>
        <p:nvSpPr>
          <p:cNvPr id="2" name="Rectangle 1"/>
          <p:cNvSpPr/>
          <p:nvPr/>
        </p:nvSpPr>
        <p:spPr>
          <a:xfrm>
            <a:off x="533400" y="1066800"/>
            <a:ext cx="8229600" cy="2610843"/>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800" dirty="0"/>
              <a:t>Quality will be of concern at all stages of project planning and execution, but will be of particular interest at the following points in the Step Wise framework.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492443"/>
          </a:xfrm>
          <a:prstGeom prst="rect">
            <a:avLst/>
          </a:prstGeom>
        </p:spPr>
        <p:txBody>
          <a:bodyPr wrap="square">
            <a:spAutoFit/>
          </a:bodyPr>
          <a:lstStyle/>
          <a:p>
            <a:r>
              <a:rPr lang="en-US" sz="2600" b="1" dirty="0" smtClean="0">
                <a:solidFill>
                  <a:srgbClr val="FF0000"/>
                </a:solidFill>
              </a:rPr>
              <a:t>Product </a:t>
            </a:r>
            <a:r>
              <a:rPr lang="en-US" sz="2600" b="1" dirty="0">
                <a:solidFill>
                  <a:srgbClr val="FF0000"/>
                </a:solidFill>
              </a:rPr>
              <a:t>Quality &amp; Process Quality </a:t>
            </a:r>
            <a:r>
              <a:rPr lang="en-US" sz="2600" b="1" dirty="0" smtClean="0">
                <a:solidFill>
                  <a:srgbClr val="FF0000"/>
                </a:solidFill>
              </a:rPr>
              <a:t>Metrics: </a:t>
            </a:r>
            <a:endParaRPr lang="en-US" sz="2600" b="1" dirty="0">
              <a:solidFill>
                <a:srgbClr val="FF0000"/>
              </a:solidFill>
            </a:endParaRPr>
          </a:p>
        </p:txBody>
      </p:sp>
      <p:sp>
        <p:nvSpPr>
          <p:cNvPr id="2" name="Rectangle 1"/>
          <p:cNvSpPr/>
          <p:nvPr/>
        </p:nvSpPr>
        <p:spPr>
          <a:xfrm>
            <a:off x="381000" y="914400"/>
            <a:ext cx="8534400" cy="3359061"/>
          </a:xfrm>
          <a:prstGeom prst="rect">
            <a:avLst/>
          </a:prstGeom>
        </p:spPr>
        <p:txBody>
          <a:bodyPr wrap="square">
            <a:spAutoFit/>
          </a:bodyPr>
          <a:lstStyle/>
          <a:p>
            <a:pPr>
              <a:lnSpc>
                <a:spcPct val="150000"/>
              </a:lnSpc>
            </a:pPr>
            <a:r>
              <a:rPr lang="en-US" sz="2400" b="1" dirty="0">
                <a:solidFill>
                  <a:srgbClr val="FF0000"/>
                </a:solidFill>
              </a:rPr>
              <a:t>Product Quality Metrics</a:t>
            </a:r>
          </a:p>
          <a:p>
            <a:pPr>
              <a:lnSpc>
                <a:spcPct val="150000"/>
              </a:lnSpc>
            </a:pPr>
            <a:r>
              <a:rPr lang="en-US" sz="2400" dirty="0"/>
              <a:t>This metrics include the following −</a:t>
            </a:r>
          </a:p>
          <a:p>
            <a:pPr lvl="3">
              <a:lnSpc>
                <a:spcPct val="150000"/>
              </a:lnSpc>
            </a:pPr>
            <a:r>
              <a:rPr lang="en-US" sz="2400" dirty="0"/>
              <a:t>Mean Time to Failure</a:t>
            </a:r>
          </a:p>
          <a:p>
            <a:pPr lvl="3">
              <a:lnSpc>
                <a:spcPct val="150000"/>
              </a:lnSpc>
            </a:pPr>
            <a:r>
              <a:rPr lang="en-US" sz="2400" dirty="0"/>
              <a:t>Defect Density</a:t>
            </a:r>
          </a:p>
          <a:p>
            <a:pPr lvl="3">
              <a:lnSpc>
                <a:spcPct val="150000"/>
              </a:lnSpc>
            </a:pPr>
            <a:r>
              <a:rPr lang="en-US" sz="2400" dirty="0"/>
              <a:t>Customer Problems</a:t>
            </a:r>
          </a:p>
          <a:p>
            <a:pPr lvl="3">
              <a:lnSpc>
                <a:spcPct val="150000"/>
              </a:lnSpc>
            </a:pPr>
            <a:r>
              <a:rPr lang="en-US" sz="2400" dirty="0"/>
              <a:t>Customer Satisfaction</a:t>
            </a:r>
          </a:p>
        </p:txBody>
      </p:sp>
    </p:spTree>
    <p:extLst>
      <p:ext uri="{BB962C8B-B14F-4D97-AF65-F5344CB8AC3E}">
        <p14:creationId xmlns:p14="http://schemas.microsoft.com/office/powerpoint/2010/main" val="1877003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492443"/>
          </a:xfrm>
          <a:prstGeom prst="rect">
            <a:avLst/>
          </a:prstGeom>
        </p:spPr>
        <p:txBody>
          <a:bodyPr wrap="square">
            <a:spAutoFit/>
          </a:bodyPr>
          <a:lstStyle/>
          <a:p>
            <a:r>
              <a:rPr lang="en-US" sz="2600" b="1" dirty="0" smtClean="0">
                <a:solidFill>
                  <a:srgbClr val="FF0000"/>
                </a:solidFill>
              </a:rPr>
              <a:t>Product </a:t>
            </a:r>
            <a:r>
              <a:rPr lang="en-US" sz="2600" b="1" dirty="0">
                <a:solidFill>
                  <a:srgbClr val="FF0000"/>
                </a:solidFill>
              </a:rPr>
              <a:t>Quality </a:t>
            </a:r>
            <a:r>
              <a:rPr lang="en-US" sz="2600" b="1" dirty="0" smtClean="0">
                <a:solidFill>
                  <a:srgbClr val="FF0000"/>
                </a:solidFill>
              </a:rPr>
              <a:t>Metrics: </a:t>
            </a:r>
            <a:endParaRPr lang="en-US" sz="2600" b="1" dirty="0">
              <a:solidFill>
                <a:srgbClr val="FF0000"/>
              </a:solidFill>
            </a:endParaRPr>
          </a:p>
        </p:txBody>
      </p:sp>
      <p:sp>
        <p:nvSpPr>
          <p:cNvPr id="2" name="Rectangle 1"/>
          <p:cNvSpPr/>
          <p:nvPr/>
        </p:nvSpPr>
        <p:spPr>
          <a:xfrm>
            <a:off x="381000" y="914400"/>
            <a:ext cx="8534400" cy="5078313"/>
          </a:xfrm>
          <a:prstGeom prst="rect">
            <a:avLst/>
          </a:prstGeom>
        </p:spPr>
        <p:txBody>
          <a:bodyPr wrap="square">
            <a:spAutoFit/>
          </a:bodyPr>
          <a:lstStyle/>
          <a:p>
            <a:pPr algn="just">
              <a:lnSpc>
                <a:spcPct val="150000"/>
              </a:lnSpc>
            </a:pPr>
            <a:r>
              <a:rPr lang="en-US" sz="2400" b="1" dirty="0" smtClean="0">
                <a:solidFill>
                  <a:srgbClr val="FF0000"/>
                </a:solidFill>
              </a:rPr>
              <a:t>Mean </a:t>
            </a:r>
            <a:r>
              <a:rPr lang="en-US" sz="2400" b="1" dirty="0">
                <a:solidFill>
                  <a:srgbClr val="FF0000"/>
                </a:solidFill>
              </a:rPr>
              <a:t>Time to Failure</a:t>
            </a:r>
          </a:p>
          <a:p>
            <a:pPr algn="just">
              <a:lnSpc>
                <a:spcPct val="150000"/>
              </a:lnSpc>
            </a:pPr>
            <a:r>
              <a:rPr lang="en-US" sz="2400" dirty="0"/>
              <a:t>It is the time between failures. This metric is </a:t>
            </a:r>
            <a:r>
              <a:rPr lang="en-US" sz="2400" i="1" dirty="0"/>
              <a:t>mostly used with safety critical systems such as the airline traffic control systems, avionics, and weapons.</a:t>
            </a:r>
          </a:p>
          <a:p>
            <a:pPr algn="just">
              <a:lnSpc>
                <a:spcPct val="150000"/>
              </a:lnSpc>
            </a:pPr>
            <a:endParaRPr lang="en-US" sz="2400" b="1" dirty="0" smtClean="0">
              <a:solidFill>
                <a:srgbClr val="FF0000"/>
              </a:solidFill>
            </a:endParaRPr>
          </a:p>
          <a:p>
            <a:pPr algn="just">
              <a:lnSpc>
                <a:spcPct val="150000"/>
              </a:lnSpc>
            </a:pPr>
            <a:r>
              <a:rPr lang="en-US" sz="2400" b="1" dirty="0" smtClean="0">
                <a:solidFill>
                  <a:srgbClr val="FF0000"/>
                </a:solidFill>
              </a:rPr>
              <a:t>Defect </a:t>
            </a:r>
            <a:r>
              <a:rPr lang="en-US" sz="2400" b="1" dirty="0">
                <a:solidFill>
                  <a:srgbClr val="FF0000"/>
                </a:solidFill>
              </a:rPr>
              <a:t>Density</a:t>
            </a:r>
          </a:p>
          <a:p>
            <a:pPr algn="just">
              <a:lnSpc>
                <a:spcPct val="150000"/>
              </a:lnSpc>
            </a:pPr>
            <a:r>
              <a:rPr lang="en-US" sz="2400" dirty="0"/>
              <a:t>It measures the defects relative to the software size expressed as lines of code or function point, etc. i.e., it measures code quality per unit. </a:t>
            </a:r>
            <a:r>
              <a:rPr lang="en-US" sz="2400" i="1" dirty="0"/>
              <a:t>This metric is used in many commercial software systems</a:t>
            </a:r>
            <a:r>
              <a:rPr lang="en-US" sz="2400" dirty="0"/>
              <a:t>.</a:t>
            </a:r>
          </a:p>
        </p:txBody>
      </p:sp>
    </p:spTree>
    <p:extLst>
      <p:ext uri="{BB962C8B-B14F-4D97-AF65-F5344CB8AC3E}">
        <p14:creationId xmlns:p14="http://schemas.microsoft.com/office/powerpoint/2010/main" val="3249128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492443"/>
          </a:xfrm>
          <a:prstGeom prst="rect">
            <a:avLst/>
          </a:prstGeom>
        </p:spPr>
        <p:txBody>
          <a:bodyPr wrap="square">
            <a:spAutoFit/>
          </a:bodyPr>
          <a:lstStyle/>
          <a:p>
            <a:r>
              <a:rPr lang="en-US" sz="2600" b="1" dirty="0" smtClean="0">
                <a:solidFill>
                  <a:srgbClr val="FF0000"/>
                </a:solidFill>
              </a:rPr>
              <a:t>Product </a:t>
            </a:r>
            <a:r>
              <a:rPr lang="en-US" sz="2600" b="1" dirty="0">
                <a:solidFill>
                  <a:srgbClr val="FF0000"/>
                </a:solidFill>
              </a:rPr>
              <a:t>Quality </a:t>
            </a:r>
            <a:r>
              <a:rPr lang="en-US" sz="2600" b="1" dirty="0" smtClean="0">
                <a:solidFill>
                  <a:srgbClr val="FF0000"/>
                </a:solidFill>
              </a:rPr>
              <a:t>Metrics: </a:t>
            </a:r>
            <a:endParaRPr lang="en-US" sz="2600" b="1" dirty="0">
              <a:solidFill>
                <a:srgbClr val="FF0000"/>
              </a:solidFill>
            </a:endParaRPr>
          </a:p>
        </p:txBody>
      </p:sp>
      <p:sp>
        <p:nvSpPr>
          <p:cNvPr id="2" name="Rectangle 1"/>
          <p:cNvSpPr/>
          <p:nvPr/>
        </p:nvSpPr>
        <p:spPr>
          <a:xfrm>
            <a:off x="381000" y="914400"/>
            <a:ext cx="8534400" cy="5909310"/>
          </a:xfrm>
          <a:prstGeom prst="rect">
            <a:avLst/>
          </a:prstGeom>
        </p:spPr>
        <p:txBody>
          <a:bodyPr wrap="square">
            <a:spAutoFit/>
          </a:bodyPr>
          <a:lstStyle/>
          <a:p>
            <a:pPr algn="just">
              <a:lnSpc>
                <a:spcPct val="150000"/>
              </a:lnSpc>
            </a:pPr>
            <a:r>
              <a:rPr lang="en-US" sz="2000" b="1" dirty="0">
                <a:solidFill>
                  <a:srgbClr val="FF0000"/>
                </a:solidFill>
              </a:rPr>
              <a:t>Customer </a:t>
            </a:r>
            <a:r>
              <a:rPr lang="en-US" sz="2000" b="1" dirty="0" smtClean="0">
                <a:solidFill>
                  <a:srgbClr val="FF0000"/>
                </a:solidFill>
              </a:rPr>
              <a:t>Problems:</a:t>
            </a:r>
            <a:endParaRPr lang="en-US" sz="2000" b="1" dirty="0">
              <a:solidFill>
                <a:srgbClr val="FF0000"/>
              </a:solidFill>
            </a:endParaRPr>
          </a:p>
          <a:p>
            <a:pPr algn="just">
              <a:lnSpc>
                <a:spcPct val="150000"/>
              </a:lnSpc>
            </a:pPr>
            <a:r>
              <a:rPr lang="en-US" sz="2000" dirty="0"/>
              <a:t>It measures the problems that customers encounter when using the product. It contains the customer’s perspective towards the problem space of the software, which includes the non-defect oriented problems together with the defect problems.</a:t>
            </a:r>
          </a:p>
          <a:p>
            <a:pPr algn="just">
              <a:lnSpc>
                <a:spcPct val="150000"/>
              </a:lnSpc>
            </a:pPr>
            <a:r>
              <a:rPr lang="en-US" sz="2000" dirty="0"/>
              <a:t>The problems metric is usually expressed in terms of </a:t>
            </a:r>
            <a:r>
              <a:rPr lang="en-US" sz="2000" b="1" dirty="0"/>
              <a:t>Problems per User-Month (PUM)</a:t>
            </a:r>
            <a:r>
              <a:rPr lang="en-US" sz="2000" dirty="0"/>
              <a:t>.</a:t>
            </a:r>
          </a:p>
          <a:p>
            <a:pPr algn="just">
              <a:lnSpc>
                <a:spcPct val="150000"/>
              </a:lnSpc>
            </a:pPr>
            <a:r>
              <a:rPr lang="en-US" i="1" dirty="0">
                <a:solidFill>
                  <a:srgbClr val="FF0000"/>
                </a:solidFill>
              </a:rPr>
              <a:t>PUM = Total Problems that customers reported (true defect and non-defect oriented problems) for a time period + Total number of license months of the software during the </a:t>
            </a:r>
            <a:r>
              <a:rPr lang="en-US" i="1" dirty="0" smtClean="0">
                <a:solidFill>
                  <a:srgbClr val="FF0000"/>
                </a:solidFill>
              </a:rPr>
              <a:t>period</a:t>
            </a:r>
          </a:p>
          <a:p>
            <a:pPr algn="just">
              <a:lnSpc>
                <a:spcPct val="150000"/>
              </a:lnSpc>
            </a:pPr>
            <a:r>
              <a:rPr lang="en-US" i="1" dirty="0" smtClean="0"/>
              <a:t>Where</a:t>
            </a:r>
            <a:r>
              <a:rPr lang="en-US" i="1" dirty="0"/>
              <a:t>,</a:t>
            </a:r>
          </a:p>
          <a:p>
            <a:pPr algn="just">
              <a:lnSpc>
                <a:spcPct val="150000"/>
              </a:lnSpc>
            </a:pPr>
            <a:r>
              <a:rPr lang="en-US" i="1" dirty="0"/>
              <a:t>Number of license-month of the software = Number of install license of the software × Number of months in the calculation period</a:t>
            </a:r>
            <a:endParaRPr lang="en-US" i="1" dirty="0">
              <a:solidFill>
                <a:srgbClr val="FF0000"/>
              </a:solidFill>
            </a:endParaRPr>
          </a:p>
        </p:txBody>
      </p:sp>
    </p:spTree>
    <p:extLst>
      <p:ext uri="{BB962C8B-B14F-4D97-AF65-F5344CB8AC3E}">
        <p14:creationId xmlns:p14="http://schemas.microsoft.com/office/powerpoint/2010/main" val="3382300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492443"/>
          </a:xfrm>
          <a:prstGeom prst="rect">
            <a:avLst/>
          </a:prstGeom>
        </p:spPr>
        <p:txBody>
          <a:bodyPr wrap="square">
            <a:spAutoFit/>
          </a:bodyPr>
          <a:lstStyle/>
          <a:p>
            <a:r>
              <a:rPr lang="en-US" sz="2600" b="1" dirty="0" smtClean="0">
                <a:solidFill>
                  <a:srgbClr val="FF0000"/>
                </a:solidFill>
              </a:rPr>
              <a:t>Product </a:t>
            </a:r>
            <a:r>
              <a:rPr lang="en-US" sz="2600" b="1" dirty="0">
                <a:solidFill>
                  <a:srgbClr val="FF0000"/>
                </a:solidFill>
              </a:rPr>
              <a:t>Quality </a:t>
            </a:r>
            <a:r>
              <a:rPr lang="en-US" sz="2600" b="1" dirty="0" smtClean="0">
                <a:solidFill>
                  <a:srgbClr val="FF0000"/>
                </a:solidFill>
              </a:rPr>
              <a:t>Metrics: </a:t>
            </a:r>
            <a:endParaRPr lang="en-US" sz="2600" b="1" dirty="0">
              <a:solidFill>
                <a:srgbClr val="FF0000"/>
              </a:solidFill>
            </a:endParaRPr>
          </a:p>
        </p:txBody>
      </p:sp>
      <p:sp>
        <p:nvSpPr>
          <p:cNvPr id="2" name="Rectangle 1"/>
          <p:cNvSpPr/>
          <p:nvPr/>
        </p:nvSpPr>
        <p:spPr>
          <a:xfrm>
            <a:off x="349469" y="736809"/>
            <a:ext cx="8534400" cy="5816977"/>
          </a:xfrm>
          <a:prstGeom prst="rect">
            <a:avLst/>
          </a:prstGeom>
        </p:spPr>
        <p:txBody>
          <a:bodyPr wrap="square">
            <a:spAutoFit/>
          </a:bodyPr>
          <a:lstStyle/>
          <a:p>
            <a:pPr algn="just">
              <a:lnSpc>
                <a:spcPct val="150000"/>
              </a:lnSpc>
            </a:pPr>
            <a:r>
              <a:rPr lang="en-US" sz="2000" b="1" dirty="0">
                <a:solidFill>
                  <a:srgbClr val="FF0000"/>
                </a:solidFill>
              </a:rPr>
              <a:t>Customer Satisfaction</a:t>
            </a:r>
          </a:p>
          <a:p>
            <a:pPr algn="just">
              <a:lnSpc>
                <a:spcPct val="150000"/>
              </a:lnSpc>
            </a:pPr>
            <a:r>
              <a:rPr lang="en-US" sz="2000" dirty="0"/>
              <a:t>Customer satisfaction is often measured by customer survey data through the five-point scale −</a:t>
            </a:r>
          </a:p>
          <a:p>
            <a:pPr marL="2114550" lvl="4" indent="-285750" algn="just">
              <a:lnSpc>
                <a:spcPct val="150000"/>
              </a:lnSpc>
              <a:buFont typeface="Arial" panose="020B0604020202020204" pitchFamily="34" charset="0"/>
              <a:buChar char="•"/>
            </a:pPr>
            <a:r>
              <a:rPr lang="en-US" sz="1600" dirty="0"/>
              <a:t>Very satisfied</a:t>
            </a:r>
          </a:p>
          <a:p>
            <a:pPr marL="2114550" lvl="4" indent="-285750" algn="just">
              <a:lnSpc>
                <a:spcPct val="150000"/>
              </a:lnSpc>
              <a:buFont typeface="Arial" panose="020B0604020202020204" pitchFamily="34" charset="0"/>
              <a:buChar char="•"/>
            </a:pPr>
            <a:r>
              <a:rPr lang="en-US" sz="1600" dirty="0"/>
              <a:t>Satisfied</a:t>
            </a:r>
          </a:p>
          <a:p>
            <a:pPr marL="2114550" lvl="4" indent="-285750" algn="just">
              <a:lnSpc>
                <a:spcPct val="150000"/>
              </a:lnSpc>
              <a:buFont typeface="Arial" panose="020B0604020202020204" pitchFamily="34" charset="0"/>
              <a:buChar char="•"/>
            </a:pPr>
            <a:r>
              <a:rPr lang="en-US" sz="1600" dirty="0"/>
              <a:t>Neutral</a:t>
            </a:r>
          </a:p>
          <a:p>
            <a:pPr marL="2114550" lvl="4" indent="-285750" algn="just">
              <a:lnSpc>
                <a:spcPct val="150000"/>
              </a:lnSpc>
              <a:buFont typeface="Arial" panose="020B0604020202020204" pitchFamily="34" charset="0"/>
              <a:buChar char="•"/>
            </a:pPr>
            <a:r>
              <a:rPr lang="en-US" sz="1600" dirty="0"/>
              <a:t>Dissatisfied</a:t>
            </a:r>
          </a:p>
          <a:p>
            <a:pPr marL="2114550" lvl="4" indent="-285750" algn="just">
              <a:lnSpc>
                <a:spcPct val="150000"/>
              </a:lnSpc>
              <a:buFont typeface="Arial" panose="020B0604020202020204" pitchFamily="34" charset="0"/>
              <a:buChar char="•"/>
            </a:pPr>
            <a:r>
              <a:rPr lang="en-US" sz="1600" dirty="0"/>
              <a:t>Very dissatisfied</a:t>
            </a:r>
          </a:p>
          <a:p>
            <a:pPr algn="just">
              <a:lnSpc>
                <a:spcPct val="150000"/>
              </a:lnSpc>
            </a:pPr>
            <a:r>
              <a:rPr lang="en-US" dirty="0"/>
              <a:t>Satisfaction with the overall quality of the product and its specific dimensions is usually obtained through various methods of customer surveys. Based on the five-point-scale data, several metrics with slight variations can be constructed and used, depending on the purpose of analysis. For example </a:t>
            </a:r>
            <a:r>
              <a:rPr lang="en-US" dirty="0" smtClean="0"/>
              <a:t>− Percent </a:t>
            </a:r>
            <a:r>
              <a:rPr lang="en-US" dirty="0"/>
              <a:t>of completely satisfied </a:t>
            </a:r>
            <a:r>
              <a:rPr lang="en-US" dirty="0" smtClean="0"/>
              <a:t>customers, Percent </a:t>
            </a:r>
            <a:r>
              <a:rPr lang="en-US" dirty="0"/>
              <a:t>of satisfied </a:t>
            </a:r>
            <a:r>
              <a:rPr lang="en-US" dirty="0" smtClean="0"/>
              <a:t>customers, Percent </a:t>
            </a:r>
            <a:r>
              <a:rPr lang="en-US" dirty="0"/>
              <a:t>of dis-satisfied </a:t>
            </a:r>
            <a:r>
              <a:rPr lang="en-US" dirty="0" smtClean="0"/>
              <a:t>customers, Percent </a:t>
            </a:r>
            <a:r>
              <a:rPr lang="en-US" dirty="0"/>
              <a:t>of non-satisfied </a:t>
            </a:r>
            <a:r>
              <a:rPr lang="en-US" dirty="0" smtClean="0"/>
              <a:t>customers. Usually</a:t>
            </a:r>
            <a:r>
              <a:rPr lang="en-US" dirty="0"/>
              <a:t>, this percent satisfaction is used</a:t>
            </a:r>
            <a:r>
              <a:rPr lang="en-US" sz="1600" dirty="0"/>
              <a:t>.</a:t>
            </a:r>
          </a:p>
        </p:txBody>
      </p:sp>
    </p:spTree>
    <p:extLst>
      <p:ext uri="{BB962C8B-B14F-4D97-AF65-F5344CB8AC3E}">
        <p14:creationId xmlns:p14="http://schemas.microsoft.com/office/powerpoint/2010/main" val="2974093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492443"/>
          </a:xfrm>
          <a:prstGeom prst="rect">
            <a:avLst/>
          </a:prstGeom>
        </p:spPr>
        <p:txBody>
          <a:bodyPr wrap="square">
            <a:spAutoFit/>
          </a:bodyPr>
          <a:lstStyle/>
          <a:p>
            <a:r>
              <a:rPr lang="en-US" sz="2600" b="1" dirty="0" smtClean="0">
                <a:solidFill>
                  <a:srgbClr val="FF0000"/>
                </a:solidFill>
              </a:rPr>
              <a:t>Process </a:t>
            </a:r>
            <a:r>
              <a:rPr lang="en-US" sz="2600" b="1" dirty="0">
                <a:solidFill>
                  <a:srgbClr val="FF0000"/>
                </a:solidFill>
              </a:rPr>
              <a:t>Quality </a:t>
            </a:r>
            <a:r>
              <a:rPr lang="en-US" sz="2600" b="1" dirty="0" smtClean="0">
                <a:solidFill>
                  <a:srgbClr val="FF0000"/>
                </a:solidFill>
              </a:rPr>
              <a:t>Metrics: </a:t>
            </a:r>
            <a:endParaRPr lang="en-US" sz="2600" b="1" dirty="0">
              <a:solidFill>
                <a:srgbClr val="FF0000"/>
              </a:solidFill>
            </a:endParaRPr>
          </a:p>
        </p:txBody>
      </p:sp>
      <p:sp>
        <p:nvSpPr>
          <p:cNvPr id="2" name="Rectangle 1"/>
          <p:cNvSpPr/>
          <p:nvPr/>
        </p:nvSpPr>
        <p:spPr>
          <a:xfrm>
            <a:off x="381000" y="914400"/>
            <a:ext cx="8534400" cy="5632311"/>
          </a:xfrm>
          <a:prstGeom prst="rect">
            <a:avLst/>
          </a:prstGeom>
        </p:spPr>
        <p:txBody>
          <a:bodyPr wrap="square">
            <a:spAutoFit/>
          </a:bodyPr>
          <a:lstStyle/>
          <a:p>
            <a:pPr algn="just">
              <a:lnSpc>
                <a:spcPct val="150000"/>
              </a:lnSpc>
            </a:pPr>
            <a:r>
              <a:rPr lang="en-US" sz="2400" b="1" dirty="0">
                <a:solidFill>
                  <a:srgbClr val="FF0000"/>
                </a:solidFill>
              </a:rPr>
              <a:t>In-process quality metrics </a:t>
            </a:r>
            <a:r>
              <a:rPr lang="en-US" sz="2400" dirty="0"/>
              <a:t>deals with the tracking of defect arrival during formal machine testing for some organizations. This metric includes −</a:t>
            </a:r>
          </a:p>
          <a:p>
            <a:pPr marL="1257300" lvl="2" indent="-342900" algn="just">
              <a:lnSpc>
                <a:spcPct val="150000"/>
              </a:lnSpc>
              <a:buFont typeface="Arial" panose="020B0604020202020204" pitchFamily="34" charset="0"/>
              <a:buChar char="•"/>
            </a:pPr>
            <a:r>
              <a:rPr lang="en-US" sz="2400" dirty="0">
                <a:solidFill>
                  <a:srgbClr val="FF0000"/>
                </a:solidFill>
              </a:rPr>
              <a:t>Defect density during machine </a:t>
            </a:r>
            <a:r>
              <a:rPr lang="en-US" sz="2400" dirty="0" smtClean="0">
                <a:solidFill>
                  <a:srgbClr val="FF0000"/>
                </a:solidFill>
              </a:rPr>
              <a:t>testing – </a:t>
            </a:r>
            <a:r>
              <a:rPr lang="en-US" sz="2400" dirty="0" smtClean="0"/>
              <a:t>based on the use of KLOC,FP, …</a:t>
            </a:r>
            <a:endParaRPr lang="en-US" sz="2400" dirty="0"/>
          </a:p>
          <a:p>
            <a:pPr marL="1257300" lvl="2" indent="-342900" algn="just">
              <a:lnSpc>
                <a:spcPct val="150000"/>
              </a:lnSpc>
              <a:buFont typeface="Arial" panose="020B0604020202020204" pitchFamily="34" charset="0"/>
              <a:buChar char="•"/>
            </a:pPr>
            <a:r>
              <a:rPr lang="en-US" sz="2400" dirty="0">
                <a:solidFill>
                  <a:srgbClr val="FF0000"/>
                </a:solidFill>
              </a:rPr>
              <a:t>Defect arrival pattern during machine </a:t>
            </a:r>
            <a:r>
              <a:rPr lang="en-US" sz="2400" dirty="0" smtClean="0">
                <a:solidFill>
                  <a:srgbClr val="FF0000"/>
                </a:solidFill>
              </a:rPr>
              <a:t>testing </a:t>
            </a:r>
            <a:r>
              <a:rPr lang="en-US" sz="2400" dirty="0" smtClean="0"/>
              <a:t>– week basis, … </a:t>
            </a:r>
            <a:endParaRPr lang="en-US" sz="2400" dirty="0"/>
          </a:p>
          <a:p>
            <a:pPr marL="1257300" lvl="2" indent="-342900" algn="just">
              <a:lnSpc>
                <a:spcPct val="150000"/>
              </a:lnSpc>
              <a:buFont typeface="Arial" panose="020B0604020202020204" pitchFamily="34" charset="0"/>
              <a:buChar char="•"/>
            </a:pPr>
            <a:r>
              <a:rPr lang="en-US" sz="2400" dirty="0">
                <a:solidFill>
                  <a:srgbClr val="FF0000"/>
                </a:solidFill>
              </a:rPr>
              <a:t>Phase-based defect removal </a:t>
            </a:r>
            <a:r>
              <a:rPr lang="en-US" sz="2400" dirty="0" smtClean="0">
                <a:solidFill>
                  <a:srgbClr val="FF0000"/>
                </a:solidFill>
              </a:rPr>
              <a:t>pattern </a:t>
            </a:r>
            <a:r>
              <a:rPr lang="en-US" sz="2400" dirty="0" smtClean="0"/>
              <a:t>– Reviews, Formal verifications</a:t>
            </a:r>
            <a:endParaRPr lang="en-US" sz="2400" dirty="0"/>
          </a:p>
          <a:p>
            <a:pPr marL="1257300" lvl="2" indent="-342900" algn="just">
              <a:lnSpc>
                <a:spcPct val="150000"/>
              </a:lnSpc>
              <a:buFont typeface="Arial" panose="020B0604020202020204" pitchFamily="34" charset="0"/>
              <a:buChar char="•"/>
            </a:pPr>
            <a:r>
              <a:rPr lang="en-US" sz="2400" dirty="0">
                <a:solidFill>
                  <a:srgbClr val="FF0000"/>
                </a:solidFill>
              </a:rPr>
              <a:t>Defect removal </a:t>
            </a:r>
            <a:r>
              <a:rPr lang="en-US" sz="2400" dirty="0" smtClean="0">
                <a:solidFill>
                  <a:srgbClr val="FF0000"/>
                </a:solidFill>
              </a:rPr>
              <a:t>effectiveness </a:t>
            </a:r>
            <a:r>
              <a:rPr lang="en-US" sz="2400" dirty="0" smtClean="0"/>
              <a:t>– In </a:t>
            </a:r>
            <a:r>
              <a:rPr lang="en-US" sz="2400" dirty="0"/>
              <a:t>e</a:t>
            </a:r>
            <a:r>
              <a:rPr lang="en-US" sz="2400" dirty="0" smtClean="0"/>
              <a:t>arly defect removal</a:t>
            </a:r>
            <a:endParaRPr lang="en-US" sz="2400" dirty="0"/>
          </a:p>
        </p:txBody>
      </p:sp>
    </p:spTree>
    <p:extLst>
      <p:ext uri="{BB962C8B-B14F-4D97-AF65-F5344CB8AC3E}">
        <p14:creationId xmlns:p14="http://schemas.microsoft.com/office/powerpoint/2010/main" val="4171796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523220"/>
          </a:xfrm>
          <a:prstGeom prst="rect">
            <a:avLst/>
          </a:prstGeom>
        </p:spPr>
        <p:txBody>
          <a:bodyPr wrap="square">
            <a:spAutoFit/>
          </a:bodyPr>
          <a:lstStyle/>
          <a:p>
            <a:r>
              <a:rPr lang="en-US" sz="2800" b="1" dirty="0" smtClean="0">
                <a:solidFill>
                  <a:srgbClr val="FF0000"/>
                </a:solidFill>
              </a:rPr>
              <a:t>6. Statistical </a:t>
            </a:r>
            <a:r>
              <a:rPr lang="en-US" sz="2800" b="1" dirty="0">
                <a:solidFill>
                  <a:srgbClr val="FF0000"/>
                </a:solidFill>
              </a:rPr>
              <a:t>Process Control (SPC</a:t>
            </a:r>
            <a:r>
              <a:rPr lang="en-US" sz="2800" b="1" dirty="0" smtClean="0">
                <a:solidFill>
                  <a:srgbClr val="FF0000"/>
                </a:solidFill>
              </a:rPr>
              <a:t>) :</a:t>
            </a:r>
            <a:endParaRPr lang="en-US" sz="2600" b="1" dirty="0">
              <a:solidFill>
                <a:srgbClr val="FF0000"/>
              </a:solidFill>
            </a:endParaRPr>
          </a:p>
        </p:txBody>
      </p:sp>
      <p:sp>
        <p:nvSpPr>
          <p:cNvPr id="2" name="Rectangle 1"/>
          <p:cNvSpPr/>
          <p:nvPr/>
        </p:nvSpPr>
        <p:spPr>
          <a:xfrm>
            <a:off x="381000" y="914400"/>
            <a:ext cx="8534400" cy="3970318"/>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dirty="0" smtClean="0"/>
              <a:t>SPC </a:t>
            </a:r>
            <a:r>
              <a:rPr lang="en-US" sz="2400" dirty="0"/>
              <a:t>has been used with great success in manufacturing, and its use in software is also increasing. </a:t>
            </a:r>
            <a:endParaRPr lang="en-US" sz="2400" dirty="0" smtClean="0"/>
          </a:p>
          <a:p>
            <a:pPr marL="914400" lvl="1" indent="-457200" algn="just">
              <a:lnSpc>
                <a:spcPct val="150000"/>
              </a:lnSpc>
              <a:buFont typeface="Arial" panose="020B0604020202020204" pitchFamily="34" charset="0"/>
              <a:buChar char="•"/>
            </a:pPr>
            <a:r>
              <a:rPr lang="en-US" sz="2400" dirty="0" smtClean="0"/>
              <a:t>A </a:t>
            </a:r>
            <a:r>
              <a:rPr lang="en-US" sz="2400" dirty="0"/>
              <a:t>process is used to produce output, and the quality of the output can be defined in terms </a:t>
            </a:r>
            <a:r>
              <a:rPr lang="en-US" sz="2400" dirty="0" smtClean="0"/>
              <a:t>of </a:t>
            </a:r>
            <a:r>
              <a:rPr lang="en-US" sz="2400" dirty="0"/>
              <a:t>certain quality characteristics. </a:t>
            </a:r>
            <a:endParaRPr lang="en-US" sz="2400" dirty="0" smtClean="0"/>
          </a:p>
          <a:p>
            <a:pPr marL="914400" lvl="1" indent="-457200" algn="just">
              <a:lnSpc>
                <a:spcPct val="150000"/>
              </a:lnSpc>
              <a:buFont typeface="Arial" panose="020B0604020202020204" pitchFamily="34" charset="0"/>
              <a:buChar char="•"/>
            </a:pPr>
            <a:r>
              <a:rPr lang="en-US" sz="2400" dirty="0" smtClean="0"/>
              <a:t>A </a:t>
            </a:r>
            <a:r>
              <a:rPr lang="en-US" sz="2400" dirty="0"/>
              <a:t>number of factors affect the variability in the value of these characteristics. </a:t>
            </a:r>
            <a:r>
              <a:rPr lang="en-US" sz="2400" dirty="0" smtClean="0">
                <a:solidFill>
                  <a:srgbClr val="FF0000"/>
                </a:solidFill>
              </a:rPr>
              <a:t> </a:t>
            </a:r>
            <a:endParaRPr lang="en-US" sz="2400" b="1" dirty="0">
              <a:solidFill>
                <a:srgbClr val="FF0000"/>
              </a:solidFill>
            </a:endParaRPr>
          </a:p>
        </p:txBody>
      </p:sp>
    </p:spTree>
    <p:extLst>
      <p:ext uri="{BB962C8B-B14F-4D97-AF65-F5344CB8AC3E}">
        <p14:creationId xmlns:p14="http://schemas.microsoft.com/office/powerpoint/2010/main" val="8938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523220"/>
          </a:xfrm>
          <a:prstGeom prst="rect">
            <a:avLst/>
          </a:prstGeom>
        </p:spPr>
        <p:txBody>
          <a:bodyPr wrap="square">
            <a:spAutoFit/>
          </a:bodyPr>
          <a:lstStyle/>
          <a:p>
            <a:r>
              <a:rPr lang="en-US" sz="2800" dirty="0">
                <a:solidFill>
                  <a:srgbClr val="FF0000"/>
                </a:solidFill>
              </a:rPr>
              <a:t>Statistical Process Control (SPC):</a:t>
            </a:r>
            <a:endParaRPr lang="en-US" sz="26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696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552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523220"/>
          </a:xfrm>
          <a:prstGeom prst="rect">
            <a:avLst/>
          </a:prstGeom>
        </p:spPr>
        <p:txBody>
          <a:bodyPr wrap="square">
            <a:spAutoFit/>
          </a:bodyPr>
          <a:lstStyle/>
          <a:p>
            <a:r>
              <a:rPr lang="en-US" sz="2800" dirty="0">
                <a:solidFill>
                  <a:srgbClr val="FF0000"/>
                </a:solidFill>
              </a:rPr>
              <a:t>Statistical Process Control (SPC):</a:t>
            </a:r>
            <a:endParaRPr lang="en-US" sz="2600" b="1" dirty="0">
              <a:solidFill>
                <a:srgbClr val="FF0000"/>
              </a:solidFill>
            </a:endParaRPr>
          </a:p>
        </p:txBody>
      </p:sp>
      <p:sp>
        <p:nvSpPr>
          <p:cNvPr id="2" name="Rectangle 1"/>
          <p:cNvSpPr/>
          <p:nvPr/>
        </p:nvSpPr>
        <p:spPr>
          <a:xfrm>
            <a:off x="381000" y="914400"/>
            <a:ext cx="8534400" cy="5632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dirty="0">
                <a:solidFill>
                  <a:srgbClr val="FF0000"/>
                </a:solidFill>
              </a:rPr>
              <a:t>Statistical Process Control (SPC</a:t>
            </a:r>
            <a:r>
              <a:rPr lang="en-US" sz="2400" dirty="0" smtClean="0">
                <a:solidFill>
                  <a:srgbClr val="FF0000"/>
                </a:solidFill>
              </a:rPr>
              <a:t>): </a:t>
            </a:r>
            <a:r>
              <a:rPr lang="en-US" sz="2400" dirty="0"/>
              <a:t>SPC has been used with great success in manufacturing, and its use in software is also increasing. </a:t>
            </a:r>
            <a:endParaRPr lang="en-US" sz="2400" dirty="0" smtClean="0"/>
          </a:p>
          <a:p>
            <a:pPr marL="914400" lvl="1" indent="-457200" algn="just">
              <a:lnSpc>
                <a:spcPct val="150000"/>
              </a:lnSpc>
              <a:buFont typeface="Arial" panose="020B0604020202020204" pitchFamily="34" charset="0"/>
              <a:buChar char="•"/>
            </a:pPr>
            <a:r>
              <a:rPr lang="en-US" sz="2400" dirty="0" smtClean="0"/>
              <a:t>A </a:t>
            </a:r>
            <a:r>
              <a:rPr lang="en-US" sz="2400" dirty="0"/>
              <a:t>process is used to produce output, and the quality of the output can be defined in terms </a:t>
            </a:r>
            <a:r>
              <a:rPr lang="en-US" sz="2400" dirty="0" smtClean="0"/>
              <a:t>of </a:t>
            </a:r>
            <a:r>
              <a:rPr lang="en-US" sz="2400" dirty="0"/>
              <a:t>certain quality characteristics. </a:t>
            </a:r>
            <a:endParaRPr lang="en-US" sz="2400" dirty="0" smtClean="0"/>
          </a:p>
          <a:p>
            <a:pPr marL="914400" lvl="1" indent="-457200" algn="just">
              <a:lnSpc>
                <a:spcPct val="150000"/>
              </a:lnSpc>
              <a:buFont typeface="Arial" panose="020B0604020202020204" pitchFamily="34" charset="0"/>
              <a:buChar char="•"/>
            </a:pPr>
            <a:r>
              <a:rPr lang="en-US" sz="2400" dirty="0" smtClean="0"/>
              <a:t>A </a:t>
            </a:r>
            <a:r>
              <a:rPr lang="en-US" sz="2400" dirty="0"/>
              <a:t>number of factors affect the variability in the value of these characteristics. </a:t>
            </a:r>
            <a:r>
              <a:rPr lang="en-US" sz="2400" dirty="0" smtClean="0">
                <a:solidFill>
                  <a:srgbClr val="FF0000"/>
                </a:solidFill>
              </a:rPr>
              <a:t> </a:t>
            </a:r>
          </a:p>
          <a:p>
            <a:pPr marL="914400" lvl="1" indent="-457200" algn="just">
              <a:lnSpc>
                <a:spcPct val="150000"/>
              </a:lnSpc>
              <a:buFont typeface="Arial" panose="020B0604020202020204" pitchFamily="34" charset="0"/>
              <a:buChar char="•"/>
            </a:pPr>
            <a:r>
              <a:rPr lang="en-US" sz="2400" dirty="0"/>
              <a:t>These factors can be classified into two categories: </a:t>
            </a:r>
            <a:r>
              <a:rPr lang="en-US" sz="2400" b="1" i="1" dirty="0">
                <a:solidFill>
                  <a:srgbClr val="FF0000"/>
                </a:solidFill>
              </a:rPr>
              <a:t>natural and assignable. </a:t>
            </a:r>
          </a:p>
        </p:txBody>
      </p:sp>
    </p:spTree>
    <p:extLst>
      <p:ext uri="{BB962C8B-B14F-4D97-AF65-F5344CB8AC3E}">
        <p14:creationId xmlns:p14="http://schemas.microsoft.com/office/powerpoint/2010/main" val="2615210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523220"/>
          </a:xfrm>
          <a:prstGeom prst="rect">
            <a:avLst/>
          </a:prstGeom>
        </p:spPr>
        <p:txBody>
          <a:bodyPr wrap="square">
            <a:spAutoFit/>
          </a:bodyPr>
          <a:lstStyle/>
          <a:p>
            <a:r>
              <a:rPr lang="en-US" sz="2800" dirty="0">
                <a:solidFill>
                  <a:srgbClr val="FF0000"/>
                </a:solidFill>
              </a:rPr>
              <a:t>Statistical Process Control (SPC):</a:t>
            </a:r>
            <a:endParaRPr lang="en-US" sz="2600" b="1"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17" y="1828800"/>
            <a:ext cx="7897761"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01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523220"/>
          </a:xfrm>
          <a:prstGeom prst="rect">
            <a:avLst/>
          </a:prstGeom>
        </p:spPr>
        <p:txBody>
          <a:bodyPr wrap="square">
            <a:spAutoFit/>
          </a:bodyPr>
          <a:lstStyle/>
          <a:p>
            <a:r>
              <a:rPr lang="en-US" sz="2800" dirty="0">
                <a:solidFill>
                  <a:srgbClr val="FF0000"/>
                </a:solidFill>
              </a:rPr>
              <a:t>Statistical Process Control (SPC):</a:t>
            </a:r>
            <a:endParaRPr lang="en-US" sz="2600" b="1" dirty="0">
              <a:solidFill>
                <a:srgbClr val="FF0000"/>
              </a:solidFill>
            </a:endParaRPr>
          </a:p>
        </p:txBody>
      </p:sp>
      <p:sp>
        <p:nvSpPr>
          <p:cNvPr id="2" name="Rectangle 1"/>
          <p:cNvSpPr/>
          <p:nvPr/>
        </p:nvSpPr>
        <p:spPr>
          <a:xfrm>
            <a:off x="381000" y="914400"/>
            <a:ext cx="8534400" cy="5632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b="1" dirty="0">
                <a:solidFill>
                  <a:srgbClr val="FF0000"/>
                </a:solidFill>
              </a:rPr>
              <a:t>Natural</a:t>
            </a:r>
            <a:r>
              <a:rPr lang="en-US" sz="2400" dirty="0"/>
              <a:t> causes are those that are always present and each of which contributes to the variability. It's not practical to control these causes unless process itself is changed. </a:t>
            </a:r>
            <a:endParaRPr lang="en-US" sz="2400" dirty="0" smtClean="0"/>
          </a:p>
          <a:p>
            <a:pPr marL="457200" indent="-457200" algn="just">
              <a:lnSpc>
                <a:spcPct val="150000"/>
              </a:lnSpc>
              <a:buFont typeface="Arial" panose="020B0604020202020204" pitchFamily="34" charset="0"/>
              <a:buChar char="•"/>
            </a:pPr>
            <a:endParaRPr lang="en-US" sz="2400" dirty="0"/>
          </a:p>
          <a:p>
            <a:pPr marL="457200" indent="-457200" algn="just">
              <a:lnSpc>
                <a:spcPct val="150000"/>
              </a:lnSpc>
              <a:buFont typeface="Arial" panose="020B0604020202020204" pitchFamily="34" charset="0"/>
              <a:buChar char="•"/>
            </a:pPr>
            <a:r>
              <a:rPr lang="en-US" sz="2400" b="1" dirty="0" smtClean="0">
                <a:solidFill>
                  <a:srgbClr val="FF0000"/>
                </a:solidFill>
              </a:rPr>
              <a:t>Assignable</a:t>
            </a:r>
            <a:r>
              <a:rPr lang="en-US" sz="2400" dirty="0" smtClean="0"/>
              <a:t> </a:t>
            </a:r>
            <a:r>
              <a:rPr lang="en-US" sz="2400" dirty="0"/>
              <a:t>causes, on the other hand are those that occur once in a while, have larger influence over variability in the process performance, and can be controlled. </a:t>
            </a:r>
            <a:endParaRPr lang="en-US" sz="2400" dirty="0" smtClean="0"/>
          </a:p>
          <a:p>
            <a:pPr marL="457200" indent="-457200" algn="just">
              <a:lnSpc>
                <a:spcPct val="150000"/>
              </a:lnSpc>
              <a:buFont typeface="Arial" panose="020B0604020202020204" pitchFamily="34" charset="0"/>
              <a:buChar char="•"/>
            </a:pPr>
            <a:endParaRPr lang="en-US" sz="2400" b="1" i="1" dirty="0">
              <a:solidFill>
                <a:srgbClr val="FF0000"/>
              </a:solidFill>
            </a:endParaRPr>
          </a:p>
          <a:p>
            <a:pPr marL="457200" indent="-457200" algn="just">
              <a:lnSpc>
                <a:spcPct val="150000"/>
              </a:lnSpc>
              <a:buFont typeface="Arial" panose="020B0604020202020204" pitchFamily="34" charset="0"/>
              <a:buChar char="•"/>
            </a:pPr>
            <a:r>
              <a:rPr lang="en-US" sz="2400" dirty="0"/>
              <a:t>A </a:t>
            </a:r>
            <a:r>
              <a:rPr lang="en-US" sz="2400" dirty="0" smtClean="0"/>
              <a:t>process </a:t>
            </a:r>
            <a:r>
              <a:rPr lang="en-US" sz="2400" dirty="0"/>
              <a:t>is said to be under </a:t>
            </a:r>
            <a:r>
              <a:rPr lang="en-US" sz="2400" b="1" dirty="0">
                <a:solidFill>
                  <a:srgbClr val="FF0000"/>
                </a:solidFill>
              </a:rPr>
              <a:t>statistical control </a:t>
            </a:r>
            <a:r>
              <a:rPr lang="en-US" sz="2400" dirty="0"/>
              <a:t>if the variability in the quality characteristics is due to natural causes only. </a:t>
            </a:r>
            <a:endParaRPr lang="en-US" sz="2400" b="1" i="1" dirty="0">
              <a:solidFill>
                <a:srgbClr val="FF0000"/>
              </a:solidFill>
            </a:endParaRPr>
          </a:p>
        </p:txBody>
      </p:sp>
    </p:spTree>
    <p:extLst>
      <p:ext uri="{BB962C8B-B14F-4D97-AF65-F5344CB8AC3E}">
        <p14:creationId xmlns:p14="http://schemas.microsoft.com/office/powerpoint/2010/main" val="2112651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166" y="228599"/>
            <a:ext cx="2438400" cy="461665"/>
          </a:xfrm>
          <a:prstGeom prst="rect">
            <a:avLst/>
          </a:prstGeom>
        </p:spPr>
        <p:txBody>
          <a:bodyPr wrap="square">
            <a:spAutoFit/>
          </a:bodyPr>
          <a:lstStyle/>
          <a:p>
            <a:r>
              <a:rPr lang="en-US" sz="2400" b="1" dirty="0" smtClean="0">
                <a:solidFill>
                  <a:srgbClr val="FF0000"/>
                </a:solidFill>
              </a:rPr>
              <a:t>Planning </a:t>
            </a:r>
            <a:r>
              <a:rPr lang="en-US" sz="2400" b="1" dirty="0">
                <a:solidFill>
                  <a:srgbClr val="FF0000"/>
                </a:solidFill>
              </a:rPr>
              <a:t>Quality</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685" t="17456" r="36750" b="23061"/>
          <a:stretch/>
        </p:blipFill>
        <p:spPr bwMode="auto">
          <a:xfrm>
            <a:off x="2362200" y="-16823"/>
            <a:ext cx="6492766" cy="6730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305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523220"/>
          </a:xfrm>
          <a:prstGeom prst="rect">
            <a:avLst/>
          </a:prstGeom>
        </p:spPr>
        <p:txBody>
          <a:bodyPr wrap="square">
            <a:spAutoFit/>
          </a:bodyPr>
          <a:lstStyle/>
          <a:p>
            <a:r>
              <a:rPr lang="en-US" sz="2800" dirty="0">
                <a:solidFill>
                  <a:srgbClr val="FF0000"/>
                </a:solidFill>
              </a:rPr>
              <a:t>Statistical Process Control (SPC):</a:t>
            </a:r>
            <a:endParaRPr lang="en-US" sz="2600" b="1" dirty="0">
              <a:solidFill>
                <a:srgbClr val="FF0000"/>
              </a:solidFill>
            </a:endParaRPr>
          </a:p>
        </p:txBody>
      </p:sp>
      <p:sp>
        <p:nvSpPr>
          <p:cNvPr id="2" name="Rectangle 1"/>
          <p:cNvSpPr/>
          <p:nvPr/>
        </p:nvSpPr>
        <p:spPr>
          <a:xfrm>
            <a:off x="381000" y="914400"/>
            <a:ext cx="8534400" cy="5632311"/>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b="1" dirty="0">
                <a:solidFill>
                  <a:srgbClr val="FF0000"/>
                </a:solidFill>
              </a:rPr>
              <a:t>Control charts </a:t>
            </a:r>
            <a:r>
              <a:rPr lang="en-US" sz="2400" dirty="0"/>
              <a:t>are a </a:t>
            </a:r>
            <a:r>
              <a:rPr lang="en-US" sz="2400" dirty="0" smtClean="0"/>
              <a:t>favorite </a:t>
            </a:r>
            <a:r>
              <a:rPr lang="en-US" sz="2400" dirty="0"/>
              <a:t>tool for applying SPC. To build a control chart, the output of a process is considered to be a stream of numeric values representing the values. Groups of data are </a:t>
            </a:r>
            <a:r>
              <a:rPr lang="en-US" sz="2400" dirty="0" smtClean="0"/>
              <a:t>take </a:t>
            </a:r>
            <a:r>
              <a:rPr lang="en-US" sz="2400" dirty="0"/>
              <a:t>from the streams, and the mean groups are plotted. A Lower control limit (LCI) and an upper control limit (UCL) are established</a:t>
            </a:r>
            <a:r>
              <a:rPr lang="en-US" sz="2400" dirty="0" smtClean="0"/>
              <a:t>.</a:t>
            </a:r>
          </a:p>
          <a:p>
            <a:pPr marL="457200" indent="-457200" algn="just">
              <a:lnSpc>
                <a:spcPct val="150000"/>
              </a:lnSpc>
              <a:buFont typeface="Arial" panose="020B0604020202020204" pitchFamily="34" charset="0"/>
              <a:buChar char="•"/>
            </a:pPr>
            <a:endParaRPr lang="en-US" sz="2400" b="1" i="1" dirty="0">
              <a:solidFill>
                <a:srgbClr val="FF0000"/>
              </a:solidFill>
            </a:endParaRPr>
          </a:p>
          <a:p>
            <a:pPr marL="457200" indent="-457200" algn="just">
              <a:lnSpc>
                <a:spcPct val="150000"/>
              </a:lnSpc>
              <a:buFont typeface="Arial" panose="020B0604020202020204" pitchFamily="34" charset="0"/>
              <a:buChar char="•"/>
            </a:pPr>
            <a:r>
              <a:rPr lang="en-US" sz="2400" dirty="0"/>
              <a:t>To control a project, we can deploy SPC for “mini processes” that are executed during the course of the project, such as review process or testing process.</a:t>
            </a:r>
            <a:endParaRPr lang="en-US" sz="2400" b="1" i="1" dirty="0">
              <a:solidFill>
                <a:srgbClr val="FF0000"/>
              </a:solidFill>
            </a:endParaRPr>
          </a:p>
        </p:txBody>
      </p:sp>
    </p:spTree>
    <p:extLst>
      <p:ext uri="{BB962C8B-B14F-4D97-AF65-F5344CB8AC3E}">
        <p14:creationId xmlns:p14="http://schemas.microsoft.com/office/powerpoint/2010/main" val="2520460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9414"/>
            <a:ext cx="7620000" cy="492443"/>
          </a:xfrm>
          <a:prstGeom prst="rect">
            <a:avLst/>
          </a:prstGeom>
        </p:spPr>
        <p:txBody>
          <a:bodyPr wrap="square">
            <a:spAutoFit/>
          </a:bodyPr>
          <a:lstStyle/>
          <a:p>
            <a:r>
              <a:rPr lang="en-IN" sz="2600" b="1" dirty="0">
                <a:solidFill>
                  <a:srgbClr val="FF0000"/>
                </a:solidFill>
              </a:rPr>
              <a:t>7</a:t>
            </a:r>
            <a:r>
              <a:rPr lang="en-IN" sz="2600" b="1" dirty="0" smtClean="0">
                <a:solidFill>
                  <a:srgbClr val="FF0000"/>
                </a:solidFill>
              </a:rPr>
              <a:t>. </a:t>
            </a:r>
            <a:r>
              <a:rPr lang="en-US" sz="2600" b="1" dirty="0" smtClean="0">
                <a:solidFill>
                  <a:srgbClr val="FF0000"/>
                </a:solidFill>
              </a:rPr>
              <a:t>Capability </a:t>
            </a:r>
            <a:r>
              <a:rPr lang="en-US" sz="2600" b="1" dirty="0">
                <a:solidFill>
                  <a:srgbClr val="FF0000"/>
                </a:solidFill>
              </a:rPr>
              <a:t>Maturity Model (CMM) : </a:t>
            </a:r>
          </a:p>
        </p:txBody>
      </p:sp>
      <p:pic>
        <p:nvPicPr>
          <p:cNvPr id="3074" name="Picture 2" descr="Capability Maturity Model (CMM) in Hindi | cmm model in software engineering🙏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14483" t="2108" r="14526" b="5018"/>
          <a:stretch/>
        </p:blipFill>
        <p:spPr bwMode="auto">
          <a:xfrm>
            <a:off x="381000" y="531856"/>
            <a:ext cx="8534399" cy="602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9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276" y="277752"/>
            <a:ext cx="7620000" cy="492443"/>
          </a:xfrm>
          <a:prstGeom prst="rect">
            <a:avLst/>
          </a:prstGeom>
        </p:spPr>
        <p:txBody>
          <a:bodyPr wrap="square">
            <a:spAutoFit/>
          </a:bodyPr>
          <a:lstStyle/>
          <a:p>
            <a:r>
              <a:rPr lang="en-US" sz="2600" b="1" dirty="0" smtClean="0">
                <a:solidFill>
                  <a:srgbClr val="FF0000"/>
                </a:solidFill>
              </a:rPr>
              <a:t>Capability </a:t>
            </a:r>
            <a:r>
              <a:rPr lang="en-US" sz="2600" b="1" dirty="0">
                <a:solidFill>
                  <a:srgbClr val="FF0000"/>
                </a:solidFill>
              </a:rPr>
              <a:t>Maturity Model (CMM) :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86" y="1371600"/>
            <a:ext cx="8392707"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782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276" y="297227"/>
            <a:ext cx="7620000" cy="492443"/>
          </a:xfrm>
          <a:prstGeom prst="rect">
            <a:avLst/>
          </a:prstGeom>
        </p:spPr>
        <p:txBody>
          <a:bodyPr wrap="square">
            <a:spAutoFit/>
          </a:bodyPr>
          <a:lstStyle/>
          <a:p>
            <a:r>
              <a:rPr lang="en-US" sz="2600" b="1" dirty="0" smtClean="0">
                <a:solidFill>
                  <a:srgbClr val="FF0000"/>
                </a:solidFill>
              </a:rPr>
              <a:t>Capability </a:t>
            </a:r>
            <a:r>
              <a:rPr lang="en-US" sz="2600" b="1" dirty="0">
                <a:solidFill>
                  <a:srgbClr val="FF0000"/>
                </a:solidFill>
              </a:rPr>
              <a:t>Maturity Model (CMM) : </a:t>
            </a:r>
          </a:p>
        </p:txBody>
      </p:sp>
      <p:sp>
        <p:nvSpPr>
          <p:cNvPr id="2" name="Rectangle 1"/>
          <p:cNvSpPr/>
          <p:nvPr/>
        </p:nvSpPr>
        <p:spPr>
          <a:xfrm>
            <a:off x="407276" y="990600"/>
            <a:ext cx="8431924" cy="4549835"/>
          </a:xfrm>
          <a:prstGeom prst="rect">
            <a:avLst/>
          </a:prstGeom>
        </p:spPr>
        <p:txBody>
          <a:bodyPr wrap="square">
            <a:spAutoFit/>
          </a:bodyPr>
          <a:lstStyle/>
          <a:p>
            <a:pPr algn="just">
              <a:lnSpc>
                <a:spcPct val="150000"/>
              </a:lnSpc>
            </a:pPr>
            <a:r>
              <a:rPr lang="en-US" sz="2800" b="1" dirty="0"/>
              <a:t>Maturity Levels</a:t>
            </a:r>
            <a:r>
              <a:rPr lang="en-US" sz="2800" b="1" dirty="0" smtClean="0"/>
              <a:t>: </a:t>
            </a:r>
            <a:r>
              <a:rPr lang="en-US" sz="2800" dirty="0" smtClean="0"/>
              <a:t>It </a:t>
            </a:r>
            <a:r>
              <a:rPr lang="en-US" sz="2800" dirty="0"/>
              <a:t>is a layered framework providing a progression to the discipline needed to engage in continuous improvement </a:t>
            </a:r>
            <a:endParaRPr lang="en-US" sz="2800" dirty="0" smtClean="0"/>
          </a:p>
          <a:p>
            <a:pPr algn="just">
              <a:lnSpc>
                <a:spcPct val="150000"/>
              </a:lnSpc>
            </a:pPr>
            <a:endParaRPr lang="en-US" sz="2800" dirty="0" smtClean="0"/>
          </a:p>
          <a:p>
            <a:pPr algn="just">
              <a:lnSpc>
                <a:spcPct val="150000"/>
              </a:lnSpc>
            </a:pPr>
            <a:r>
              <a:rPr lang="en-US" sz="2800" b="1" dirty="0" smtClean="0"/>
              <a:t>Key </a:t>
            </a:r>
            <a:r>
              <a:rPr lang="en-US" sz="2800" b="1" dirty="0"/>
              <a:t>Process Areas: </a:t>
            </a:r>
            <a:r>
              <a:rPr lang="en-US" sz="2800" dirty="0"/>
              <a:t>A Key Process Area (KPA) identifies a cluster of related activities that, when performed collectively, achieve a set of goals considered important. </a:t>
            </a:r>
            <a:endParaRPr lang="en-US" sz="2800" dirty="0" smtClean="0"/>
          </a:p>
        </p:txBody>
      </p:sp>
    </p:spTree>
    <p:extLst>
      <p:ext uri="{BB962C8B-B14F-4D97-AF65-F5344CB8AC3E}">
        <p14:creationId xmlns:p14="http://schemas.microsoft.com/office/powerpoint/2010/main" val="1196393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3628" y="303255"/>
            <a:ext cx="7620000" cy="492443"/>
          </a:xfrm>
          <a:prstGeom prst="rect">
            <a:avLst/>
          </a:prstGeom>
        </p:spPr>
        <p:txBody>
          <a:bodyPr wrap="square">
            <a:spAutoFit/>
          </a:bodyPr>
          <a:lstStyle/>
          <a:p>
            <a:r>
              <a:rPr lang="en-US" sz="2600" b="1" dirty="0" smtClean="0">
                <a:solidFill>
                  <a:srgbClr val="FF0000"/>
                </a:solidFill>
              </a:rPr>
              <a:t>Capability </a:t>
            </a:r>
            <a:r>
              <a:rPr lang="en-US" sz="2600" b="1" dirty="0">
                <a:solidFill>
                  <a:srgbClr val="FF0000"/>
                </a:solidFill>
              </a:rPr>
              <a:t>Maturity Model (CMM) : </a:t>
            </a:r>
          </a:p>
        </p:txBody>
      </p:sp>
      <p:sp>
        <p:nvSpPr>
          <p:cNvPr id="2" name="Rectangle 1"/>
          <p:cNvSpPr/>
          <p:nvPr/>
        </p:nvSpPr>
        <p:spPr>
          <a:xfrm>
            <a:off x="388883" y="838200"/>
            <a:ext cx="8431924" cy="5078313"/>
          </a:xfrm>
          <a:prstGeom prst="rect">
            <a:avLst/>
          </a:prstGeom>
        </p:spPr>
        <p:txBody>
          <a:bodyPr wrap="square">
            <a:spAutoFit/>
          </a:bodyPr>
          <a:lstStyle/>
          <a:p>
            <a:pPr algn="just">
              <a:lnSpc>
                <a:spcPct val="150000"/>
              </a:lnSpc>
            </a:pPr>
            <a:r>
              <a:rPr lang="en-US" sz="2400" b="1" dirty="0" smtClean="0"/>
              <a:t>Common </a:t>
            </a:r>
            <a:r>
              <a:rPr lang="en-US" sz="2400" b="1" dirty="0"/>
              <a:t>Features: </a:t>
            </a:r>
            <a:r>
              <a:rPr lang="en-US" sz="2400" dirty="0"/>
              <a:t>Common features include practices that implement and institutionalize a key process area. These five types of common features include</a:t>
            </a:r>
            <a:r>
              <a:rPr lang="en-US" sz="2400" dirty="0">
                <a:solidFill>
                  <a:srgbClr val="FF0000"/>
                </a:solidFill>
              </a:rPr>
              <a:t>: </a:t>
            </a:r>
            <a:r>
              <a:rPr lang="en-US" sz="2400" i="1" dirty="0">
                <a:solidFill>
                  <a:srgbClr val="FF0000"/>
                </a:solidFill>
              </a:rPr>
              <a:t>Commitment to Perform, Ability to Perform, Activities Performed, Measurement and Analysis, and Verifying Implementation. </a:t>
            </a:r>
            <a:endParaRPr lang="en-US" sz="2400" i="1" dirty="0" smtClean="0">
              <a:solidFill>
                <a:srgbClr val="FF0000"/>
              </a:solidFill>
            </a:endParaRPr>
          </a:p>
          <a:p>
            <a:pPr algn="just">
              <a:lnSpc>
                <a:spcPct val="150000"/>
              </a:lnSpc>
            </a:pPr>
            <a:endParaRPr lang="en-US" sz="2400" dirty="0" smtClean="0"/>
          </a:p>
          <a:p>
            <a:pPr algn="just">
              <a:lnSpc>
                <a:spcPct val="150000"/>
              </a:lnSpc>
            </a:pPr>
            <a:r>
              <a:rPr lang="en-US" sz="2400" b="1" dirty="0" smtClean="0"/>
              <a:t>Key </a:t>
            </a:r>
            <a:r>
              <a:rPr lang="en-US" sz="2400" b="1" dirty="0"/>
              <a:t>Practices:</a:t>
            </a:r>
            <a:r>
              <a:rPr lang="en-US" sz="2400" dirty="0"/>
              <a:t> The key practices describe the elements of infrastructure and practice that contribute most effectively to the implementation and institutionalization of the key process areas.</a:t>
            </a:r>
          </a:p>
        </p:txBody>
      </p:sp>
    </p:spTree>
    <p:extLst>
      <p:ext uri="{BB962C8B-B14F-4D97-AF65-F5344CB8AC3E}">
        <p14:creationId xmlns:p14="http://schemas.microsoft.com/office/powerpoint/2010/main" val="1424630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9414"/>
            <a:ext cx="7620000" cy="492443"/>
          </a:xfrm>
          <a:prstGeom prst="rect">
            <a:avLst/>
          </a:prstGeom>
        </p:spPr>
        <p:txBody>
          <a:bodyPr wrap="square">
            <a:spAutoFit/>
          </a:bodyPr>
          <a:lstStyle/>
          <a:p>
            <a:r>
              <a:rPr lang="en-US" sz="2600" b="1" dirty="0" smtClean="0">
                <a:solidFill>
                  <a:srgbClr val="FF0000"/>
                </a:solidFill>
              </a:rPr>
              <a:t>Capability </a:t>
            </a:r>
            <a:r>
              <a:rPr lang="en-US" sz="2600" b="1" dirty="0">
                <a:solidFill>
                  <a:srgbClr val="FF0000"/>
                </a:solidFill>
              </a:rPr>
              <a:t>Maturity Model (CMM) : </a:t>
            </a:r>
          </a:p>
        </p:txBody>
      </p:sp>
      <p:sp>
        <p:nvSpPr>
          <p:cNvPr id="2" name="AutoShape 2" descr="Software Engineering | Capability maturity model (CMM)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Software Engineering | Capability maturity model (CMM)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60760"/>
            <a:ext cx="8005708" cy="613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544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9414"/>
            <a:ext cx="7620000" cy="492443"/>
          </a:xfrm>
          <a:prstGeom prst="rect">
            <a:avLst/>
          </a:prstGeom>
        </p:spPr>
        <p:txBody>
          <a:bodyPr wrap="square">
            <a:spAutoFit/>
          </a:bodyPr>
          <a:lstStyle/>
          <a:p>
            <a:r>
              <a:rPr lang="en-US" sz="2600" b="1" dirty="0" smtClean="0">
                <a:solidFill>
                  <a:srgbClr val="FF0000"/>
                </a:solidFill>
              </a:rPr>
              <a:t>Capability </a:t>
            </a:r>
            <a:r>
              <a:rPr lang="en-US" sz="2600" b="1" dirty="0">
                <a:solidFill>
                  <a:srgbClr val="FF0000"/>
                </a:solidFill>
              </a:rPr>
              <a:t>Maturity Model (CMM) : </a:t>
            </a:r>
          </a:p>
        </p:txBody>
      </p:sp>
      <p:sp>
        <p:nvSpPr>
          <p:cNvPr id="2" name="AutoShape 2" descr="Software Engineering | Capability maturity model (CMM)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Software Engineering Institute Capability Maturity Model (SEICMM)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685800"/>
            <a:ext cx="8430945" cy="579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87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974" y="39414"/>
            <a:ext cx="7693026" cy="492443"/>
          </a:xfrm>
          <a:prstGeom prst="rect">
            <a:avLst/>
          </a:prstGeom>
        </p:spPr>
        <p:txBody>
          <a:bodyPr wrap="square">
            <a:spAutoFit/>
          </a:bodyPr>
          <a:lstStyle/>
          <a:p>
            <a:r>
              <a:rPr lang="en-US" sz="2600" b="1" dirty="0" smtClean="0">
                <a:solidFill>
                  <a:srgbClr val="FF0000"/>
                </a:solidFill>
              </a:rPr>
              <a:t>Capability </a:t>
            </a:r>
            <a:r>
              <a:rPr lang="en-US" sz="2600" b="1" dirty="0">
                <a:solidFill>
                  <a:srgbClr val="FF0000"/>
                </a:solidFill>
              </a:rPr>
              <a:t>Maturity Model (CMM) : </a:t>
            </a:r>
          </a:p>
        </p:txBody>
      </p:sp>
      <p:sp>
        <p:nvSpPr>
          <p:cNvPr id="2" name="AutoShape 2" descr="Software Engineering | Capability maturity model (CMM)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Levels of maturity in capability maturity model (CMM). | Download  Scientific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r="8237" b="2611"/>
          <a:stretch/>
        </p:blipFill>
        <p:spPr bwMode="auto">
          <a:xfrm>
            <a:off x="307974" y="654268"/>
            <a:ext cx="8531226" cy="597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629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61987"/>
            <a:ext cx="7620000" cy="523220"/>
          </a:xfrm>
          <a:prstGeom prst="rect">
            <a:avLst/>
          </a:prstGeom>
        </p:spPr>
        <p:txBody>
          <a:bodyPr wrap="square">
            <a:spAutoFit/>
          </a:bodyPr>
          <a:lstStyle/>
          <a:p>
            <a:r>
              <a:rPr lang="en-IN" sz="2800" b="1" dirty="0" smtClean="0">
                <a:solidFill>
                  <a:srgbClr val="FF0000"/>
                </a:solidFill>
              </a:rPr>
              <a:t>8. </a:t>
            </a:r>
            <a:r>
              <a:rPr lang="en-US" sz="2800" b="1" dirty="0">
                <a:solidFill>
                  <a:srgbClr val="FF0000"/>
                </a:solidFill>
              </a:rPr>
              <a:t>Enhancing software Quality : </a:t>
            </a:r>
            <a:r>
              <a:rPr lang="en-US" sz="2400" dirty="0">
                <a:solidFill>
                  <a:srgbClr val="002060"/>
                </a:solidFill>
              </a:rPr>
              <a:t>Three main themes</a:t>
            </a:r>
            <a:endParaRPr lang="en-US" sz="2400" b="1" dirty="0">
              <a:solidFill>
                <a:srgbClr val="002060"/>
              </a:solidFill>
            </a:endParaRPr>
          </a:p>
        </p:txBody>
      </p:sp>
      <p:sp>
        <p:nvSpPr>
          <p:cNvPr id="3" name="Rectangle 2"/>
          <p:cNvSpPr/>
          <p:nvPr/>
        </p:nvSpPr>
        <p:spPr>
          <a:xfrm>
            <a:off x="457200" y="990600"/>
            <a:ext cx="8458200" cy="4524315"/>
          </a:xfrm>
          <a:prstGeom prst="rect">
            <a:avLst/>
          </a:prstGeom>
        </p:spPr>
        <p:txBody>
          <a:bodyPr wrap="square">
            <a:spAutoFit/>
          </a:bodyPr>
          <a:lstStyle/>
          <a:p>
            <a:pPr marL="1257300" lvl="2" indent="-342900" algn="just">
              <a:lnSpc>
                <a:spcPct val="150000"/>
              </a:lnSpc>
              <a:buFont typeface="Arial" panose="020B0604020202020204" pitchFamily="34" charset="0"/>
              <a:buChar char="•"/>
            </a:pPr>
            <a:r>
              <a:rPr lang="en-US" sz="2400" b="1" dirty="0" smtClean="0">
                <a:solidFill>
                  <a:srgbClr val="0070C0"/>
                </a:solidFill>
              </a:rPr>
              <a:t>Increasing visibility </a:t>
            </a:r>
          </a:p>
          <a:p>
            <a:pPr marL="1257300" lvl="2" indent="-342900" algn="just">
              <a:lnSpc>
                <a:spcPct val="150000"/>
              </a:lnSpc>
              <a:buFont typeface="Arial" panose="020B0604020202020204" pitchFamily="34" charset="0"/>
              <a:buChar char="•"/>
            </a:pPr>
            <a:r>
              <a:rPr lang="en-US" sz="2400" b="1" dirty="0">
                <a:solidFill>
                  <a:srgbClr val="0070C0"/>
                </a:solidFill>
              </a:rPr>
              <a:t>Procedural structure</a:t>
            </a:r>
          </a:p>
          <a:p>
            <a:pPr marL="1257300" lvl="2" indent="-342900" algn="just">
              <a:lnSpc>
                <a:spcPct val="150000"/>
              </a:lnSpc>
              <a:buFont typeface="Arial" panose="020B0604020202020204" pitchFamily="34" charset="0"/>
              <a:buChar char="•"/>
            </a:pPr>
            <a:r>
              <a:rPr lang="en-US" sz="2400" b="1" dirty="0">
                <a:solidFill>
                  <a:srgbClr val="0070C0"/>
                </a:solidFill>
              </a:rPr>
              <a:t>Checking intermediate </a:t>
            </a:r>
            <a:r>
              <a:rPr lang="en-US" sz="2400" b="1" dirty="0" smtClean="0">
                <a:solidFill>
                  <a:srgbClr val="0070C0"/>
                </a:solidFill>
              </a:rPr>
              <a:t>stages</a:t>
            </a:r>
          </a:p>
          <a:p>
            <a:pPr algn="just">
              <a:lnSpc>
                <a:spcPct val="150000"/>
              </a:lnSpc>
            </a:pPr>
            <a:r>
              <a:rPr lang="en-US" sz="2400" b="1" dirty="0">
                <a:solidFill>
                  <a:srgbClr val="FF0000"/>
                </a:solidFill>
              </a:rPr>
              <a:t>Increasing visibility: </a:t>
            </a:r>
            <a:r>
              <a:rPr lang="en-US" sz="2400" b="1" dirty="0" smtClean="0">
                <a:solidFill>
                  <a:srgbClr val="FF0000"/>
                </a:solidFill>
              </a:rPr>
              <a:t> </a:t>
            </a:r>
            <a:r>
              <a:rPr lang="en-US" sz="2400" dirty="0" smtClean="0"/>
              <a:t>A </a:t>
            </a:r>
            <a:r>
              <a:rPr lang="en-US" sz="2400" dirty="0"/>
              <a:t>landmark in this movement towards making the software development process more visible was the advocacy by the American software guru, Gerald Weinberg, of 'egoless programming'. Weinberg encouraged the simple practice of programmers looking at each other's code. </a:t>
            </a:r>
          </a:p>
        </p:txBody>
      </p:sp>
    </p:spTree>
    <p:extLst>
      <p:ext uri="{BB962C8B-B14F-4D97-AF65-F5344CB8AC3E}">
        <p14:creationId xmlns:p14="http://schemas.microsoft.com/office/powerpoint/2010/main" val="229694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61987"/>
            <a:ext cx="7620000" cy="523220"/>
          </a:xfrm>
          <a:prstGeom prst="rect">
            <a:avLst/>
          </a:prstGeom>
        </p:spPr>
        <p:txBody>
          <a:bodyPr wrap="square">
            <a:spAutoFit/>
          </a:bodyPr>
          <a:lstStyle/>
          <a:p>
            <a:r>
              <a:rPr lang="en-US" sz="2800" b="1" dirty="0" smtClean="0">
                <a:solidFill>
                  <a:srgbClr val="FF0000"/>
                </a:solidFill>
              </a:rPr>
              <a:t>Enhancing </a:t>
            </a:r>
            <a:r>
              <a:rPr lang="en-US" sz="2800" b="1" dirty="0">
                <a:solidFill>
                  <a:srgbClr val="FF0000"/>
                </a:solidFill>
              </a:rPr>
              <a:t>software Quality : </a:t>
            </a:r>
            <a:r>
              <a:rPr lang="en-US" sz="2400" dirty="0">
                <a:solidFill>
                  <a:srgbClr val="002060"/>
                </a:solidFill>
              </a:rPr>
              <a:t>Three main themes</a:t>
            </a:r>
            <a:endParaRPr lang="en-US" sz="2400" b="1" dirty="0">
              <a:solidFill>
                <a:srgbClr val="002060"/>
              </a:solidFill>
            </a:endParaRPr>
          </a:p>
        </p:txBody>
      </p:sp>
      <p:sp>
        <p:nvSpPr>
          <p:cNvPr id="3" name="Rectangle 2"/>
          <p:cNvSpPr/>
          <p:nvPr/>
        </p:nvSpPr>
        <p:spPr>
          <a:xfrm>
            <a:off x="457200" y="990600"/>
            <a:ext cx="8458200" cy="2862322"/>
          </a:xfrm>
          <a:prstGeom prst="rect">
            <a:avLst/>
          </a:prstGeom>
        </p:spPr>
        <p:txBody>
          <a:bodyPr wrap="square">
            <a:spAutoFit/>
          </a:bodyPr>
          <a:lstStyle/>
          <a:p>
            <a:pPr algn="just">
              <a:lnSpc>
                <a:spcPct val="150000"/>
              </a:lnSpc>
            </a:pPr>
            <a:r>
              <a:rPr lang="en-US" sz="2400" b="1" dirty="0" smtClean="0">
                <a:solidFill>
                  <a:srgbClr val="FF0000"/>
                </a:solidFill>
              </a:rPr>
              <a:t>Procedural </a:t>
            </a:r>
            <a:r>
              <a:rPr lang="en-US" sz="2400" b="1" dirty="0">
                <a:solidFill>
                  <a:srgbClr val="FF0000"/>
                </a:solidFill>
              </a:rPr>
              <a:t>structure: </a:t>
            </a:r>
            <a:r>
              <a:rPr lang="en-US" sz="2400" dirty="0"/>
              <a:t>At first programmers were more or less left to get on with writing the programs, although there might be some general guidelines. Over the years there has been the growth of methodologies where every process in the software development cycle has carefully laid down steps. </a:t>
            </a:r>
          </a:p>
        </p:txBody>
      </p:sp>
    </p:spTree>
    <p:extLst>
      <p:ext uri="{BB962C8B-B14F-4D97-AF65-F5344CB8AC3E}">
        <p14:creationId xmlns:p14="http://schemas.microsoft.com/office/powerpoint/2010/main" val="1389743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620000" cy="646331"/>
          </a:xfrm>
          <a:prstGeom prst="rect">
            <a:avLst/>
          </a:prstGeom>
        </p:spPr>
        <p:txBody>
          <a:bodyPr wrap="square">
            <a:spAutoFit/>
          </a:bodyPr>
          <a:lstStyle/>
          <a:p>
            <a:r>
              <a:rPr lang="en-IN" sz="3200" b="1" dirty="0">
                <a:solidFill>
                  <a:srgbClr val="FF0000"/>
                </a:solidFill>
              </a:rPr>
              <a:t>2</a:t>
            </a:r>
            <a:r>
              <a:rPr lang="en-IN" sz="3600" b="1" dirty="0" smtClean="0">
                <a:solidFill>
                  <a:srgbClr val="FF0000"/>
                </a:solidFill>
              </a:rPr>
              <a:t>. </a:t>
            </a:r>
            <a:r>
              <a:rPr lang="en-US" sz="3200" b="1" dirty="0">
                <a:solidFill>
                  <a:srgbClr val="FF0000"/>
                </a:solidFill>
              </a:rPr>
              <a:t>Defining Quality: </a:t>
            </a:r>
          </a:p>
        </p:txBody>
      </p:sp>
      <p:sp>
        <p:nvSpPr>
          <p:cNvPr id="2" name="Rectangle 1"/>
          <p:cNvSpPr/>
          <p:nvPr/>
        </p:nvSpPr>
        <p:spPr>
          <a:xfrm>
            <a:off x="381000" y="1066800"/>
            <a:ext cx="8534400" cy="5078313"/>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dirty="0" smtClean="0"/>
              <a:t>Quality </a:t>
            </a:r>
            <a:r>
              <a:rPr lang="en-US" sz="2400" dirty="0"/>
              <a:t>is a rather vague term and we need to define carefully what we mean by it. </a:t>
            </a:r>
            <a:endParaRPr lang="en-US" sz="2400" dirty="0" smtClean="0"/>
          </a:p>
          <a:p>
            <a:pPr marL="236538" indent="-236538" algn="just">
              <a:lnSpc>
                <a:spcPct val="150000"/>
              </a:lnSpc>
              <a:buFont typeface="Arial" panose="020B0604020202020204" pitchFamily="34" charset="0"/>
              <a:buChar char="•"/>
            </a:pPr>
            <a:r>
              <a:rPr lang="en-US" sz="2400" dirty="0" smtClean="0"/>
              <a:t>For </a:t>
            </a:r>
            <a:r>
              <a:rPr lang="en-US" sz="2400" dirty="0"/>
              <a:t>any software system, there should be three specifications: </a:t>
            </a:r>
            <a:endParaRPr lang="en-US" sz="2400" dirty="0" smtClean="0"/>
          </a:p>
          <a:p>
            <a:pPr marL="800100" lvl="1" indent="-342900" algn="just">
              <a:lnSpc>
                <a:spcPct val="150000"/>
              </a:lnSpc>
              <a:buFont typeface="Wingdings" panose="05000000000000000000" pitchFamily="2" charset="2"/>
              <a:buChar char="§"/>
            </a:pPr>
            <a:r>
              <a:rPr lang="en-US" sz="2400" dirty="0" smtClean="0"/>
              <a:t>a </a:t>
            </a:r>
            <a:r>
              <a:rPr lang="en-US" sz="2400" dirty="0"/>
              <a:t>functional specification describing what the system is to do; </a:t>
            </a:r>
            <a:endParaRPr lang="en-US" sz="2400" dirty="0" smtClean="0"/>
          </a:p>
          <a:p>
            <a:pPr marL="800100" lvl="1" indent="-342900" algn="just">
              <a:lnSpc>
                <a:spcPct val="150000"/>
              </a:lnSpc>
              <a:buFont typeface="Wingdings" panose="05000000000000000000" pitchFamily="2" charset="2"/>
              <a:buChar char="§"/>
            </a:pPr>
            <a:r>
              <a:rPr lang="en-US" sz="2400" dirty="0" smtClean="0"/>
              <a:t>a </a:t>
            </a:r>
            <a:r>
              <a:rPr lang="en-US" sz="2400" dirty="0"/>
              <a:t>quality (or attribute) specification concerned with how well the functions are to operate; </a:t>
            </a:r>
            <a:endParaRPr lang="en-US" sz="2400" dirty="0" smtClean="0"/>
          </a:p>
          <a:p>
            <a:pPr marL="800100" lvl="1" indent="-342900" algn="just">
              <a:lnSpc>
                <a:spcPct val="150000"/>
              </a:lnSpc>
              <a:buFont typeface="Wingdings" panose="05000000000000000000" pitchFamily="2" charset="2"/>
              <a:buChar char="§"/>
            </a:pPr>
            <a:r>
              <a:rPr lang="en-US" sz="2400" dirty="0" smtClean="0"/>
              <a:t>a </a:t>
            </a:r>
            <a:r>
              <a:rPr lang="en-US" sz="2400" dirty="0"/>
              <a:t>resource specification concerned with how much is to be spent on the system.</a:t>
            </a:r>
          </a:p>
        </p:txBody>
      </p:sp>
    </p:spTree>
    <p:extLst>
      <p:ext uri="{BB962C8B-B14F-4D97-AF65-F5344CB8AC3E}">
        <p14:creationId xmlns:p14="http://schemas.microsoft.com/office/powerpoint/2010/main" val="3630219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61987"/>
            <a:ext cx="7620000" cy="523220"/>
          </a:xfrm>
          <a:prstGeom prst="rect">
            <a:avLst/>
          </a:prstGeom>
        </p:spPr>
        <p:txBody>
          <a:bodyPr wrap="square">
            <a:spAutoFit/>
          </a:bodyPr>
          <a:lstStyle/>
          <a:p>
            <a:r>
              <a:rPr lang="en-US" sz="2800" b="1" dirty="0" smtClean="0">
                <a:solidFill>
                  <a:srgbClr val="FF0000"/>
                </a:solidFill>
              </a:rPr>
              <a:t>Enhancing </a:t>
            </a:r>
            <a:r>
              <a:rPr lang="en-US" sz="2800" b="1" dirty="0">
                <a:solidFill>
                  <a:srgbClr val="FF0000"/>
                </a:solidFill>
              </a:rPr>
              <a:t>software Quality : </a:t>
            </a:r>
            <a:r>
              <a:rPr lang="en-US" sz="2400" dirty="0">
                <a:solidFill>
                  <a:srgbClr val="002060"/>
                </a:solidFill>
              </a:rPr>
              <a:t>Three main themes</a:t>
            </a:r>
            <a:endParaRPr lang="en-US" sz="2400" b="1" dirty="0">
              <a:solidFill>
                <a:srgbClr val="002060"/>
              </a:solidFill>
            </a:endParaRPr>
          </a:p>
        </p:txBody>
      </p:sp>
      <p:sp>
        <p:nvSpPr>
          <p:cNvPr id="3" name="Rectangle 2"/>
          <p:cNvSpPr/>
          <p:nvPr/>
        </p:nvSpPr>
        <p:spPr>
          <a:xfrm>
            <a:off x="457200" y="990600"/>
            <a:ext cx="8458200" cy="4524315"/>
          </a:xfrm>
          <a:prstGeom prst="rect">
            <a:avLst/>
          </a:prstGeom>
        </p:spPr>
        <p:txBody>
          <a:bodyPr wrap="square">
            <a:spAutoFit/>
          </a:bodyPr>
          <a:lstStyle/>
          <a:p>
            <a:pPr algn="just">
              <a:lnSpc>
                <a:spcPct val="150000"/>
              </a:lnSpc>
            </a:pPr>
            <a:r>
              <a:rPr lang="en-US" sz="2400" b="1" dirty="0" smtClean="0">
                <a:solidFill>
                  <a:srgbClr val="FF0000"/>
                </a:solidFill>
              </a:rPr>
              <a:t>Checking </a:t>
            </a:r>
            <a:r>
              <a:rPr lang="en-US" sz="2400" b="1" dirty="0">
                <a:solidFill>
                  <a:srgbClr val="FF0000"/>
                </a:solidFill>
              </a:rPr>
              <a:t>intermediate stages: </a:t>
            </a:r>
            <a:r>
              <a:rPr lang="en-US" sz="2400" dirty="0"/>
              <a:t>It seems inherent in human nature to push forward quickly with the development of any engineered object until a 'working' model, however imperfect, has been produced that can then be 'debugged'. One of the elements of the move towards quality practices has been to put emphasis on checking the correctness of work at its earlier, conceptual, stages. We are now going to look at some specific techniques in more detail.</a:t>
            </a:r>
          </a:p>
        </p:txBody>
      </p:sp>
    </p:spTree>
    <p:extLst>
      <p:ext uri="{BB962C8B-B14F-4D97-AF65-F5344CB8AC3E}">
        <p14:creationId xmlns:p14="http://schemas.microsoft.com/office/powerpoint/2010/main" val="12908686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61987"/>
            <a:ext cx="7620000" cy="523220"/>
          </a:xfrm>
          <a:prstGeom prst="rect">
            <a:avLst/>
          </a:prstGeom>
        </p:spPr>
        <p:txBody>
          <a:bodyPr wrap="square">
            <a:spAutoFit/>
          </a:bodyPr>
          <a:lstStyle/>
          <a:p>
            <a:r>
              <a:rPr lang="en-US" sz="2800" b="1" dirty="0" smtClean="0">
                <a:solidFill>
                  <a:srgbClr val="FF0000"/>
                </a:solidFill>
              </a:rPr>
              <a:t>Enhancing </a:t>
            </a:r>
            <a:r>
              <a:rPr lang="en-US" sz="2800" b="1" dirty="0">
                <a:solidFill>
                  <a:srgbClr val="FF0000"/>
                </a:solidFill>
              </a:rPr>
              <a:t>software Quality </a:t>
            </a:r>
            <a:r>
              <a:rPr lang="en-US" sz="2800" b="1" dirty="0" smtClean="0">
                <a:solidFill>
                  <a:srgbClr val="FF0000"/>
                </a:solidFill>
              </a:rPr>
              <a:t>:</a:t>
            </a:r>
            <a:endParaRPr lang="en-US" sz="2400" b="1" dirty="0">
              <a:solidFill>
                <a:srgbClr val="002060"/>
              </a:solidFill>
            </a:endParaRPr>
          </a:p>
        </p:txBody>
      </p:sp>
      <p:sp>
        <p:nvSpPr>
          <p:cNvPr id="3" name="Rectangle 2"/>
          <p:cNvSpPr/>
          <p:nvPr/>
        </p:nvSpPr>
        <p:spPr>
          <a:xfrm>
            <a:off x="457200" y="990600"/>
            <a:ext cx="8458200" cy="3416320"/>
          </a:xfrm>
          <a:prstGeom prst="rect">
            <a:avLst/>
          </a:prstGeom>
        </p:spPr>
        <p:txBody>
          <a:bodyPr wrap="square">
            <a:spAutoFit/>
          </a:bodyPr>
          <a:lstStyle/>
          <a:p>
            <a:pPr algn="just">
              <a:lnSpc>
                <a:spcPct val="150000"/>
              </a:lnSpc>
            </a:pPr>
            <a:r>
              <a:rPr lang="en-US" sz="2400" b="1" dirty="0">
                <a:solidFill>
                  <a:srgbClr val="0070C0"/>
                </a:solidFill>
              </a:rPr>
              <a:t>Inspections: </a:t>
            </a:r>
            <a:endParaRPr lang="en-US" sz="2400" b="1" dirty="0" smtClean="0">
              <a:solidFill>
                <a:srgbClr val="0070C0"/>
              </a:solidFill>
            </a:endParaRPr>
          </a:p>
          <a:p>
            <a:pPr marL="342900" indent="-342900" algn="just">
              <a:lnSpc>
                <a:spcPct val="150000"/>
              </a:lnSpc>
              <a:buFont typeface="Arial" panose="020B0604020202020204" pitchFamily="34" charset="0"/>
              <a:buChar char="•"/>
            </a:pPr>
            <a:r>
              <a:rPr lang="en-US" sz="2400" dirty="0" smtClean="0"/>
              <a:t>The </a:t>
            </a:r>
            <a:r>
              <a:rPr lang="en-US" sz="2400" dirty="0"/>
              <a:t>principle of inspection can be extended to any document that is produced at any stage of the development process. </a:t>
            </a:r>
            <a:endParaRPr lang="en-US" sz="2400" dirty="0" smtClean="0"/>
          </a:p>
          <a:p>
            <a:pPr marL="342900" indent="-342900" algn="just">
              <a:lnSpc>
                <a:spcPct val="150000"/>
              </a:lnSpc>
              <a:buFont typeface="Arial" panose="020B0604020202020204" pitchFamily="34" charset="0"/>
              <a:buChar char="•"/>
            </a:pPr>
            <a:r>
              <a:rPr lang="en-US" sz="2400" dirty="0" smtClean="0"/>
              <a:t>For </a:t>
            </a:r>
            <a:r>
              <a:rPr lang="en-US" sz="2400" dirty="0"/>
              <a:t>instance, test data needs to be reviewed - its production is usually not a high profile task even though errors can get through to operational running because of its poor quality.</a:t>
            </a:r>
          </a:p>
        </p:txBody>
      </p:sp>
    </p:spTree>
    <p:extLst>
      <p:ext uri="{BB962C8B-B14F-4D97-AF65-F5344CB8AC3E}">
        <p14:creationId xmlns:p14="http://schemas.microsoft.com/office/powerpoint/2010/main" val="27905785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61987"/>
            <a:ext cx="7620000" cy="523220"/>
          </a:xfrm>
          <a:prstGeom prst="rect">
            <a:avLst/>
          </a:prstGeom>
        </p:spPr>
        <p:txBody>
          <a:bodyPr wrap="square">
            <a:spAutoFit/>
          </a:bodyPr>
          <a:lstStyle/>
          <a:p>
            <a:r>
              <a:rPr lang="en-US" sz="2800" b="1" dirty="0" smtClean="0">
                <a:solidFill>
                  <a:srgbClr val="FF0000"/>
                </a:solidFill>
              </a:rPr>
              <a:t>Enhancing </a:t>
            </a:r>
            <a:r>
              <a:rPr lang="en-US" sz="2800" b="1" dirty="0">
                <a:solidFill>
                  <a:srgbClr val="FF0000"/>
                </a:solidFill>
              </a:rPr>
              <a:t>software Quality </a:t>
            </a:r>
            <a:r>
              <a:rPr lang="en-US" sz="2800" b="1" dirty="0" smtClean="0">
                <a:solidFill>
                  <a:srgbClr val="FF0000"/>
                </a:solidFill>
              </a:rPr>
              <a:t>:</a:t>
            </a:r>
            <a:endParaRPr lang="en-US" sz="2400" b="1" dirty="0">
              <a:solidFill>
                <a:srgbClr val="002060"/>
              </a:solidFill>
            </a:endParaRPr>
          </a:p>
        </p:txBody>
      </p:sp>
      <p:sp>
        <p:nvSpPr>
          <p:cNvPr id="3" name="Rectangle 2"/>
          <p:cNvSpPr/>
          <p:nvPr/>
        </p:nvSpPr>
        <p:spPr>
          <a:xfrm>
            <a:off x="457200" y="990600"/>
            <a:ext cx="8458200" cy="5632311"/>
          </a:xfrm>
          <a:prstGeom prst="rect">
            <a:avLst/>
          </a:prstGeom>
        </p:spPr>
        <p:txBody>
          <a:bodyPr wrap="square">
            <a:spAutoFit/>
          </a:bodyPr>
          <a:lstStyle/>
          <a:p>
            <a:pPr algn="just">
              <a:lnSpc>
                <a:spcPct val="150000"/>
              </a:lnSpc>
            </a:pPr>
            <a:r>
              <a:rPr lang="en-US" sz="2400" b="1" dirty="0">
                <a:solidFill>
                  <a:srgbClr val="0070C0"/>
                </a:solidFill>
              </a:rPr>
              <a:t>Structured programming and clean-room software development: </a:t>
            </a:r>
            <a:endParaRPr lang="en-US" sz="2400" b="1" dirty="0" smtClean="0">
              <a:solidFill>
                <a:srgbClr val="0070C0"/>
              </a:solidFill>
            </a:endParaRPr>
          </a:p>
          <a:p>
            <a:pPr marL="342900" indent="-342900" algn="just">
              <a:lnSpc>
                <a:spcPct val="150000"/>
              </a:lnSpc>
              <a:buFont typeface="Arial" panose="020B0604020202020204" pitchFamily="34" charset="0"/>
              <a:buChar char="•"/>
            </a:pPr>
            <a:r>
              <a:rPr lang="en-US" sz="2400" dirty="0" smtClean="0"/>
              <a:t>One </a:t>
            </a:r>
            <a:r>
              <a:rPr lang="en-US" sz="2400" dirty="0"/>
              <a:t>of the people most closely associated with the origins of structured programming is Dijkstra. </a:t>
            </a:r>
            <a:endParaRPr lang="en-US" sz="2400" dirty="0" smtClean="0"/>
          </a:p>
          <a:p>
            <a:pPr marL="342900" indent="-342900" algn="just">
              <a:lnSpc>
                <a:spcPct val="150000"/>
              </a:lnSpc>
              <a:buFont typeface="Arial" panose="020B0604020202020204" pitchFamily="34" charset="0"/>
              <a:buChar char="•"/>
            </a:pPr>
            <a:r>
              <a:rPr lang="en-US" sz="2400" dirty="0" smtClean="0"/>
              <a:t>In </a:t>
            </a:r>
            <a:r>
              <a:rPr lang="en-US" sz="2400" dirty="0"/>
              <a:t>the late 1960s, software was seen to be getting more complex while the capacity of the human mind to hold detail remained limited. </a:t>
            </a:r>
            <a:endParaRPr lang="en-US" sz="2400" dirty="0" smtClean="0"/>
          </a:p>
          <a:p>
            <a:pPr marL="342900" indent="-342900" algn="just">
              <a:lnSpc>
                <a:spcPct val="150000"/>
              </a:lnSpc>
              <a:buFont typeface="Arial" panose="020B0604020202020204" pitchFamily="34" charset="0"/>
              <a:buChar char="•"/>
            </a:pPr>
            <a:r>
              <a:rPr lang="en-US" sz="2400" dirty="0" smtClean="0"/>
              <a:t>It </a:t>
            </a:r>
            <a:r>
              <a:rPr lang="en-US" sz="2400" dirty="0"/>
              <a:t>was also realized that it was impossible to test any substantial piece of software completely - there were just too many possible combinations of </a:t>
            </a:r>
            <a:r>
              <a:rPr lang="en-US" sz="2400" dirty="0" smtClean="0"/>
              <a:t>inputs. The </a:t>
            </a:r>
            <a:r>
              <a:rPr lang="en-US" sz="2400" dirty="0"/>
              <a:t>most that testing could do was prove the presence of errors, not their absence.</a:t>
            </a:r>
          </a:p>
        </p:txBody>
      </p:sp>
    </p:spTree>
    <p:extLst>
      <p:ext uri="{BB962C8B-B14F-4D97-AF65-F5344CB8AC3E}">
        <p14:creationId xmlns:p14="http://schemas.microsoft.com/office/powerpoint/2010/main" val="16645648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61987"/>
            <a:ext cx="7620000" cy="523220"/>
          </a:xfrm>
          <a:prstGeom prst="rect">
            <a:avLst/>
          </a:prstGeom>
        </p:spPr>
        <p:txBody>
          <a:bodyPr wrap="square">
            <a:spAutoFit/>
          </a:bodyPr>
          <a:lstStyle/>
          <a:p>
            <a:r>
              <a:rPr lang="en-US" sz="2800" b="1" dirty="0" smtClean="0">
                <a:solidFill>
                  <a:srgbClr val="FF0000"/>
                </a:solidFill>
              </a:rPr>
              <a:t>Enhancing </a:t>
            </a:r>
            <a:r>
              <a:rPr lang="en-US" sz="2800" b="1" dirty="0">
                <a:solidFill>
                  <a:srgbClr val="FF0000"/>
                </a:solidFill>
              </a:rPr>
              <a:t>software Quality </a:t>
            </a:r>
            <a:r>
              <a:rPr lang="en-US" sz="2800" b="1" dirty="0" smtClean="0">
                <a:solidFill>
                  <a:srgbClr val="FF0000"/>
                </a:solidFill>
              </a:rPr>
              <a:t>:</a:t>
            </a:r>
            <a:endParaRPr lang="en-US" sz="2400" b="1" dirty="0">
              <a:solidFill>
                <a:srgbClr val="002060"/>
              </a:solidFill>
            </a:endParaRPr>
          </a:p>
        </p:txBody>
      </p:sp>
      <p:sp>
        <p:nvSpPr>
          <p:cNvPr id="3" name="Rectangle 2"/>
          <p:cNvSpPr/>
          <p:nvPr/>
        </p:nvSpPr>
        <p:spPr>
          <a:xfrm>
            <a:off x="457200" y="990600"/>
            <a:ext cx="8458200" cy="3416320"/>
          </a:xfrm>
          <a:prstGeom prst="rect">
            <a:avLst/>
          </a:prstGeom>
        </p:spPr>
        <p:txBody>
          <a:bodyPr wrap="square">
            <a:spAutoFit/>
          </a:bodyPr>
          <a:lstStyle/>
          <a:p>
            <a:pPr algn="just">
              <a:lnSpc>
                <a:spcPct val="150000"/>
              </a:lnSpc>
            </a:pPr>
            <a:r>
              <a:rPr lang="en-US" sz="2400" b="1" dirty="0">
                <a:solidFill>
                  <a:srgbClr val="0070C0"/>
                </a:solidFill>
              </a:rPr>
              <a:t>Formal methods: </a:t>
            </a:r>
            <a:endParaRPr lang="en-US" sz="2400" b="1" dirty="0" smtClean="0">
              <a:solidFill>
                <a:srgbClr val="0070C0"/>
              </a:solidFill>
            </a:endParaRPr>
          </a:p>
          <a:p>
            <a:pPr marL="342900" indent="-342900" algn="just">
              <a:lnSpc>
                <a:spcPct val="150000"/>
              </a:lnSpc>
              <a:buFont typeface="Arial" panose="020B0604020202020204" pitchFamily="34" charset="0"/>
              <a:buChar char="•"/>
            </a:pPr>
            <a:r>
              <a:rPr lang="en-US" sz="2400" dirty="0" smtClean="0"/>
              <a:t>In </a:t>
            </a:r>
            <a:r>
              <a:rPr lang="en-US" sz="2400" dirty="0"/>
              <a:t>the section above on clean-room development, the use of mathematical verification techniques was mentioned. </a:t>
            </a:r>
            <a:endParaRPr lang="en-US" sz="2400" dirty="0" smtClean="0"/>
          </a:p>
          <a:p>
            <a:pPr marL="342900" indent="-342900" algn="just">
              <a:lnSpc>
                <a:spcPct val="150000"/>
              </a:lnSpc>
              <a:buFont typeface="Arial" panose="020B0604020202020204" pitchFamily="34" charset="0"/>
              <a:buChar char="•"/>
            </a:pPr>
            <a:r>
              <a:rPr lang="en-US" sz="2400" dirty="0" smtClean="0"/>
              <a:t>These </a:t>
            </a:r>
            <a:r>
              <a:rPr lang="en-US" sz="2400" dirty="0"/>
              <a:t>techniques use unambiguous, mathematically-based. </a:t>
            </a:r>
            <a:endParaRPr lang="en-US" sz="2400" dirty="0" smtClean="0"/>
          </a:p>
          <a:p>
            <a:pPr marL="342900" indent="-342900" algn="just">
              <a:lnSpc>
                <a:spcPct val="150000"/>
              </a:lnSpc>
              <a:buFont typeface="Arial" panose="020B0604020202020204" pitchFamily="34" charset="0"/>
              <a:buChar char="•"/>
            </a:pPr>
            <a:r>
              <a:rPr lang="en-US" sz="2400" dirty="0" smtClean="0"/>
              <a:t>They </a:t>
            </a:r>
            <a:r>
              <a:rPr lang="en-US" sz="2400" dirty="0"/>
              <a:t>are used to define pre-conditions and post-conditions for each procedure.</a:t>
            </a:r>
          </a:p>
        </p:txBody>
      </p:sp>
    </p:spTree>
    <p:extLst>
      <p:ext uri="{BB962C8B-B14F-4D97-AF65-F5344CB8AC3E}">
        <p14:creationId xmlns:p14="http://schemas.microsoft.com/office/powerpoint/2010/main" val="2259176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61987"/>
            <a:ext cx="7620000" cy="523220"/>
          </a:xfrm>
          <a:prstGeom prst="rect">
            <a:avLst/>
          </a:prstGeom>
        </p:spPr>
        <p:txBody>
          <a:bodyPr wrap="square">
            <a:spAutoFit/>
          </a:bodyPr>
          <a:lstStyle/>
          <a:p>
            <a:r>
              <a:rPr lang="en-US" sz="2800" b="1" dirty="0" smtClean="0">
                <a:solidFill>
                  <a:srgbClr val="FF0000"/>
                </a:solidFill>
              </a:rPr>
              <a:t>Enhancing </a:t>
            </a:r>
            <a:r>
              <a:rPr lang="en-US" sz="2800" b="1" dirty="0">
                <a:solidFill>
                  <a:srgbClr val="FF0000"/>
                </a:solidFill>
              </a:rPr>
              <a:t>software Quality </a:t>
            </a:r>
            <a:r>
              <a:rPr lang="en-US" sz="2800" b="1" dirty="0" smtClean="0">
                <a:solidFill>
                  <a:srgbClr val="FF0000"/>
                </a:solidFill>
              </a:rPr>
              <a:t>:</a:t>
            </a:r>
            <a:endParaRPr lang="en-US" sz="2400" b="1" dirty="0">
              <a:solidFill>
                <a:srgbClr val="002060"/>
              </a:solidFill>
            </a:endParaRPr>
          </a:p>
        </p:txBody>
      </p:sp>
      <p:sp>
        <p:nvSpPr>
          <p:cNvPr id="3" name="Rectangle 2"/>
          <p:cNvSpPr/>
          <p:nvPr/>
        </p:nvSpPr>
        <p:spPr>
          <a:xfrm>
            <a:off x="457200" y="990600"/>
            <a:ext cx="8458200" cy="3416320"/>
          </a:xfrm>
          <a:prstGeom prst="rect">
            <a:avLst/>
          </a:prstGeom>
        </p:spPr>
        <p:txBody>
          <a:bodyPr wrap="square">
            <a:spAutoFit/>
          </a:bodyPr>
          <a:lstStyle/>
          <a:p>
            <a:pPr algn="just">
              <a:lnSpc>
                <a:spcPct val="150000"/>
              </a:lnSpc>
            </a:pPr>
            <a:r>
              <a:rPr lang="en-US" sz="2400" b="1" dirty="0">
                <a:solidFill>
                  <a:srgbClr val="0070C0"/>
                </a:solidFill>
              </a:rPr>
              <a:t>Software quality </a:t>
            </a:r>
            <a:r>
              <a:rPr lang="en-US" sz="2400" b="1" dirty="0" smtClean="0">
                <a:solidFill>
                  <a:srgbClr val="0070C0"/>
                </a:solidFill>
              </a:rPr>
              <a:t>circles: </a:t>
            </a:r>
          </a:p>
          <a:p>
            <a:pPr marL="342900" indent="-342900" algn="just">
              <a:lnSpc>
                <a:spcPct val="150000"/>
              </a:lnSpc>
              <a:buFont typeface="Arial" panose="020B0604020202020204" pitchFamily="34" charset="0"/>
              <a:buChar char="•"/>
            </a:pPr>
            <a:r>
              <a:rPr lang="en-US" sz="2400" dirty="0" smtClean="0"/>
              <a:t>Much </a:t>
            </a:r>
            <a:r>
              <a:rPr lang="en-US" sz="2400" dirty="0"/>
              <a:t>interest has been shown in Japanese software quality practices. </a:t>
            </a:r>
            <a:endParaRPr lang="en-US" sz="2400" dirty="0" smtClean="0"/>
          </a:p>
          <a:p>
            <a:pPr marL="342900" indent="-342900" algn="just">
              <a:lnSpc>
                <a:spcPct val="150000"/>
              </a:lnSpc>
              <a:buFont typeface="Arial" panose="020B0604020202020204" pitchFamily="34" charset="0"/>
              <a:buChar char="•"/>
            </a:pPr>
            <a:r>
              <a:rPr lang="en-US" sz="2400" dirty="0" smtClean="0"/>
              <a:t>The </a:t>
            </a:r>
            <a:r>
              <a:rPr lang="en-US" sz="2400" dirty="0"/>
              <a:t>aim of the 'Japanese' approach is to examine and modify the activities in the development process in order to reduce the number of errors that they have in their end products.</a:t>
            </a:r>
          </a:p>
        </p:txBody>
      </p:sp>
    </p:spTree>
    <p:extLst>
      <p:ext uri="{BB962C8B-B14F-4D97-AF65-F5344CB8AC3E}">
        <p14:creationId xmlns:p14="http://schemas.microsoft.com/office/powerpoint/2010/main" val="3903540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61987"/>
            <a:ext cx="7620000" cy="523220"/>
          </a:xfrm>
          <a:prstGeom prst="rect">
            <a:avLst/>
          </a:prstGeom>
        </p:spPr>
        <p:txBody>
          <a:bodyPr wrap="square">
            <a:spAutoFit/>
          </a:bodyPr>
          <a:lstStyle/>
          <a:p>
            <a:r>
              <a:rPr lang="en-US" sz="2800" b="1" dirty="0" smtClean="0">
                <a:solidFill>
                  <a:srgbClr val="FF0000"/>
                </a:solidFill>
              </a:rPr>
              <a:t>Enhancing </a:t>
            </a:r>
            <a:r>
              <a:rPr lang="en-US" sz="2800" b="1" dirty="0">
                <a:solidFill>
                  <a:srgbClr val="FF0000"/>
                </a:solidFill>
              </a:rPr>
              <a:t>software Quality </a:t>
            </a:r>
            <a:r>
              <a:rPr lang="en-US" sz="2800" b="1" dirty="0" smtClean="0">
                <a:solidFill>
                  <a:srgbClr val="FF0000"/>
                </a:solidFill>
              </a:rPr>
              <a:t>:</a:t>
            </a:r>
            <a:endParaRPr lang="en-US" sz="2400" b="1" dirty="0">
              <a:solidFill>
                <a:srgbClr val="002060"/>
              </a:solidFill>
            </a:endParaRPr>
          </a:p>
        </p:txBody>
      </p:sp>
      <p:sp>
        <p:nvSpPr>
          <p:cNvPr id="3" name="Rectangle 2"/>
          <p:cNvSpPr/>
          <p:nvPr/>
        </p:nvSpPr>
        <p:spPr>
          <a:xfrm>
            <a:off x="457200" y="798345"/>
            <a:ext cx="8458200" cy="6278642"/>
          </a:xfrm>
          <a:prstGeom prst="rect">
            <a:avLst/>
          </a:prstGeom>
        </p:spPr>
        <p:txBody>
          <a:bodyPr wrap="square">
            <a:spAutoFit/>
          </a:bodyPr>
          <a:lstStyle/>
          <a:p>
            <a:pPr algn="just">
              <a:lnSpc>
                <a:spcPct val="150000"/>
              </a:lnSpc>
            </a:pPr>
            <a:r>
              <a:rPr lang="en-US" sz="2400" b="1" dirty="0">
                <a:solidFill>
                  <a:srgbClr val="0070C0"/>
                </a:solidFill>
              </a:rPr>
              <a:t>Software quality </a:t>
            </a:r>
            <a:r>
              <a:rPr lang="en-US" sz="2400" b="1" dirty="0" smtClean="0">
                <a:solidFill>
                  <a:srgbClr val="0070C0"/>
                </a:solidFill>
              </a:rPr>
              <a:t>circles: </a:t>
            </a:r>
            <a:r>
              <a:rPr lang="en-US" sz="2400" dirty="0" smtClean="0"/>
              <a:t>The </a:t>
            </a:r>
            <a:r>
              <a:rPr lang="en-US" sz="2400" dirty="0"/>
              <a:t>steps that the circle goes through in solving problems are: </a:t>
            </a:r>
            <a:endParaRPr lang="en-US" sz="2400" dirty="0" smtClean="0"/>
          </a:p>
          <a:p>
            <a:pPr marL="1150938" lvl="2" indent="-236538" algn="just">
              <a:lnSpc>
                <a:spcPct val="150000"/>
              </a:lnSpc>
              <a:buFont typeface="Arial" panose="020B0604020202020204" pitchFamily="34" charset="0"/>
              <a:buChar char="•"/>
            </a:pPr>
            <a:r>
              <a:rPr lang="en-US" sz="2000" b="1" dirty="0" smtClean="0"/>
              <a:t>Identify </a:t>
            </a:r>
            <a:r>
              <a:rPr lang="en-US" sz="2000" b="1" dirty="0"/>
              <a:t>a list of </a:t>
            </a:r>
            <a:r>
              <a:rPr lang="en-US" sz="2000" b="1" dirty="0" smtClean="0"/>
              <a:t>problems </a:t>
            </a:r>
          </a:p>
          <a:p>
            <a:pPr marL="1150938" lvl="2" indent="-236538" algn="just">
              <a:lnSpc>
                <a:spcPct val="150000"/>
              </a:lnSpc>
              <a:buFont typeface="Arial" panose="020B0604020202020204" pitchFamily="34" charset="0"/>
              <a:buChar char="•"/>
            </a:pPr>
            <a:r>
              <a:rPr lang="en-US" sz="2000" b="1" dirty="0" smtClean="0"/>
              <a:t>Select </a:t>
            </a:r>
            <a:r>
              <a:rPr lang="en-US" sz="2000" b="1" dirty="0"/>
              <a:t>one problem to </a:t>
            </a:r>
            <a:r>
              <a:rPr lang="en-US" sz="2000" b="1" dirty="0" smtClean="0"/>
              <a:t>solve</a:t>
            </a:r>
          </a:p>
          <a:p>
            <a:pPr marL="1150938" lvl="2" indent="-236538" algn="just">
              <a:lnSpc>
                <a:spcPct val="150000"/>
              </a:lnSpc>
              <a:buFont typeface="Arial" panose="020B0604020202020204" pitchFamily="34" charset="0"/>
              <a:buChar char="•"/>
            </a:pPr>
            <a:r>
              <a:rPr lang="en-US" sz="2000" b="1" dirty="0" smtClean="0"/>
              <a:t>Clarify </a:t>
            </a:r>
            <a:r>
              <a:rPr lang="en-US" sz="2000" b="1" dirty="0"/>
              <a:t>the </a:t>
            </a:r>
            <a:r>
              <a:rPr lang="en-US" sz="2000" b="1" dirty="0" smtClean="0"/>
              <a:t>problem</a:t>
            </a:r>
          </a:p>
          <a:p>
            <a:pPr marL="1150938" lvl="2" indent="-236538" algn="just">
              <a:lnSpc>
                <a:spcPct val="150000"/>
              </a:lnSpc>
              <a:buFont typeface="Arial" panose="020B0604020202020204" pitchFamily="34" charset="0"/>
              <a:buChar char="•"/>
            </a:pPr>
            <a:r>
              <a:rPr lang="en-US" sz="2000" b="1" dirty="0" smtClean="0"/>
              <a:t>Identify </a:t>
            </a:r>
            <a:r>
              <a:rPr lang="en-US" sz="2000" b="1" dirty="0"/>
              <a:t>and evaluate the </a:t>
            </a:r>
            <a:r>
              <a:rPr lang="en-US" sz="2000" b="1" dirty="0" smtClean="0"/>
              <a:t>causes</a:t>
            </a:r>
          </a:p>
          <a:p>
            <a:pPr marL="1150938" lvl="2" indent="-236538" algn="just">
              <a:lnSpc>
                <a:spcPct val="150000"/>
              </a:lnSpc>
              <a:buFont typeface="Arial" panose="020B0604020202020204" pitchFamily="34" charset="0"/>
              <a:buChar char="•"/>
            </a:pPr>
            <a:r>
              <a:rPr lang="en-US" sz="2000" b="1" dirty="0"/>
              <a:t>I</a:t>
            </a:r>
            <a:r>
              <a:rPr lang="en-US" sz="2000" b="1" dirty="0" smtClean="0"/>
              <a:t>dentify </a:t>
            </a:r>
            <a:r>
              <a:rPr lang="en-US" sz="2000" b="1" dirty="0"/>
              <a:t>and evaluate the </a:t>
            </a:r>
            <a:r>
              <a:rPr lang="en-US" sz="2000" b="1" dirty="0" smtClean="0"/>
              <a:t>solutions</a:t>
            </a:r>
          </a:p>
          <a:p>
            <a:pPr marL="1150938" lvl="2" indent="-236538" algn="just">
              <a:lnSpc>
                <a:spcPct val="150000"/>
              </a:lnSpc>
              <a:buFont typeface="Arial" panose="020B0604020202020204" pitchFamily="34" charset="0"/>
              <a:buChar char="•"/>
            </a:pPr>
            <a:r>
              <a:rPr lang="en-US" sz="2000" b="1" dirty="0" smtClean="0"/>
              <a:t>Decide </a:t>
            </a:r>
            <a:r>
              <a:rPr lang="en-US" sz="2000" b="1" dirty="0"/>
              <a:t>on a </a:t>
            </a:r>
            <a:r>
              <a:rPr lang="en-US" sz="2000" b="1" dirty="0" smtClean="0"/>
              <a:t>solution</a:t>
            </a:r>
          </a:p>
          <a:p>
            <a:pPr marL="1150938" lvl="2" indent="-236538" algn="just">
              <a:lnSpc>
                <a:spcPct val="150000"/>
              </a:lnSpc>
              <a:buFont typeface="Arial" panose="020B0604020202020204" pitchFamily="34" charset="0"/>
              <a:buChar char="•"/>
            </a:pPr>
            <a:r>
              <a:rPr lang="en-US" sz="2000" b="1" dirty="0" smtClean="0"/>
              <a:t>Develop </a:t>
            </a:r>
            <a:r>
              <a:rPr lang="en-US" sz="2000" b="1" dirty="0"/>
              <a:t>an implementation </a:t>
            </a:r>
            <a:r>
              <a:rPr lang="en-US" sz="2000" b="1" dirty="0" smtClean="0"/>
              <a:t>plan</a:t>
            </a:r>
          </a:p>
          <a:p>
            <a:pPr marL="1150938" lvl="2" indent="-236538" algn="just">
              <a:lnSpc>
                <a:spcPct val="150000"/>
              </a:lnSpc>
              <a:buFont typeface="Arial" panose="020B0604020202020204" pitchFamily="34" charset="0"/>
              <a:buChar char="•"/>
            </a:pPr>
            <a:r>
              <a:rPr lang="en-US" sz="2000" b="1" dirty="0" smtClean="0"/>
              <a:t>Present </a:t>
            </a:r>
            <a:r>
              <a:rPr lang="en-US" sz="2000" b="1" dirty="0"/>
              <a:t>the plan to </a:t>
            </a:r>
            <a:r>
              <a:rPr lang="en-US" sz="2000" b="1" dirty="0" smtClean="0"/>
              <a:t>management</a:t>
            </a:r>
          </a:p>
          <a:p>
            <a:pPr marL="1150938" lvl="2" indent="-236538" algn="just">
              <a:lnSpc>
                <a:spcPct val="150000"/>
              </a:lnSpc>
              <a:buFont typeface="Arial" panose="020B0604020202020204" pitchFamily="34" charset="0"/>
              <a:buChar char="•"/>
            </a:pPr>
            <a:r>
              <a:rPr lang="en-US" sz="2000" b="1" dirty="0" smtClean="0"/>
              <a:t>Implement </a:t>
            </a:r>
            <a:r>
              <a:rPr lang="en-US" sz="2000" b="1" dirty="0"/>
              <a:t>the </a:t>
            </a:r>
            <a:r>
              <a:rPr lang="en-US" sz="2000" b="1" dirty="0" smtClean="0"/>
              <a:t>plan</a:t>
            </a:r>
          </a:p>
          <a:p>
            <a:pPr marL="1150938" lvl="2" indent="-236538" algn="just">
              <a:lnSpc>
                <a:spcPct val="150000"/>
              </a:lnSpc>
              <a:buFont typeface="Arial" panose="020B0604020202020204" pitchFamily="34" charset="0"/>
              <a:buChar char="•"/>
            </a:pPr>
            <a:r>
              <a:rPr lang="en-US" sz="2000" b="1" dirty="0"/>
              <a:t>M</a:t>
            </a:r>
            <a:r>
              <a:rPr lang="en-US" sz="2000" b="1" dirty="0" smtClean="0"/>
              <a:t>onitor </a:t>
            </a:r>
            <a:r>
              <a:rPr lang="en-US" sz="2000" b="1" dirty="0"/>
              <a:t>the </a:t>
            </a:r>
            <a:r>
              <a:rPr lang="en-US" sz="2000" b="1" dirty="0" smtClean="0"/>
              <a:t>plan</a:t>
            </a:r>
          </a:p>
          <a:p>
            <a:pPr lvl="2" algn="ctr">
              <a:lnSpc>
                <a:spcPct val="150000"/>
              </a:lnSpc>
            </a:pPr>
            <a:r>
              <a:rPr lang="en-US" sz="2000" b="1" dirty="0" smtClean="0"/>
              <a:t>***</a:t>
            </a:r>
            <a:endParaRPr lang="en-US" sz="2000" b="1" dirty="0"/>
          </a:p>
        </p:txBody>
      </p:sp>
    </p:spTree>
    <p:extLst>
      <p:ext uri="{BB962C8B-B14F-4D97-AF65-F5344CB8AC3E}">
        <p14:creationId xmlns:p14="http://schemas.microsoft.com/office/powerpoint/2010/main" val="2134698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599"/>
            <a:ext cx="7620000" cy="584775"/>
          </a:xfrm>
          <a:prstGeom prst="rect">
            <a:avLst/>
          </a:prstGeom>
        </p:spPr>
        <p:txBody>
          <a:bodyPr wrap="square">
            <a:spAutoFit/>
          </a:bodyPr>
          <a:lstStyle/>
          <a:p>
            <a:r>
              <a:rPr lang="en-US" sz="3200" b="1" dirty="0">
                <a:solidFill>
                  <a:srgbClr val="FF0000"/>
                </a:solidFill>
              </a:rPr>
              <a:t>ISO 9126</a:t>
            </a:r>
            <a:r>
              <a:rPr lang="en-US" sz="3200" b="1" dirty="0" smtClean="0">
                <a:solidFill>
                  <a:srgbClr val="FF0000"/>
                </a:solidFill>
              </a:rPr>
              <a:t>:</a:t>
            </a:r>
            <a:endParaRPr lang="en-US" sz="3200" b="1" dirty="0">
              <a:solidFill>
                <a:srgbClr val="FF0000"/>
              </a:solidFill>
            </a:endParaRPr>
          </a:p>
        </p:txBody>
      </p:sp>
      <p:sp>
        <p:nvSpPr>
          <p:cNvPr id="2" name="Rectangle 1"/>
          <p:cNvSpPr/>
          <p:nvPr/>
        </p:nvSpPr>
        <p:spPr>
          <a:xfrm>
            <a:off x="381000" y="823884"/>
            <a:ext cx="8534400" cy="6186309"/>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dirty="0"/>
              <a:t>Software systems are large and complex with lots of maintenance problems, while users expect high quality. </a:t>
            </a:r>
            <a:r>
              <a:rPr lang="en-US" sz="2400" dirty="0" smtClean="0"/>
              <a:t>However</a:t>
            </a:r>
            <a:r>
              <a:rPr lang="en-US" sz="2400" dirty="0"/>
              <a:t>, it is hard to assess and assure quality</a:t>
            </a:r>
            <a:r>
              <a:rPr lang="en-US" sz="2400" dirty="0" smtClean="0"/>
              <a:t>.</a:t>
            </a:r>
          </a:p>
          <a:p>
            <a:pPr marL="236538" indent="-236538" algn="just">
              <a:lnSpc>
                <a:spcPct val="150000"/>
              </a:lnSpc>
              <a:buFont typeface="Arial" panose="020B0604020202020204" pitchFamily="34" charset="0"/>
              <a:buChar char="•"/>
            </a:pPr>
            <a:r>
              <a:rPr lang="en-US" sz="2400" dirty="0" smtClean="0"/>
              <a:t>The </a:t>
            </a:r>
            <a:r>
              <a:rPr lang="en-US" sz="2400" dirty="0"/>
              <a:t>ISO/IEC 9126 standard has been developed to address software quality issues. </a:t>
            </a:r>
            <a:endParaRPr lang="en-US" sz="2400" dirty="0" smtClean="0"/>
          </a:p>
          <a:p>
            <a:pPr marL="236538" indent="-236538" algn="just">
              <a:lnSpc>
                <a:spcPct val="150000"/>
              </a:lnSpc>
              <a:buFont typeface="Arial" panose="020B0604020202020204" pitchFamily="34" charset="0"/>
              <a:buChar char="•"/>
            </a:pPr>
            <a:r>
              <a:rPr lang="en-US" sz="2400" b="1" dirty="0" smtClean="0">
                <a:solidFill>
                  <a:srgbClr val="FF0000"/>
                </a:solidFill>
              </a:rPr>
              <a:t>It </a:t>
            </a:r>
            <a:r>
              <a:rPr lang="en-US" sz="2400" b="1" dirty="0">
                <a:solidFill>
                  <a:srgbClr val="FF0000"/>
                </a:solidFill>
              </a:rPr>
              <a:t>specifies software product quality characteristics and sub-characteristics and proposes metrics for their evaluation. </a:t>
            </a:r>
            <a:endParaRPr lang="en-US" sz="2400" b="1" dirty="0" smtClean="0">
              <a:solidFill>
                <a:srgbClr val="FF0000"/>
              </a:solidFill>
            </a:endParaRPr>
          </a:p>
          <a:p>
            <a:pPr marL="236538" indent="-236538" algn="just">
              <a:lnSpc>
                <a:spcPct val="150000"/>
              </a:lnSpc>
              <a:buFont typeface="Arial" panose="020B0604020202020204" pitchFamily="34" charset="0"/>
              <a:buChar char="•"/>
            </a:pPr>
            <a:r>
              <a:rPr lang="en-US" sz="2400" dirty="0" smtClean="0"/>
              <a:t>It </a:t>
            </a:r>
            <a:r>
              <a:rPr lang="en-US" sz="2400" dirty="0"/>
              <a:t>is generic, and can be applied to any type of software product by being tailored to a specific purpose. </a:t>
            </a:r>
            <a:endParaRPr lang="en-US" sz="2400" dirty="0" smtClean="0"/>
          </a:p>
          <a:p>
            <a:pPr marL="236538" indent="-236538" algn="just">
              <a:lnSpc>
                <a:spcPct val="150000"/>
              </a:lnSpc>
              <a:buFont typeface="Arial" panose="020B0604020202020204" pitchFamily="34" charset="0"/>
              <a:buChar char="•"/>
            </a:pPr>
            <a:r>
              <a:rPr lang="en-US" sz="2400" dirty="0" smtClean="0"/>
              <a:t>It </a:t>
            </a:r>
            <a:r>
              <a:rPr lang="en-US" sz="2400" dirty="0"/>
              <a:t>aims at eliminating any misunderstanding between customers and developers.</a:t>
            </a:r>
          </a:p>
        </p:txBody>
      </p:sp>
    </p:spTree>
    <p:extLst>
      <p:ext uri="{BB962C8B-B14F-4D97-AF65-F5344CB8AC3E}">
        <p14:creationId xmlns:p14="http://schemas.microsoft.com/office/powerpoint/2010/main" val="154416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599"/>
            <a:ext cx="7620000" cy="584775"/>
          </a:xfrm>
          <a:prstGeom prst="rect">
            <a:avLst/>
          </a:prstGeom>
        </p:spPr>
        <p:txBody>
          <a:bodyPr wrap="square">
            <a:spAutoFit/>
          </a:bodyPr>
          <a:lstStyle/>
          <a:p>
            <a:r>
              <a:rPr lang="en-US" sz="3200" b="1" dirty="0">
                <a:solidFill>
                  <a:srgbClr val="FF0000"/>
                </a:solidFill>
              </a:rPr>
              <a:t>ISO 9126</a:t>
            </a:r>
            <a:r>
              <a:rPr lang="en-US" sz="3200" b="1" dirty="0" smtClean="0">
                <a:solidFill>
                  <a:srgbClr val="FF0000"/>
                </a:solidFill>
              </a:rPr>
              <a:t>:</a:t>
            </a:r>
            <a:endParaRPr lang="en-US" sz="3200" b="1" dirty="0">
              <a:solidFill>
                <a:srgbClr val="FF0000"/>
              </a:solidFill>
            </a:endParaRPr>
          </a:p>
        </p:txBody>
      </p:sp>
      <p:sp>
        <p:nvSpPr>
          <p:cNvPr id="2" name="Rectangle 1"/>
          <p:cNvSpPr/>
          <p:nvPr/>
        </p:nvSpPr>
        <p:spPr>
          <a:xfrm>
            <a:off x="381000" y="823884"/>
            <a:ext cx="8534400" cy="5816977"/>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dirty="0"/>
              <a:t>ISO 9126 provides a set of six quality characteristics: - </a:t>
            </a:r>
            <a:endParaRPr lang="en-US" sz="2400" dirty="0" smtClean="0"/>
          </a:p>
          <a:p>
            <a:pPr marL="1150938" lvl="2" indent="-236538" algn="just">
              <a:lnSpc>
                <a:spcPct val="150000"/>
              </a:lnSpc>
              <a:buFont typeface="Arial" panose="020B0604020202020204" pitchFamily="34" charset="0"/>
              <a:buChar char="•"/>
            </a:pPr>
            <a:r>
              <a:rPr lang="en-US" sz="2400" b="1" dirty="0" smtClean="0"/>
              <a:t>Functionality</a:t>
            </a:r>
          </a:p>
          <a:p>
            <a:pPr marL="1150938" lvl="2" indent="-236538" algn="just">
              <a:lnSpc>
                <a:spcPct val="150000"/>
              </a:lnSpc>
              <a:buFont typeface="Arial" panose="020B0604020202020204" pitchFamily="34" charset="0"/>
              <a:buChar char="•"/>
            </a:pPr>
            <a:r>
              <a:rPr lang="en-US" sz="2400" b="1" dirty="0" smtClean="0"/>
              <a:t> Efficiency</a:t>
            </a:r>
          </a:p>
          <a:p>
            <a:pPr marL="1150938" lvl="2" indent="-236538" algn="just">
              <a:lnSpc>
                <a:spcPct val="150000"/>
              </a:lnSpc>
              <a:buFont typeface="Arial" panose="020B0604020202020204" pitchFamily="34" charset="0"/>
              <a:buChar char="•"/>
            </a:pPr>
            <a:r>
              <a:rPr lang="en-US" sz="2400" b="1" dirty="0" smtClean="0"/>
              <a:t> Maintainability</a:t>
            </a:r>
          </a:p>
          <a:p>
            <a:pPr marL="1150938" lvl="2" indent="-236538" algn="just">
              <a:lnSpc>
                <a:spcPct val="150000"/>
              </a:lnSpc>
              <a:buFont typeface="Arial" panose="020B0604020202020204" pitchFamily="34" charset="0"/>
              <a:buChar char="•"/>
            </a:pPr>
            <a:r>
              <a:rPr lang="en-US" sz="2400" b="1" dirty="0" smtClean="0"/>
              <a:t> Reliability</a:t>
            </a:r>
          </a:p>
          <a:p>
            <a:pPr marL="1150938" lvl="2" indent="-236538" algn="just">
              <a:lnSpc>
                <a:spcPct val="150000"/>
              </a:lnSpc>
              <a:buFont typeface="Arial" panose="020B0604020202020204" pitchFamily="34" charset="0"/>
              <a:buChar char="•"/>
            </a:pPr>
            <a:r>
              <a:rPr lang="en-US" sz="2400" b="1" dirty="0" smtClean="0"/>
              <a:t> Usability</a:t>
            </a:r>
          </a:p>
          <a:p>
            <a:pPr marL="1150938" lvl="2" indent="-236538" algn="just">
              <a:lnSpc>
                <a:spcPct val="150000"/>
              </a:lnSpc>
              <a:buFont typeface="Arial" panose="020B0604020202020204" pitchFamily="34" charset="0"/>
              <a:buChar char="•"/>
            </a:pPr>
            <a:r>
              <a:rPr lang="en-US" sz="2400" b="1" dirty="0" smtClean="0"/>
              <a:t> Portability</a:t>
            </a:r>
          </a:p>
          <a:p>
            <a:pPr marL="1150938" lvl="2" indent="-236538" algn="just">
              <a:lnSpc>
                <a:spcPct val="150000"/>
              </a:lnSpc>
              <a:buFont typeface="Arial" panose="020B0604020202020204" pitchFamily="34" charset="0"/>
              <a:buChar char="•"/>
            </a:pPr>
            <a:endParaRPr lang="en-US" sz="2400" b="1" dirty="0"/>
          </a:p>
          <a:p>
            <a:pPr marL="0" lvl="2" algn="just">
              <a:lnSpc>
                <a:spcPct val="150000"/>
              </a:lnSpc>
            </a:pPr>
            <a:r>
              <a:rPr lang="en-US" sz="2800" i="1" dirty="0" smtClean="0"/>
              <a:t>ISO (</a:t>
            </a:r>
            <a:r>
              <a:rPr lang="en-US" sz="2800" b="1" i="1" dirty="0" smtClean="0"/>
              <a:t>the International Organization for Standardization</a:t>
            </a:r>
            <a:r>
              <a:rPr lang="en-US" sz="2800" i="1" dirty="0" smtClean="0"/>
              <a:t>) IEC (the International Electrotechnical Commission)</a:t>
            </a:r>
            <a:endParaRPr lang="en-US" sz="2800" b="1" i="1" dirty="0"/>
          </a:p>
        </p:txBody>
      </p:sp>
    </p:spTree>
    <p:extLst>
      <p:ext uri="{BB962C8B-B14F-4D97-AF65-F5344CB8AC3E}">
        <p14:creationId xmlns:p14="http://schemas.microsoft.com/office/powerpoint/2010/main" val="121343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599"/>
            <a:ext cx="7620000" cy="584775"/>
          </a:xfrm>
          <a:prstGeom prst="rect">
            <a:avLst/>
          </a:prstGeom>
        </p:spPr>
        <p:txBody>
          <a:bodyPr wrap="square">
            <a:spAutoFit/>
          </a:bodyPr>
          <a:lstStyle/>
          <a:p>
            <a:r>
              <a:rPr lang="en-US" sz="3200" b="1" dirty="0">
                <a:solidFill>
                  <a:srgbClr val="FF0000"/>
                </a:solidFill>
              </a:rPr>
              <a:t>ISO 9126</a:t>
            </a:r>
            <a:r>
              <a:rPr lang="en-US" sz="3200" b="1" dirty="0" smtClean="0">
                <a:solidFill>
                  <a:srgbClr val="FF0000"/>
                </a:solidFill>
              </a:rPr>
              <a:t>:</a:t>
            </a:r>
            <a:endParaRPr lang="en-US" sz="3200" b="1"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05491"/>
            <a:ext cx="7772400" cy="572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27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599"/>
            <a:ext cx="7620000" cy="584775"/>
          </a:xfrm>
          <a:prstGeom prst="rect">
            <a:avLst/>
          </a:prstGeom>
        </p:spPr>
        <p:txBody>
          <a:bodyPr wrap="square">
            <a:spAutoFit/>
          </a:bodyPr>
          <a:lstStyle/>
          <a:p>
            <a:r>
              <a:rPr lang="en-US" sz="3200" b="1" dirty="0">
                <a:solidFill>
                  <a:srgbClr val="FF0000"/>
                </a:solidFill>
              </a:rPr>
              <a:t>ISO 9126</a:t>
            </a:r>
            <a:r>
              <a:rPr lang="en-US" sz="3200" b="1" dirty="0" smtClean="0">
                <a:solidFill>
                  <a:srgbClr val="FF0000"/>
                </a:solidFill>
              </a:rPr>
              <a:t>:</a:t>
            </a:r>
            <a:endParaRPr lang="en-US" sz="3200" b="1" dirty="0">
              <a:solidFill>
                <a:srgbClr val="FF0000"/>
              </a:solidFill>
            </a:endParaRPr>
          </a:p>
        </p:txBody>
      </p:sp>
      <p:sp>
        <p:nvSpPr>
          <p:cNvPr id="2" name="Rectangle 1"/>
          <p:cNvSpPr/>
          <p:nvPr/>
        </p:nvSpPr>
        <p:spPr>
          <a:xfrm>
            <a:off x="381000" y="823884"/>
            <a:ext cx="8534400" cy="5078313"/>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dirty="0"/>
              <a:t>The proposed new edition of ISO/IEC 9126 will be divided into three parts</a:t>
            </a:r>
            <a:r>
              <a:rPr lang="en-US" sz="2400" dirty="0" smtClean="0"/>
              <a:t>:</a:t>
            </a:r>
          </a:p>
          <a:p>
            <a:pPr marL="693738" lvl="1" indent="-236538" algn="just">
              <a:lnSpc>
                <a:spcPct val="150000"/>
              </a:lnSpc>
              <a:buFont typeface="Arial" panose="020B0604020202020204" pitchFamily="34" charset="0"/>
              <a:buChar char="•"/>
            </a:pPr>
            <a:r>
              <a:rPr lang="en-US" sz="2400" dirty="0"/>
              <a:t>ISO/IEC 9126-1: Information technology - Software quality characteristics and metrics </a:t>
            </a:r>
            <a:r>
              <a:rPr lang="en-US" sz="2400" dirty="0" smtClean="0"/>
              <a:t>- </a:t>
            </a:r>
            <a:r>
              <a:rPr lang="en-US" sz="2400" b="1" dirty="0" smtClean="0"/>
              <a:t>Part </a:t>
            </a:r>
            <a:r>
              <a:rPr lang="en-US" sz="2400" b="1" dirty="0"/>
              <a:t>1: Quality characteristics and </a:t>
            </a:r>
            <a:r>
              <a:rPr lang="en-US" sz="2400" b="1" dirty="0" smtClean="0"/>
              <a:t>sub characteristics. </a:t>
            </a:r>
          </a:p>
          <a:p>
            <a:pPr marL="693738" lvl="1" indent="-236538" algn="just">
              <a:lnSpc>
                <a:spcPct val="150000"/>
              </a:lnSpc>
              <a:buFont typeface="Arial" panose="020B0604020202020204" pitchFamily="34" charset="0"/>
              <a:buChar char="•"/>
            </a:pPr>
            <a:r>
              <a:rPr lang="en-US" sz="2400" dirty="0" smtClean="0"/>
              <a:t>ISO/IEC </a:t>
            </a:r>
            <a:r>
              <a:rPr lang="en-US" sz="2400" dirty="0"/>
              <a:t>9126-2: Information technology - Software quality characteristics and metrics - </a:t>
            </a:r>
            <a:r>
              <a:rPr lang="en-US" sz="2400" b="1" dirty="0"/>
              <a:t>Part 2: External metrics </a:t>
            </a:r>
            <a:endParaRPr lang="en-US" sz="2400" b="1" dirty="0" smtClean="0"/>
          </a:p>
          <a:p>
            <a:pPr marL="693738" lvl="1" indent="-236538" algn="just">
              <a:lnSpc>
                <a:spcPct val="150000"/>
              </a:lnSpc>
              <a:buFont typeface="Arial" panose="020B0604020202020204" pitchFamily="34" charset="0"/>
              <a:buChar char="•"/>
            </a:pPr>
            <a:r>
              <a:rPr lang="en-US" sz="2400" dirty="0" smtClean="0"/>
              <a:t>ISO/IEC </a:t>
            </a:r>
            <a:r>
              <a:rPr lang="en-US" sz="2400" dirty="0"/>
              <a:t>9126-3:Information technology - Software quality characteristics and metrics - </a:t>
            </a:r>
            <a:r>
              <a:rPr lang="en-US" sz="2400" b="1" dirty="0"/>
              <a:t>Part 3: Internal metrics.</a:t>
            </a:r>
          </a:p>
        </p:txBody>
      </p:sp>
    </p:spTree>
    <p:extLst>
      <p:ext uri="{BB962C8B-B14F-4D97-AF65-F5344CB8AC3E}">
        <p14:creationId xmlns:p14="http://schemas.microsoft.com/office/powerpoint/2010/main" val="270668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599"/>
            <a:ext cx="7620000" cy="584775"/>
          </a:xfrm>
          <a:prstGeom prst="rect">
            <a:avLst/>
          </a:prstGeom>
        </p:spPr>
        <p:txBody>
          <a:bodyPr wrap="square">
            <a:spAutoFit/>
          </a:bodyPr>
          <a:lstStyle/>
          <a:p>
            <a:r>
              <a:rPr lang="en-US" sz="3200" b="1" dirty="0">
                <a:solidFill>
                  <a:srgbClr val="FF0000"/>
                </a:solidFill>
              </a:rPr>
              <a:t>ISO 9126</a:t>
            </a:r>
            <a:r>
              <a:rPr lang="en-US" sz="3200" b="1" dirty="0" smtClean="0">
                <a:solidFill>
                  <a:srgbClr val="FF0000"/>
                </a:solidFill>
              </a:rPr>
              <a:t>:</a:t>
            </a:r>
            <a:endParaRPr lang="en-US" sz="3200" b="1" dirty="0">
              <a:solidFill>
                <a:srgbClr val="FF0000"/>
              </a:solidFill>
            </a:endParaRPr>
          </a:p>
        </p:txBody>
      </p:sp>
      <p:sp>
        <p:nvSpPr>
          <p:cNvPr id="2" name="Rectangle 1"/>
          <p:cNvSpPr/>
          <p:nvPr/>
        </p:nvSpPr>
        <p:spPr>
          <a:xfrm>
            <a:off x="381000" y="823884"/>
            <a:ext cx="8534400" cy="5632311"/>
          </a:xfrm>
          <a:prstGeom prst="rect">
            <a:avLst/>
          </a:prstGeom>
        </p:spPr>
        <p:txBody>
          <a:bodyPr wrap="square">
            <a:spAutoFit/>
          </a:bodyPr>
          <a:lstStyle/>
          <a:p>
            <a:pPr marL="236538" indent="-236538" algn="just">
              <a:lnSpc>
                <a:spcPct val="150000"/>
              </a:lnSpc>
              <a:buFont typeface="Arial" panose="020B0604020202020204" pitchFamily="34" charset="0"/>
              <a:buChar char="•"/>
            </a:pPr>
            <a:r>
              <a:rPr lang="en-US" sz="2400" b="1" dirty="0"/>
              <a:t>ISO 9126 suggests sub-characteristics for each of the primary characteristics</a:t>
            </a:r>
            <a:r>
              <a:rPr lang="en-US" sz="2400" b="1" dirty="0" smtClean="0"/>
              <a:t>.</a:t>
            </a:r>
          </a:p>
          <a:p>
            <a:pPr marL="236538" indent="-236538" algn="just">
              <a:lnSpc>
                <a:spcPct val="150000"/>
              </a:lnSpc>
              <a:buFont typeface="Arial" panose="020B0604020202020204" pitchFamily="34" charset="0"/>
              <a:buChar char="•"/>
            </a:pPr>
            <a:endParaRPr lang="en-US" sz="2400" b="1" dirty="0"/>
          </a:p>
          <a:p>
            <a:pPr marL="693738" lvl="1" indent="-236538" algn="just">
              <a:lnSpc>
                <a:spcPct val="150000"/>
              </a:lnSpc>
              <a:buFont typeface="Arial" panose="020B0604020202020204" pitchFamily="34" charset="0"/>
              <a:buChar char="•"/>
            </a:pPr>
            <a:r>
              <a:rPr lang="en-US" sz="2400" b="1" dirty="0">
                <a:solidFill>
                  <a:srgbClr val="FF0000"/>
                </a:solidFill>
              </a:rPr>
              <a:t>Characteristic:</a:t>
            </a:r>
            <a:r>
              <a:rPr lang="en-US" sz="2400" b="1" dirty="0"/>
              <a:t> </a:t>
            </a:r>
            <a:r>
              <a:rPr lang="en-US" sz="2400" dirty="0"/>
              <a:t>Functionality </a:t>
            </a:r>
            <a:endParaRPr lang="en-US" sz="2400" dirty="0" smtClean="0"/>
          </a:p>
          <a:p>
            <a:pPr marL="693738" lvl="1" indent="-236538" algn="just">
              <a:lnSpc>
                <a:spcPct val="150000"/>
              </a:lnSpc>
              <a:buFont typeface="Arial" panose="020B0604020202020204" pitchFamily="34" charset="0"/>
              <a:buChar char="•"/>
            </a:pPr>
            <a:r>
              <a:rPr lang="en-US" sz="2400" b="1" dirty="0" smtClean="0">
                <a:solidFill>
                  <a:srgbClr val="00B050"/>
                </a:solidFill>
              </a:rPr>
              <a:t>Sub-characteristics</a:t>
            </a:r>
            <a:r>
              <a:rPr lang="en-US" sz="2400" b="1" dirty="0">
                <a:solidFill>
                  <a:srgbClr val="00B050"/>
                </a:solidFill>
              </a:rPr>
              <a:t>:</a:t>
            </a:r>
            <a:r>
              <a:rPr lang="en-US" sz="2400" dirty="0"/>
              <a:t> Suitability, Accuracy, Interoperability, Compliance, </a:t>
            </a:r>
            <a:r>
              <a:rPr lang="en-US" sz="2400" dirty="0" smtClean="0"/>
              <a:t>Security</a:t>
            </a:r>
          </a:p>
          <a:p>
            <a:pPr marL="693738" lvl="1" indent="-236538" algn="just">
              <a:lnSpc>
                <a:spcPct val="150000"/>
              </a:lnSpc>
              <a:buFont typeface="Arial" panose="020B0604020202020204" pitchFamily="34" charset="0"/>
              <a:buChar char="•"/>
            </a:pPr>
            <a:endParaRPr lang="en-US" sz="2400" dirty="0"/>
          </a:p>
          <a:p>
            <a:pPr marL="693738" lvl="1" indent="-236538" algn="just">
              <a:lnSpc>
                <a:spcPct val="150000"/>
              </a:lnSpc>
              <a:buFont typeface="Arial" panose="020B0604020202020204" pitchFamily="34" charset="0"/>
              <a:buChar char="•"/>
            </a:pPr>
            <a:r>
              <a:rPr lang="en-US" sz="2400" b="1" dirty="0">
                <a:solidFill>
                  <a:srgbClr val="FF0000"/>
                </a:solidFill>
              </a:rPr>
              <a:t>Characteristic:</a:t>
            </a:r>
            <a:r>
              <a:rPr lang="en-US" sz="2400" dirty="0"/>
              <a:t> Reliability </a:t>
            </a:r>
            <a:endParaRPr lang="en-US" sz="2400" dirty="0" smtClean="0"/>
          </a:p>
          <a:p>
            <a:pPr marL="693738" lvl="1" indent="-236538" algn="just">
              <a:lnSpc>
                <a:spcPct val="150000"/>
              </a:lnSpc>
              <a:buFont typeface="Arial" panose="020B0604020202020204" pitchFamily="34" charset="0"/>
              <a:buChar char="•"/>
            </a:pPr>
            <a:r>
              <a:rPr lang="en-US" sz="2400" b="1" dirty="0">
                <a:solidFill>
                  <a:srgbClr val="00B050"/>
                </a:solidFill>
              </a:rPr>
              <a:t>Sub-characteristics:</a:t>
            </a:r>
            <a:r>
              <a:rPr lang="en-US" sz="2400" dirty="0"/>
              <a:t> Maturity, Fault tolerance, Recoverability, Reliability Compliance</a:t>
            </a:r>
            <a:endParaRPr lang="en-US" sz="2400" b="1" dirty="0"/>
          </a:p>
        </p:txBody>
      </p:sp>
    </p:spTree>
    <p:extLst>
      <p:ext uri="{BB962C8B-B14F-4D97-AF65-F5344CB8AC3E}">
        <p14:creationId xmlns:p14="http://schemas.microsoft.com/office/powerpoint/2010/main" val="313998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2457</Words>
  <Application>Microsoft Office PowerPoint</Application>
  <PresentationFormat>On-screen Show (4:3)</PresentationFormat>
  <Paragraphs>201</Paragraphs>
  <Slides>45</Slides>
  <Notes>0</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Office Theme</vt:lpstr>
      <vt:lpstr>McGraw-Hill Presentation for PowerPoint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Srinadh Unnava</cp:lastModifiedBy>
  <cp:revision>74</cp:revision>
  <dcterms:created xsi:type="dcterms:W3CDTF">2020-09-16T04:53:46Z</dcterms:created>
  <dcterms:modified xsi:type="dcterms:W3CDTF">2022-05-11T04:38:29Z</dcterms:modified>
</cp:coreProperties>
</file>