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71"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1296"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66BBC5-779D-4114-BB4B-FEBB0046E964}" type="datetimeFigureOut">
              <a:rPr lang="en-US" smtClean="0"/>
              <a:t>12/20/2023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C17DA-C8A3-4CB0-A320-FC5EBC3F952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81726F-8BD2-4C78-B64A-D2AC375D00E8}"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1726F-8BD2-4C78-B64A-D2AC375D00E8}"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1726F-8BD2-4C78-B64A-D2AC375D00E8}"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1726F-8BD2-4C78-B64A-D2AC375D00E8}"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1726F-8BD2-4C78-B64A-D2AC375D00E8}"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81726F-8BD2-4C78-B64A-D2AC375D00E8}"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1726F-8BD2-4C78-B64A-D2AC375D00E8}"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1726F-8BD2-4C78-B64A-D2AC375D00E8}"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1726F-8BD2-4C78-B64A-D2AC375D00E8}"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1726F-8BD2-4C78-B64A-D2AC375D00E8}"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1726F-8BD2-4C78-B64A-D2AC375D00E8}"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190DE-1351-4F43-A9CC-B70B16AEA0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1726F-8BD2-4C78-B64A-D2AC375D00E8}" type="datetimeFigureOut">
              <a:rPr lang="en-US" smtClean="0"/>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190DE-1351-4F43-A9CC-B70B16AEA0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xmlns="" id="{3B9FC6C5-041E-87EE-476F-593131AFB2E9}"/>
              </a:ext>
            </a:extLst>
          </p:cNvPr>
          <p:cNvSpPr>
            <a:spLocks noGrp="1"/>
          </p:cNvSpPr>
          <p:nvPr>
            <p:ph type="title"/>
          </p:nvPr>
        </p:nvSpPr>
        <p:spPr>
          <a:xfrm>
            <a:off x="357158" y="571480"/>
            <a:ext cx="9117012" cy="4000500"/>
          </a:xfrm>
        </p:spPr>
        <p:txBody>
          <a:bodyPr>
            <a:normAutofit fontScale="90000"/>
          </a:bodyPr>
          <a:lstStyle/>
          <a:p>
            <a:pPr algn="ct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r>
              <a:rPr lang="en-US" altLang="en-US" sz="2400" dirty="0" smtClean="0">
                <a:latin typeface="Times New Roman" panose="02020603050405020304" pitchFamily="18" charset="0"/>
                <a:cs typeface="Times New Roman" panose="02020603050405020304" pitchFamily="18" charset="0"/>
              </a:rPr>
              <a:t/>
            </a:r>
            <a:br>
              <a:rPr lang="en-US" altLang="en-US" sz="2400" dirty="0" smtClean="0">
                <a:latin typeface="Times New Roman" panose="02020603050405020304" pitchFamily="18" charset="0"/>
                <a:cs typeface="Times New Roman" panose="02020603050405020304" pitchFamily="18" charset="0"/>
              </a:rPr>
            </a:br>
            <a:r>
              <a:rPr lang="en-US" altLang="en-US" sz="2700" dirty="0" smtClean="0">
                <a:latin typeface="Times New Roman" panose="02020603050405020304" pitchFamily="18" charset="0"/>
                <a:cs typeface="Times New Roman" panose="02020603050405020304" pitchFamily="18" charset="0"/>
              </a:rPr>
              <a:t>PES </a:t>
            </a:r>
            <a:r>
              <a:rPr lang="en-US" altLang="en-US" sz="2700" dirty="0">
                <a:latin typeface="Times New Roman" panose="02020603050405020304" pitchFamily="18" charset="0"/>
                <a:cs typeface="Times New Roman" panose="02020603050405020304" pitchFamily="18" charset="0"/>
              </a:rPr>
              <a:t>INSTITUTE OF TECHNOLOGY</a:t>
            </a:r>
            <a:br>
              <a:rPr lang="en-US" altLang="en-US" sz="2700"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
            </a:r>
            <a:br>
              <a:rPr lang="en-US" altLang="en-US" sz="2700"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DEPARTMENT OF COMPUTER SCIENCE AND ENGINEERING</a:t>
            </a:r>
            <a:br>
              <a:rPr lang="en-US" altLang="en-US" sz="2700"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
            </a:r>
            <a:br>
              <a:rPr lang="en-US" altLang="en-US" sz="2700" dirty="0">
                <a:latin typeface="Times New Roman" panose="02020603050405020304" pitchFamily="18" charset="0"/>
                <a:cs typeface="Times New Roman" panose="02020603050405020304" pitchFamily="18" charset="0"/>
              </a:rPr>
            </a:br>
            <a:r>
              <a:rPr lang="en-US" altLang="en-US" sz="2700" dirty="0" smtClean="0">
                <a:latin typeface="Times New Roman" panose="02020603050405020304" pitchFamily="18" charset="0"/>
                <a:cs typeface="Times New Roman" panose="02020603050405020304" pitchFamily="18" charset="0"/>
              </a:rPr>
              <a:t>PROJECT WORK </a:t>
            </a:r>
            <a:r>
              <a:rPr lang="en-US" altLang="en-US" sz="2700" dirty="0">
                <a:latin typeface="Times New Roman" panose="02020603050405020304" pitchFamily="18" charset="0"/>
                <a:cs typeface="Times New Roman" panose="02020603050405020304" pitchFamily="18" charset="0"/>
              </a:rPr>
              <a:t/>
            </a:r>
            <a:br>
              <a:rPr lang="en-US" altLang="en-US" sz="2700" dirty="0">
                <a:latin typeface="Times New Roman" panose="02020603050405020304" pitchFamily="18" charset="0"/>
                <a:cs typeface="Times New Roman" panose="02020603050405020304" pitchFamily="18" charset="0"/>
              </a:rPr>
            </a:br>
            <a:r>
              <a:rPr lang="en-US" altLang="en-US" sz="2700" dirty="0" smtClean="0">
                <a:latin typeface="Times New Roman" panose="02020603050405020304" pitchFamily="18" charset="0"/>
                <a:cs typeface="Times New Roman" panose="02020603050405020304" pitchFamily="18" charset="0"/>
              </a:rPr>
              <a:t/>
            </a:r>
            <a:br>
              <a:rPr lang="en-US" altLang="en-US" sz="2700" dirty="0" smtClean="0">
                <a:latin typeface="Times New Roman" panose="02020603050405020304" pitchFamily="18" charset="0"/>
                <a:cs typeface="Times New Roman" panose="02020603050405020304" pitchFamily="18" charset="0"/>
              </a:rPr>
            </a:br>
            <a:r>
              <a:rPr lang="en-US" altLang="en-US" sz="2200" b="1" dirty="0" smtClean="0">
                <a:solidFill>
                  <a:srgbClr val="FF0000"/>
                </a:solidFill>
                <a:latin typeface="Times New Roman" panose="02020603050405020304" pitchFamily="18" charset="0"/>
                <a:cs typeface="Times New Roman" panose="02020603050405020304" pitchFamily="18" charset="0"/>
              </a:rPr>
              <a:t>PROJECT TITLE: </a:t>
            </a:r>
            <a:r>
              <a:rPr lang="en-US" altLang="en-US" sz="2200" b="1" dirty="0" smtClean="0">
                <a:solidFill>
                  <a:srgbClr val="FF0000"/>
                </a:solidFill>
                <a:latin typeface="Times New Roman" panose="02020603050405020304" pitchFamily="18" charset="0"/>
                <a:cs typeface="Times New Roman" panose="02020603050405020304" pitchFamily="18" charset="0"/>
              </a:rPr>
              <a:t>AN ONLINE FOOD DELIVERY SYSTEM</a:t>
            </a:r>
            <a:r>
              <a:rPr lang="en-US" altLang="en-US" sz="2700" b="1" dirty="0" smtClean="0">
                <a:solidFill>
                  <a:srgbClr val="FF0000"/>
                </a:solidFill>
                <a:latin typeface="Times New Roman" pitchFamily="18" charset="0"/>
                <a:cs typeface="Times New Roman" pitchFamily="18" charset="0"/>
              </a:rPr>
              <a:t/>
            </a:r>
            <a:br>
              <a:rPr lang="en-US" altLang="en-US" sz="2700" b="1" dirty="0" smtClean="0">
                <a:solidFill>
                  <a:srgbClr val="FF0000"/>
                </a:solidFill>
                <a:latin typeface="Times New Roman" pitchFamily="18" charset="0"/>
                <a:cs typeface="Times New Roman" pitchFamily="18" charset="0"/>
              </a:rPr>
            </a:br>
            <a:r>
              <a:rPr lang="en-US" altLang="en-US" sz="2700" dirty="0" smtClean="0">
                <a:latin typeface="Times New Roman" panose="02020603050405020304" pitchFamily="18" charset="0"/>
                <a:cs typeface="Times New Roman" panose="02020603050405020304" pitchFamily="18" charset="0"/>
              </a:rPr>
              <a:t/>
            </a:r>
            <a:br>
              <a:rPr lang="en-US" altLang="en-US" sz="2700" dirty="0" smtClean="0">
                <a:latin typeface="Times New Roman" panose="02020603050405020304" pitchFamily="18" charset="0"/>
                <a:cs typeface="Times New Roman" panose="02020603050405020304" pitchFamily="18" charset="0"/>
              </a:rPr>
            </a:br>
            <a:r>
              <a:rPr lang="en-US" altLang="en-US" sz="2700" dirty="0" smtClean="0">
                <a:latin typeface="Times New Roman" panose="02020603050405020304" pitchFamily="18" charset="0"/>
                <a:cs typeface="Times New Roman" panose="02020603050405020304" pitchFamily="18" charset="0"/>
              </a:rPr>
              <a:t>ACADEMIC </a:t>
            </a:r>
            <a:r>
              <a:rPr lang="en-US" altLang="en-US" sz="2700" dirty="0">
                <a:latin typeface="Times New Roman" panose="02020603050405020304" pitchFamily="18" charset="0"/>
                <a:cs typeface="Times New Roman" panose="02020603050405020304" pitchFamily="18" charset="0"/>
              </a:rPr>
              <a:t>YEAR 2023-2024</a:t>
            </a: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r>
              <a:rPr lang="en-US" altLang="en-US" sz="2400" dirty="0">
                <a:solidFill>
                  <a:schemeClr val="bg1"/>
                </a:solidFill>
                <a:latin typeface="Times New Roman" panose="02020603050405020304" pitchFamily="18" charset="0"/>
                <a:cs typeface="Times New Roman" panose="02020603050405020304" pitchFamily="18" charset="0"/>
              </a:rPr>
              <a:t>TOPIC:TEXT-TO-IMAGE GENERATION </a:t>
            </a:r>
            <a:endParaRPr lang="en-IN" alt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EBAF1EE-1C57-C96F-084E-1C84231AFBF8}"/>
              </a:ext>
            </a:extLst>
          </p:cNvPr>
          <p:cNvSpPr>
            <a:spLocks noGrp="1"/>
          </p:cNvSpPr>
          <p:nvPr>
            <p:ph idx="1"/>
          </p:nvPr>
        </p:nvSpPr>
        <p:spPr>
          <a:xfrm>
            <a:off x="214282" y="4429132"/>
            <a:ext cx="9475824" cy="2071678"/>
          </a:xfrm>
        </p:spPr>
        <p:txBody>
          <a:bodyPr rtlCol="0">
            <a:normAutofit/>
          </a:bodyPr>
          <a:lstStyle/>
          <a:p>
            <a:pPr marL="0" indent="0" fontAlgn="auto">
              <a:spcAft>
                <a:spcPts val="0"/>
              </a:spcAft>
              <a:buFont typeface="Wingdings 3" pitchFamily="18" charset="2"/>
              <a:buNone/>
              <a:defRPr/>
            </a:pPr>
            <a:r>
              <a:rPr lang="en-US" sz="1900" b="1" dirty="0">
                <a:latin typeface="Times New Roman" panose="02020603050405020304" pitchFamily="18" charset="0"/>
                <a:cs typeface="Times New Roman" panose="02020603050405020304" pitchFamily="18" charset="0"/>
              </a:rPr>
              <a:t>UNDER THE GUIDANCE </a:t>
            </a:r>
            <a:r>
              <a:rPr lang="en-US" sz="1900" b="1" dirty="0" smtClean="0">
                <a:latin typeface="Times New Roman" panose="02020603050405020304" pitchFamily="18" charset="0"/>
                <a:cs typeface="Times New Roman" panose="02020603050405020304" pitchFamily="18" charset="0"/>
              </a:rPr>
              <a:t>OF:</a:t>
            </a:r>
            <a:r>
              <a:rPr lang="en-US" sz="1900" b="1" dirty="0" smtClean="0">
                <a:solidFill>
                  <a:schemeClr val="bg1"/>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PRESENTED BY</a:t>
            </a:r>
            <a:r>
              <a:rPr lang="en-US" sz="2000" b="1" dirty="0" smtClean="0">
                <a:latin typeface="Times New Roman" panose="02020603050405020304" pitchFamily="18" charset="0"/>
                <a:cs typeface="Times New Roman" panose="02020603050405020304" pitchFamily="18" charset="0"/>
              </a:rPr>
              <a:t>:</a:t>
            </a:r>
            <a:endParaRPr lang="en-US" sz="2100" b="1" dirty="0">
              <a:latin typeface="Times New Roman" panose="02020603050405020304" pitchFamily="18" charset="0"/>
              <a:cs typeface="Times New Roman" panose="02020603050405020304" pitchFamily="18" charset="0"/>
            </a:endParaRPr>
          </a:p>
          <a:p>
            <a:pPr marL="0" indent="0" fontAlgn="auto">
              <a:spcAft>
                <a:spcPts val="0"/>
              </a:spcAft>
              <a:buFont typeface="Wingdings 3" pitchFamily="18" charset="2"/>
              <a:buNone/>
              <a:defRPr/>
            </a:pPr>
            <a:r>
              <a:rPr lang="en-US" sz="1900" dirty="0" smtClean="0">
                <a:latin typeface="Times New Roman" panose="02020603050405020304" pitchFamily="18" charset="0"/>
                <a:cs typeface="Times New Roman" panose="02020603050405020304" pitchFamily="18" charset="0"/>
              </a:rPr>
              <a:t>Mr. Anand SubbaRao                                           HARSHITHA.G.N</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(PES1PG22CS017)</a:t>
            </a:r>
            <a:r>
              <a:rPr lang="en-US" sz="1900" dirty="0" smtClean="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marL="0" indent="0" fontAlgn="auto">
              <a:spcAft>
                <a:spcPts val="0"/>
              </a:spcAft>
              <a:buFont typeface="Wingdings 3" pitchFamily="18" charset="2"/>
              <a:buNone/>
              <a:defRPr/>
            </a:pPr>
            <a:r>
              <a:rPr lang="en-US" sz="1900" dirty="0" smtClean="0">
                <a:latin typeface="Times New Roman" panose="02020603050405020304" pitchFamily="18" charset="0"/>
                <a:cs typeface="Times New Roman" panose="02020603050405020304" pitchFamily="18" charset="0"/>
              </a:rPr>
              <a:t>ASSISTANT PROFESSOR,                                VIDYA.M (PES1PG22CS055)</a:t>
            </a:r>
          </a:p>
          <a:p>
            <a:pPr marL="0" indent="0" fontAlgn="auto">
              <a:spcAft>
                <a:spcPts val="0"/>
              </a:spcAft>
              <a:buFont typeface="Wingdings 3" pitchFamily="18" charset="2"/>
              <a:buNone/>
              <a:defRPr/>
            </a:pPr>
            <a:r>
              <a:rPr lang="en-US" sz="1900" dirty="0" smtClean="0">
                <a:latin typeface="Times New Roman" panose="02020603050405020304" pitchFamily="18" charset="0"/>
                <a:cs typeface="Times New Roman" panose="02020603050405020304" pitchFamily="18" charset="0"/>
              </a:rPr>
              <a:t>DEPARTMENT </a:t>
            </a:r>
            <a:r>
              <a:rPr lang="en-US" sz="1900" dirty="0">
                <a:latin typeface="Times New Roman" panose="02020603050405020304" pitchFamily="18" charset="0"/>
                <a:cs typeface="Times New Roman" panose="02020603050405020304" pitchFamily="18" charset="0"/>
              </a:rPr>
              <a:t>OF CSE</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MEGHA.B (PES1PG22CS023)</a:t>
            </a:r>
            <a:endParaRPr lang="en-US" sz="1900" dirty="0">
              <a:latin typeface="Times New Roman" panose="02020603050405020304" pitchFamily="18" charset="0"/>
              <a:cs typeface="Times New Roman" panose="02020603050405020304" pitchFamily="18" charset="0"/>
            </a:endParaRPr>
          </a:p>
          <a:p>
            <a:pPr marL="0" indent="0" fontAlgn="auto">
              <a:spcAft>
                <a:spcPts val="0"/>
              </a:spcAft>
              <a:buFont typeface="Wingdings 3" pitchFamily="18" charset="2"/>
              <a:buNone/>
              <a:defRPr/>
            </a:pPr>
            <a:r>
              <a:rPr lang="en-US" sz="1900" dirty="0">
                <a:latin typeface="Times New Roman" panose="02020603050405020304" pitchFamily="18" charset="0"/>
                <a:cs typeface="Times New Roman" panose="02020603050405020304" pitchFamily="18" charset="0"/>
              </a:rPr>
              <a:t> PES.                                                                      </a:t>
            </a:r>
            <a:r>
              <a:rPr lang="en-US" sz="1900" dirty="0" smtClean="0">
                <a:latin typeface="Times New Roman" panose="02020603050405020304" pitchFamily="18" charset="0"/>
                <a:cs typeface="Times New Roman" panose="02020603050405020304" pitchFamily="18" charset="0"/>
              </a:rPr>
              <a:t>M.TECH </a:t>
            </a:r>
            <a:r>
              <a:rPr lang="en-US" sz="1900" dirty="0">
                <a:latin typeface="Times New Roman" panose="02020603050405020304" pitchFamily="18" charset="0"/>
                <a:cs typeface="Times New Roman" panose="02020603050405020304" pitchFamily="18" charset="0"/>
              </a:rPr>
              <a:t>3</a:t>
            </a:r>
            <a:r>
              <a:rPr lang="en-US" sz="1900" baseline="30000" dirty="0">
                <a:latin typeface="Times New Roman" panose="02020603050405020304" pitchFamily="18" charset="0"/>
                <a:cs typeface="Times New Roman" panose="02020603050405020304" pitchFamily="18" charset="0"/>
              </a:rPr>
              <a:t>RD</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SEM.                                                                        </a:t>
            </a:r>
            <a:endParaRPr lang="en-US" sz="1900" dirty="0">
              <a:solidFill>
                <a:schemeClr val="bg2">
                  <a:lumMod val="75000"/>
                </a:schemeClr>
              </a:solidFill>
              <a:latin typeface="Times New Roman" panose="02020603050405020304" pitchFamily="18" charset="0"/>
              <a:cs typeface="Times New Roman" panose="02020603050405020304" pitchFamily="18" charset="0"/>
            </a:endParaRPr>
          </a:p>
          <a:p>
            <a:pPr marL="0" indent="0" fontAlgn="auto">
              <a:spcAft>
                <a:spcPts val="0"/>
              </a:spcAft>
              <a:buFont typeface="Wingdings 3" pitchFamily="18" charset="2"/>
              <a:buNone/>
              <a:defRPr/>
            </a:pPr>
            <a:endParaRPr lang="en-IN" sz="1900" dirty="0">
              <a:solidFill>
                <a:schemeClr val="bg2">
                  <a:lumMod val="75000"/>
                </a:schemeClr>
              </a:solidFill>
            </a:endParaRPr>
          </a:p>
        </p:txBody>
      </p:sp>
      <p:pic>
        <p:nvPicPr>
          <p:cNvPr id="2052"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2"/>
            <a:ext cx="2358058" cy="16430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SYSTEM ANALYSIS</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428728" y="1733520"/>
            <a:ext cx="7072362" cy="5124480"/>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SYSTEM ANALYSIS: </a:t>
            </a:r>
          </a:p>
          <a:p>
            <a:pPr algn="just">
              <a:lnSpc>
                <a:spcPct val="150000"/>
              </a:lnSpc>
            </a:pPr>
            <a:r>
              <a:rPr lang="en-US" b="1" dirty="0" smtClean="0">
                <a:solidFill>
                  <a:srgbClr val="FF0000"/>
                </a:solidFill>
                <a:latin typeface="Times New Roman" pitchFamily="18" charset="0"/>
                <a:cs typeface="Times New Roman" pitchFamily="18" charset="0"/>
              </a:rPr>
              <a:t>NON-FUNCTIONAL REQUIREMENTS: </a:t>
            </a:r>
          </a:p>
          <a:p>
            <a:pPr algn="just">
              <a:lnSpc>
                <a:spcPct val="200000"/>
              </a:lnSpc>
              <a:buFont typeface="Wingdings" pitchFamily="2" charset="2"/>
              <a:buChar char="Ø"/>
            </a:pPr>
            <a:r>
              <a:rPr lang="en-US" dirty="0" smtClean="0">
                <a:latin typeface="Times New Roman" pitchFamily="18" charset="0"/>
                <a:cs typeface="Times New Roman" pitchFamily="18" charset="0"/>
              </a:rPr>
              <a:t>Scalability</a:t>
            </a:r>
          </a:p>
          <a:p>
            <a:pPr algn="just">
              <a:lnSpc>
                <a:spcPct val="200000"/>
              </a:lnSpc>
              <a:buFont typeface="Wingdings" pitchFamily="2" charset="2"/>
              <a:buChar char="Ø"/>
            </a:pPr>
            <a:r>
              <a:rPr lang="en-US" dirty="0" smtClean="0">
                <a:latin typeface="Times New Roman" pitchFamily="18" charset="0"/>
                <a:cs typeface="Times New Roman" pitchFamily="18" charset="0"/>
              </a:rPr>
              <a:t>Uptime</a:t>
            </a:r>
          </a:p>
          <a:p>
            <a:pPr algn="just">
              <a:lnSpc>
                <a:spcPct val="200000"/>
              </a:lnSpc>
              <a:buFont typeface="Wingdings" pitchFamily="2" charset="2"/>
              <a:buChar char="Ø"/>
            </a:pPr>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Authentication</a:t>
            </a:r>
          </a:p>
          <a:p>
            <a:pPr algn="just">
              <a:lnSpc>
                <a:spcPct val="200000"/>
              </a:lnSpc>
              <a:buFont typeface="Wingdings" pitchFamily="2" charset="2"/>
              <a:buChar char="Ø"/>
            </a:pPr>
            <a:r>
              <a:rPr lang="en-US" dirty="0">
                <a:latin typeface="Times New Roman" pitchFamily="18" charset="0"/>
                <a:cs typeface="Times New Roman" pitchFamily="18" charset="0"/>
              </a:rPr>
              <a:t>Data </a:t>
            </a:r>
            <a:r>
              <a:rPr lang="en-US" dirty="0" smtClean="0">
                <a:latin typeface="Times New Roman" pitchFamily="18" charset="0"/>
                <a:cs typeface="Times New Roman" pitchFamily="18" charset="0"/>
              </a:rPr>
              <a:t>Encryption</a:t>
            </a:r>
          </a:p>
          <a:p>
            <a:pPr algn="just">
              <a:lnSpc>
                <a:spcPct val="200000"/>
              </a:lnSpc>
              <a:buFont typeface="Wingdings" pitchFamily="2" charset="2"/>
              <a:buChar char="Ø"/>
            </a:pPr>
            <a:r>
              <a:rPr lang="en-US" dirty="0">
                <a:latin typeface="Times New Roman" pitchFamily="18" charset="0"/>
                <a:cs typeface="Times New Roman" pitchFamily="18" charset="0"/>
              </a:rPr>
              <a:t>Fault </a:t>
            </a:r>
            <a:r>
              <a:rPr lang="en-US" dirty="0" smtClean="0">
                <a:latin typeface="Times New Roman" pitchFamily="18" charset="0"/>
                <a:cs typeface="Times New Roman" pitchFamily="18" charset="0"/>
              </a:rPr>
              <a:t>Tolerance</a:t>
            </a:r>
          </a:p>
          <a:p>
            <a:pPr algn="just">
              <a:lnSpc>
                <a:spcPct val="200000"/>
              </a:lnSpc>
              <a:buFont typeface="Wingdings" pitchFamily="2" charset="2"/>
              <a:buChar char="Ø"/>
            </a:pPr>
            <a:r>
              <a:rPr lang="en-US" dirty="0">
                <a:latin typeface="Times New Roman" pitchFamily="18" charset="0"/>
                <a:cs typeface="Times New Roman" pitchFamily="18" charset="0"/>
              </a:rPr>
              <a:t>Intuitive </a:t>
            </a:r>
            <a:r>
              <a:rPr lang="en-US" dirty="0" smtClean="0">
                <a:latin typeface="Times New Roman" pitchFamily="18" charset="0"/>
                <a:cs typeface="Times New Roman" pitchFamily="18" charset="0"/>
              </a:rPr>
              <a:t>UI</a:t>
            </a:r>
          </a:p>
          <a:p>
            <a:pPr algn="just">
              <a:lnSpc>
                <a:spcPct val="200000"/>
              </a:lnSpc>
              <a:buFont typeface="Wingdings" pitchFamily="2" charset="2"/>
              <a:buChar char="Ø"/>
            </a:pPr>
            <a:r>
              <a:rPr lang="en-US" dirty="0">
                <a:latin typeface="Times New Roman" pitchFamily="18" charset="0"/>
                <a:cs typeface="Times New Roman" pitchFamily="18" charset="0"/>
              </a:rPr>
              <a:t>Compliance</a:t>
            </a:r>
            <a:endParaRPr lang="en-US" dirty="0" smtClean="0">
              <a:latin typeface="Times New Roman" pitchFamily="18" charset="0"/>
              <a:cs typeface="Times New Roman" pitchFamily="18" charset="0"/>
            </a:endParaRPr>
          </a:p>
          <a:p>
            <a:pPr algn="just">
              <a:lnSpc>
                <a:spcPct val="150000"/>
              </a:lnSpc>
            </a:pPr>
            <a:endParaRPr lang="en-US" sz="1400" dirty="0">
              <a:latin typeface="Times New Roman" pitchFamily="18" charset="0"/>
              <a:cs typeface="Times New Roman" pitchFamily="18" charset="0"/>
            </a:endParaRPr>
          </a:p>
        </p:txBody>
      </p:sp>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DEVELOPMENT MODEL</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785786" y="1857364"/>
            <a:ext cx="7500990" cy="5216813"/>
          </a:xfrm>
          <a:prstGeom prst="rect">
            <a:avLst/>
          </a:prstGeom>
        </p:spPr>
        <p:txBody>
          <a:bodyPr wrap="square">
            <a:spAutoFit/>
          </a:bodyPr>
          <a:lstStyle/>
          <a:p>
            <a:r>
              <a:rPr lang="en-US" b="1" dirty="0" smtClean="0">
                <a:latin typeface="Times New Roman" pitchFamily="18" charset="0"/>
                <a:cs typeface="Times New Roman" pitchFamily="18" charset="0"/>
              </a:rPr>
              <a:t>DEVELOPMENT MODEL:</a:t>
            </a:r>
          </a:p>
          <a:p>
            <a:pPr algn="just">
              <a:lnSpc>
                <a:spcPct val="150000"/>
              </a:lnSpc>
            </a:pPr>
            <a:r>
              <a:rPr lang="en-US" sz="1400" dirty="0" smtClean="0">
                <a:latin typeface="Times New Roman" pitchFamily="18" charset="0"/>
                <a:cs typeface="Times New Roman" pitchFamily="18" charset="0"/>
              </a:rPr>
              <a:t>System </a:t>
            </a:r>
            <a:r>
              <a:rPr lang="en-US" sz="1400" dirty="0">
                <a:latin typeface="Times New Roman" pitchFamily="18" charset="0"/>
                <a:cs typeface="Times New Roman" pitchFamily="18" charset="0"/>
              </a:rPr>
              <a:t>Design </a:t>
            </a:r>
            <a:r>
              <a:rPr lang="en-US" sz="1400" dirty="0" smtClean="0">
                <a:latin typeface="Times New Roman" pitchFamily="18" charset="0"/>
                <a:cs typeface="Times New Roman" pitchFamily="18" charset="0"/>
              </a:rPr>
              <a:t>: The </a:t>
            </a:r>
            <a:r>
              <a:rPr lang="en-US" sz="1400" dirty="0">
                <a:latin typeface="Times New Roman" pitchFamily="18" charset="0"/>
                <a:cs typeface="Times New Roman" pitchFamily="18" charset="0"/>
              </a:rPr>
              <a:t>system design is created in this phase after studying the requirement </a:t>
            </a:r>
            <a:r>
              <a:rPr lang="en-US" sz="1400" dirty="0" smtClean="0">
                <a:latin typeface="Times New Roman" pitchFamily="18" charset="0"/>
                <a:cs typeface="Times New Roman" pitchFamily="18" charset="0"/>
              </a:rPr>
              <a:t>specifications </a:t>
            </a:r>
            <a:r>
              <a:rPr lang="en-US" sz="1400" dirty="0">
                <a:latin typeface="Times New Roman" pitchFamily="18" charset="0"/>
                <a:cs typeface="Times New Roman" pitchFamily="18" charset="0"/>
              </a:rPr>
              <a:t>from the first phase. This system design aids in determining the overall system </a:t>
            </a:r>
            <a:r>
              <a:rPr lang="en-US" sz="1400" dirty="0" smtClean="0">
                <a:latin typeface="Times New Roman" pitchFamily="18" charset="0"/>
                <a:cs typeface="Times New Roman" pitchFamily="18" charset="0"/>
              </a:rPr>
              <a:t>architecture </a:t>
            </a:r>
            <a:r>
              <a:rPr lang="en-US" sz="1400" dirty="0">
                <a:latin typeface="Times New Roman" pitchFamily="18" charset="0"/>
                <a:cs typeface="Times New Roman" pitchFamily="18" charset="0"/>
              </a:rPr>
              <a:t>as well as the hardware and system requirements. </a:t>
            </a:r>
            <a:endParaRPr lang="en-US" sz="1400" dirty="0" smtClean="0">
              <a:latin typeface="Times New Roman" pitchFamily="18" charset="0"/>
              <a:cs typeface="Times New Roman" pitchFamily="18" charset="0"/>
            </a:endParaRPr>
          </a:p>
          <a:p>
            <a:pPr algn="just">
              <a:lnSpc>
                <a:spcPct val="150000"/>
              </a:lnSpc>
              <a:buFont typeface="Wingdings" pitchFamily="2" charset="2"/>
              <a:buChar char="Ø"/>
            </a:pPr>
            <a:r>
              <a:rPr lang="en-US" sz="1400" b="1" dirty="0" smtClean="0">
                <a:solidFill>
                  <a:srgbClr val="FF0000"/>
                </a:solidFill>
                <a:latin typeface="Times New Roman" pitchFamily="18" charset="0"/>
                <a:cs typeface="Times New Roman" pitchFamily="18" charset="0"/>
              </a:rPr>
              <a:t>IMPLEMENTATION :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system is initially built in discrete programs known as units, which are </a:t>
            </a:r>
          </a:p>
          <a:p>
            <a:pPr algn="just">
              <a:lnSpc>
                <a:spcPct val="150000"/>
              </a:lnSpc>
            </a:pPr>
            <a:r>
              <a:rPr lang="en-US" sz="1400" dirty="0">
                <a:latin typeface="Times New Roman" pitchFamily="18" charset="0"/>
                <a:cs typeface="Times New Roman" pitchFamily="18" charset="0"/>
              </a:rPr>
              <a:t>then combined in the following phase, using inputs from the system design. Unit testing is the </a:t>
            </a:r>
          </a:p>
          <a:p>
            <a:pPr algn="just">
              <a:lnSpc>
                <a:spcPct val="150000"/>
              </a:lnSpc>
            </a:pPr>
            <a:r>
              <a:rPr lang="en-US" sz="1400" dirty="0" smtClean="0">
                <a:latin typeface="Times New Roman" pitchFamily="18" charset="0"/>
                <a:cs typeface="Times New Roman" pitchFamily="18" charset="0"/>
              </a:rPr>
              <a:t> process </a:t>
            </a:r>
            <a:r>
              <a:rPr lang="en-US" sz="1400" dirty="0">
                <a:latin typeface="Times New Roman" pitchFamily="18" charset="0"/>
                <a:cs typeface="Times New Roman" pitchFamily="18" charset="0"/>
              </a:rPr>
              <a:t>of developing and evaluating each unit for functionality. </a:t>
            </a:r>
          </a:p>
          <a:p>
            <a:pPr algn="just">
              <a:lnSpc>
                <a:spcPct val="150000"/>
              </a:lnSpc>
              <a:buFont typeface="Wingdings" pitchFamily="2" charset="2"/>
              <a:buChar char="Ø"/>
            </a:pPr>
            <a:r>
              <a:rPr lang="en-US" sz="1400" b="1" dirty="0" smtClean="0">
                <a:solidFill>
                  <a:srgbClr val="FF0000"/>
                </a:solidFill>
                <a:latin typeface="Times New Roman" pitchFamily="18" charset="0"/>
                <a:cs typeface="Times New Roman" pitchFamily="18" charset="0"/>
              </a:rPr>
              <a:t> INTEGRATION AND TESTING :</a:t>
            </a:r>
            <a:r>
              <a:rPr lang="en-US" sz="1400" dirty="0" smtClean="0">
                <a:latin typeface="Times New Roman" pitchFamily="18" charset="0"/>
                <a:cs typeface="Times New Roman" pitchFamily="18" charset="0"/>
              </a:rPr>
              <a:t> Following </a:t>
            </a:r>
            <a:r>
              <a:rPr lang="en-US" sz="1400" dirty="0">
                <a:latin typeface="Times New Roman" pitchFamily="18" charset="0"/>
                <a:cs typeface="Times New Roman" pitchFamily="18" charset="0"/>
              </a:rPr>
              <a:t>the testing of each unit created during the implementation </a:t>
            </a:r>
            <a:r>
              <a:rPr lang="en-US" sz="1400" dirty="0" smtClean="0">
                <a:latin typeface="Times New Roman" pitchFamily="18" charset="0"/>
                <a:cs typeface="Times New Roman" pitchFamily="18" charset="0"/>
              </a:rPr>
              <a:t>phase</a:t>
            </a:r>
            <a:r>
              <a:rPr lang="en-US" sz="1400" dirty="0">
                <a:latin typeface="Times New Roman" pitchFamily="18" charset="0"/>
                <a:cs typeface="Times New Roman" pitchFamily="18" charset="0"/>
              </a:rPr>
              <a:t>, the entire system is merged. The entire system is tested for errors and failures after </a:t>
            </a:r>
            <a:r>
              <a:rPr lang="en-US" sz="1400" dirty="0" smtClean="0">
                <a:latin typeface="Times New Roman" pitchFamily="18" charset="0"/>
                <a:cs typeface="Times New Roman" pitchFamily="18" charset="0"/>
              </a:rPr>
              <a:t>integration</a:t>
            </a:r>
            <a:r>
              <a:rPr lang="en-US" sz="1400" dirty="0">
                <a:latin typeface="Times New Roman" pitchFamily="18" charset="0"/>
                <a:cs typeface="Times New Roman" pitchFamily="18" charset="0"/>
              </a:rPr>
              <a:t>. </a:t>
            </a:r>
          </a:p>
          <a:p>
            <a:pPr algn="just">
              <a:lnSpc>
                <a:spcPct val="150000"/>
              </a:lnSpc>
              <a:buFont typeface="Wingdings" pitchFamily="2" charset="2"/>
              <a:buChar char="Ø"/>
            </a:pPr>
            <a:r>
              <a:rPr lang="en-US" sz="1400" b="1" dirty="0" smtClean="0">
                <a:solidFill>
                  <a:srgbClr val="FF0000"/>
                </a:solidFill>
                <a:latin typeface="Times New Roman" pitchFamily="18" charset="0"/>
                <a:cs typeface="Times New Roman" pitchFamily="18" charset="0"/>
              </a:rPr>
              <a:t>DEPLOYMENT OF SYSTEM : </a:t>
            </a:r>
            <a:r>
              <a:rPr lang="en-US" sz="1400" dirty="0" smtClean="0">
                <a:latin typeface="Times New Roman" pitchFamily="18" charset="0"/>
                <a:cs typeface="Times New Roman" pitchFamily="18" charset="0"/>
              </a:rPr>
              <a:t>Once </a:t>
            </a:r>
            <a:r>
              <a:rPr lang="en-US" sz="1400" dirty="0">
                <a:latin typeface="Times New Roman" pitchFamily="18" charset="0"/>
                <a:cs typeface="Times New Roman" pitchFamily="18" charset="0"/>
              </a:rPr>
              <a:t>the product has undergone functional and non-functional testing, </a:t>
            </a: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is either published to the market or deployed in the customer's environment. </a:t>
            </a:r>
          </a:p>
          <a:p>
            <a:pPr algn="just">
              <a:lnSpc>
                <a:spcPct val="150000"/>
              </a:lnSpc>
              <a:buFont typeface="Wingdings" pitchFamily="2" charset="2"/>
              <a:buChar char="Ø"/>
            </a:pPr>
            <a:r>
              <a:rPr lang="en-US" sz="1400" b="1" dirty="0" smtClean="0">
                <a:solidFill>
                  <a:srgbClr val="FF0000"/>
                </a:solidFill>
                <a:latin typeface="Times New Roman" pitchFamily="18" charset="0"/>
                <a:cs typeface="Times New Roman" pitchFamily="18" charset="0"/>
              </a:rPr>
              <a:t>MAINTENANCE :  </a:t>
            </a:r>
            <a:r>
              <a:rPr lang="en-US" sz="1400" dirty="0" smtClean="0">
                <a:latin typeface="Times New Roman" pitchFamily="18" charset="0"/>
                <a:cs typeface="Times New Roman" pitchFamily="18" charset="0"/>
              </a:rPr>
              <a:t>Various </a:t>
            </a:r>
            <a:r>
              <a:rPr lang="en-US" sz="1400" dirty="0">
                <a:latin typeface="Times New Roman" pitchFamily="18" charset="0"/>
                <a:cs typeface="Times New Roman" pitchFamily="18" charset="0"/>
              </a:rPr>
              <a:t>problems can arise in a client environment. Patches are published to </a:t>
            </a:r>
          </a:p>
          <a:p>
            <a:pPr algn="just">
              <a:lnSpc>
                <a:spcPct val="150000"/>
              </a:lnSpc>
            </a:pPr>
            <a:r>
              <a:rPr lang="en-US" sz="1400" dirty="0">
                <a:latin typeface="Times New Roman" pitchFamily="18" charset="0"/>
                <a:cs typeface="Times New Roman" pitchFamily="18" charset="0"/>
              </a:rPr>
              <a:t>address certain problems. Additionally, improved versions of the product are issued. To bring </a:t>
            </a:r>
          </a:p>
          <a:p>
            <a:pPr algn="just">
              <a:lnSpc>
                <a:spcPct val="150000"/>
              </a:lnSpc>
            </a:pPr>
            <a:r>
              <a:rPr lang="en-US" sz="1400" dirty="0">
                <a:latin typeface="Times New Roman" pitchFamily="18" charset="0"/>
                <a:cs typeface="Times New Roman" pitchFamily="18" charset="0"/>
              </a:rPr>
              <a:t>about these changes in the surroundings of the consumer, maintenance is performed.</a:t>
            </a:r>
          </a:p>
          <a:p>
            <a:pPr algn="just">
              <a:lnSpc>
                <a:spcPct val="150000"/>
              </a:lnSpc>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DEVELOPMENT MODEL</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785786" y="1857364"/>
            <a:ext cx="7500990" cy="692497"/>
          </a:xfrm>
          <a:prstGeom prst="rect">
            <a:avLst/>
          </a:prstGeom>
        </p:spPr>
        <p:txBody>
          <a:bodyPr wrap="square">
            <a:spAutoFit/>
          </a:bodyPr>
          <a:lstStyle/>
          <a:p>
            <a:r>
              <a:rPr lang="en-US" b="1" dirty="0" smtClean="0">
                <a:latin typeface="Times New Roman" pitchFamily="18" charset="0"/>
                <a:cs typeface="Times New Roman" pitchFamily="18" charset="0"/>
              </a:rPr>
              <a:t>DEVELOPMENT MODEL:</a:t>
            </a:r>
          </a:p>
          <a:p>
            <a:pPr algn="just">
              <a:lnSpc>
                <a:spcPct val="150000"/>
              </a:lnSpc>
            </a:pPr>
            <a:endParaRPr lang="en-US" sz="1400"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4"/>
          <a:srcRect/>
          <a:stretch>
            <a:fillRect/>
          </a:stretch>
        </p:blipFill>
        <p:spPr bwMode="auto">
          <a:xfrm>
            <a:off x="1285852" y="2643182"/>
            <a:ext cx="7043194" cy="3461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535784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SYSTEM REQUIREMENT SPECIFICATION</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428596" y="1928802"/>
            <a:ext cx="8501122" cy="3831818"/>
          </a:xfrm>
          <a:prstGeom prst="rect">
            <a:avLst/>
          </a:prstGeom>
        </p:spPr>
        <p:txBody>
          <a:bodyPr wrap="square">
            <a:spAutoFit/>
          </a:bodyPr>
          <a:lstStyle/>
          <a:p>
            <a:pPr algn="just">
              <a:lnSpc>
                <a:spcPct val="150000"/>
              </a:lnSpc>
              <a:buFont typeface="Wingdings" pitchFamily="2" charset="2"/>
              <a:buChar char="Ø"/>
            </a:pPr>
            <a:r>
              <a:rPr lang="en-US" b="1" dirty="0" smtClean="0">
                <a:solidFill>
                  <a:srgbClr val="FF0000"/>
                </a:solidFill>
                <a:latin typeface="Times New Roman" pitchFamily="18" charset="0"/>
                <a:cs typeface="Times New Roman" pitchFamily="18" charset="0"/>
              </a:rPr>
              <a:t>BACKEND: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Python, leveraging the </a:t>
            </a:r>
            <a:r>
              <a:rPr lang="en-US" dirty="0" smtClean="0">
                <a:latin typeface="Times New Roman" pitchFamily="18" charset="0"/>
                <a:cs typeface="Times New Roman" pitchFamily="18" charset="0"/>
              </a:rPr>
              <a:t>framework </a:t>
            </a:r>
            <a:r>
              <a:rPr lang="en-US" dirty="0">
                <a:latin typeface="Times New Roman" pitchFamily="18" charset="0"/>
                <a:cs typeface="Times New Roman" pitchFamily="18" charset="0"/>
              </a:rPr>
              <a:t>for scalability and maintainability.</a:t>
            </a:r>
          </a:p>
          <a:p>
            <a:pPr algn="just">
              <a:lnSpc>
                <a:spcPct val="150000"/>
              </a:lnSpc>
              <a:buFont typeface="Wingdings" pitchFamily="2" charset="2"/>
              <a:buChar char="Ø"/>
            </a:pPr>
            <a:r>
              <a:rPr lang="en-US" b="1" dirty="0" smtClean="0">
                <a:solidFill>
                  <a:srgbClr val="FF0000"/>
                </a:solidFill>
                <a:latin typeface="Times New Roman" pitchFamily="18" charset="0"/>
                <a:cs typeface="Times New Roman" pitchFamily="18" charset="0"/>
              </a:rPr>
              <a:t>FRONTEND: </a:t>
            </a:r>
            <a:r>
              <a:rPr lang="en-US" dirty="0" smtClean="0">
                <a:latin typeface="Times New Roman" pitchFamily="18" charset="0"/>
                <a:cs typeface="Times New Roman" pitchFamily="18" charset="0"/>
              </a:rPr>
              <a:t>HTML</a:t>
            </a:r>
            <a:r>
              <a:rPr lang="en-US" dirty="0">
                <a:latin typeface="Times New Roman" pitchFamily="18" charset="0"/>
                <a:cs typeface="Times New Roman" pitchFamily="18" charset="0"/>
              </a:rPr>
              <a:t>, CSS, and JavaScript, with consideration for modern frameworks such as React or Vue.js for enhanced user interfaces.</a:t>
            </a:r>
          </a:p>
          <a:p>
            <a:pPr algn="just">
              <a:lnSpc>
                <a:spcPct val="150000"/>
              </a:lnSpc>
              <a:buFont typeface="Wingdings" pitchFamily="2" charset="2"/>
              <a:buChar char="Ø"/>
            </a:pPr>
            <a:r>
              <a:rPr lang="en-US" b="1" dirty="0" smtClean="0">
                <a:solidFill>
                  <a:srgbClr val="FF0000"/>
                </a:solidFill>
                <a:latin typeface="Times New Roman" pitchFamily="18" charset="0"/>
                <a:cs typeface="Times New Roman" pitchFamily="18" charset="0"/>
              </a:rPr>
              <a:t>DATABASE: </a:t>
            </a:r>
            <a:r>
              <a:rPr lang="en-US" dirty="0" smtClean="0">
                <a:latin typeface="Times New Roman" pitchFamily="18" charset="0"/>
                <a:cs typeface="Times New Roman" pitchFamily="18" charset="0"/>
              </a:rPr>
              <a:t>Utilization </a:t>
            </a:r>
            <a:r>
              <a:rPr lang="en-US" dirty="0">
                <a:latin typeface="Times New Roman" pitchFamily="18" charset="0"/>
                <a:cs typeface="Times New Roman" pitchFamily="18" charset="0"/>
              </a:rPr>
              <a:t>of robust database systems like </a:t>
            </a:r>
            <a:r>
              <a:rPr lang="en-US" dirty="0" err="1">
                <a:latin typeface="Times New Roman" pitchFamily="18" charset="0"/>
                <a:cs typeface="Times New Roman" pitchFamily="18" charset="0"/>
              </a:rPr>
              <a:t>PostgreSQL</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to ensure data integrity and reliability.</a:t>
            </a:r>
          </a:p>
          <a:p>
            <a:pPr algn="just">
              <a:lnSpc>
                <a:spcPct val="150000"/>
              </a:lnSpc>
              <a:buFont typeface="Wingdings" pitchFamily="2" charset="2"/>
              <a:buChar char="Ø"/>
            </a:pPr>
            <a:r>
              <a:rPr lang="en-US" b="1" dirty="0" smtClean="0">
                <a:solidFill>
                  <a:srgbClr val="FF0000"/>
                </a:solidFill>
                <a:latin typeface="Times New Roman" pitchFamily="18" charset="0"/>
                <a:cs typeface="Times New Roman" pitchFamily="18" charset="0"/>
              </a:rPr>
              <a:t>REAL-TIME FEATURES: </a:t>
            </a:r>
            <a:r>
              <a:rPr lang="en-US" dirty="0" smtClean="0">
                <a:latin typeface="Times New Roman" pitchFamily="18" charset="0"/>
                <a:cs typeface="Times New Roman" pitchFamily="18" charset="0"/>
              </a:rPr>
              <a:t>Implementation </a:t>
            </a:r>
            <a:r>
              <a:rPr lang="en-US" dirty="0">
                <a:latin typeface="Times New Roman" pitchFamily="18" charset="0"/>
                <a:cs typeface="Times New Roman" pitchFamily="18" charset="0"/>
              </a:rPr>
              <a:t>of </a:t>
            </a:r>
            <a:r>
              <a:rPr lang="en-US" dirty="0" err="1">
                <a:latin typeface="Times New Roman" pitchFamily="18" charset="0"/>
                <a:cs typeface="Times New Roman" pitchFamily="18" charset="0"/>
              </a:rPr>
              <a:t>WebSockets</a:t>
            </a:r>
            <a:r>
              <a:rPr lang="en-US" dirty="0">
                <a:latin typeface="Times New Roman" pitchFamily="18" charset="0"/>
                <a:cs typeface="Times New Roman" pitchFamily="18" charset="0"/>
              </a:rPr>
              <a:t> to facilitate real-time interactions.</a:t>
            </a:r>
          </a:p>
          <a:p>
            <a:pPr algn="just">
              <a:lnSpc>
                <a:spcPct val="150000"/>
              </a:lnSpc>
              <a:buFont typeface="Wingdings" pitchFamily="2" charset="2"/>
              <a:buChar char="Ø"/>
            </a:pPr>
            <a:r>
              <a:rPr lang="en-US" b="1" dirty="0" smtClean="0">
                <a:solidFill>
                  <a:srgbClr val="FF0000"/>
                </a:solidFill>
                <a:latin typeface="Times New Roman" pitchFamily="18" charset="0"/>
                <a:cs typeface="Times New Roman" pitchFamily="18" charset="0"/>
              </a:rPr>
              <a:t>PAYMENT INTEGRATION: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Integration of popular payment gateways such as Stripe, PayPal, or other relevant APIs.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535784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CONCLUSION</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928662" y="1714488"/>
            <a:ext cx="8072494" cy="5463034"/>
          </a:xfrm>
          <a:prstGeom prst="rect">
            <a:avLst/>
          </a:prstGeom>
        </p:spPr>
        <p:txBody>
          <a:bodyPr wrap="square">
            <a:spAutoFit/>
          </a:bodyPr>
          <a:lstStyle/>
          <a:p>
            <a:pPr algn="just">
              <a:lnSpc>
                <a:spcPct val="150000"/>
              </a:lnSpc>
            </a:pPr>
            <a:r>
              <a:rPr lang="en-US" b="1" dirty="0" smtClean="0">
                <a:solidFill>
                  <a:srgbClr val="FF0000"/>
                </a:solidFill>
                <a:latin typeface="Times New Roman" pitchFamily="18" charset="0"/>
                <a:cs typeface="Times New Roman" pitchFamily="18" charset="0"/>
              </a:rPr>
              <a:t>CONCLUSION: </a:t>
            </a: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development and implementation of an advanced online food delivery system represent a significant stride in meeting the evolving needs of today's dynamic consumer base. This project aimed to create a feature-rich platform, drawing inspiration from successful industry models like Swiggy and Zomato, to provide a seamless, convenient, and delightful experience for both users and businesses.</a:t>
            </a:r>
          </a:p>
          <a:p>
            <a:pPr algn="just">
              <a:lnSpc>
                <a:spcPct val="150000"/>
              </a:lnSpc>
            </a:pPr>
            <a:r>
              <a:rPr lang="en-US" sz="1400" dirty="0">
                <a:latin typeface="Times New Roman" pitchFamily="18" charset="0"/>
                <a:cs typeface="Times New Roman" pitchFamily="18" charset="0"/>
              </a:rPr>
              <a:t>Through the incorporation of cutting-edge technologies, such as Python and associated frameworks, we have crafted a scalable and robust backend infrastructure. This ensures the efficient management of user data, order processing, and logistics, laying the foundation for a high-performance system capable of handling the demands of a rapidly growing user base</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The integration of secure payment gateways not only facilitates seamless transactions but also establishes trust, a crucial factor in the success of any online service. Multiple payment options cater to diverse user preferences, ensuring inclusivity and convenience in the payment process</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this project aspires to elevate the online food delivery experience, not merely as a transactional service but as a seamless, personalized, and reliable solution that anticipates and exceeds user expectations. As technology continues to evolve, this system stands ready to adapt and innovate, ensuring its relevance and effectiveness in the ever-changing landscape of the food delivery industry.</a:t>
            </a:r>
          </a:p>
          <a:p>
            <a:r>
              <a:rPr lang="en-US" sz="1400" dirty="0"/>
              <a:t/>
            </a:r>
            <a:br>
              <a:rPr lang="en-US" sz="1400" dirty="0"/>
            </a:b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928662" y="1714488"/>
            <a:ext cx="8072494" cy="523220"/>
          </a:xfrm>
          <a:prstGeom prst="rect">
            <a:avLst/>
          </a:prstGeom>
        </p:spPr>
        <p:txBody>
          <a:bodyPr wrap="square">
            <a:spAutoFit/>
          </a:bodyPr>
          <a:lstStyle/>
          <a:p>
            <a:r>
              <a:rPr lang="en-US" sz="1400" dirty="0"/>
              <a:t/>
            </a:r>
            <a:br>
              <a:rPr lang="en-US" sz="1400" dirty="0"/>
            </a:br>
            <a:endParaRPr lang="en-US" sz="1400" dirty="0">
              <a:latin typeface="Times New Roman" pitchFamily="18" charset="0"/>
              <a:cs typeface="Times New Roman" pitchFamily="18" charset="0"/>
            </a:endParaRPr>
          </a:p>
        </p:txBody>
      </p:sp>
      <p:sp>
        <p:nvSpPr>
          <p:cNvPr id="12" name="TextBox 11"/>
          <p:cNvSpPr txBox="1"/>
          <p:nvPr/>
        </p:nvSpPr>
        <p:spPr>
          <a:xfrm>
            <a:off x="1785918" y="3000372"/>
            <a:ext cx="6215106" cy="1107996"/>
          </a:xfrm>
          <a:prstGeom prst="rect">
            <a:avLst/>
          </a:prstGeom>
          <a:noFill/>
        </p:spPr>
        <p:txBody>
          <a:bodyPr wrap="square" rtlCol="0">
            <a:spAutoFit/>
          </a:bodyPr>
          <a:lstStyle/>
          <a:p>
            <a:r>
              <a:rPr lang="en-US" sz="6600" dirty="0" smtClean="0">
                <a:solidFill>
                  <a:srgbClr val="FF0000"/>
                </a:solidFill>
                <a:latin typeface="Times New Roman" pitchFamily="18" charset="0"/>
                <a:cs typeface="Times New Roman" pitchFamily="18" charset="0"/>
              </a:rPr>
              <a:t>THANK YOU</a:t>
            </a:r>
            <a:endParaRPr lang="en-US" sz="6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ABSTRACT</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071538" y="1857364"/>
            <a:ext cx="7858180" cy="4893647"/>
          </a:xfrm>
          <a:prstGeom prst="rect">
            <a:avLst/>
          </a:prstGeom>
        </p:spPr>
        <p:txBody>
          <a:bodyPr wrap="square">
            <a:spAutoFit/>
          </a:bodyPr>
          <a:lstStyle/>
          <a:p>
            <a:r>
              <a:rPr lang="en-US" b="1" dirty="0" smtClean="0">
                <a:latin typeface="Times New Roman" pitchFamily="18" charset="0"/>
                <a:cs typeface="Times New Roman" pitchFamily="18" charset="0"/>
              </a:rPr>
              <a:t>ABSTRACT : </a:t>
            </a:r>
          </a:p>
          <a:p>
            <a:pPr algn="just">
              <a:lnSpc>
                <a:spcPct val="150000"/>
              </a:lnSpc>
            </a:pPr>
            <a:r>
              <a:rPr lang="en-US" sz="1400" dirty="0">
                <a:latin typeface="Times New Roman" pitchFamily="18" charset="0"/>
                <a:cs typeface="Times New Roman" pitchFamily="18" charset="0"/>
              </a:rPr>
              <a:t>The Online Food Delivery System using Python is a web-based application designed to streamline the process of ordering and delivering food from various restaurants to customers' doorsteps. The system employs a Python-based framework, providing a user-friendly interface for both customers and restaurant owners. Key features of the system include order placement, menu browsing, real-time order tracking, and secure online payment </a:t>
            </a:r>
            <a:r>
              <a:rPr lang="en-US" sz="1400" dirty="0" smtClean="0">
                <a:latin typeface="Times New Roman" pitchFamily="18" charset="0"/>
                <a:cs typeface="Times New Roman" pitchFamily="18" charset="0"/>
              </a:rPr>
              <a:t>options. To </a:t>
            </a:r>
            <a:r>
              <a:rPr lang="en-US" sz="1400" dirty="0">
                <a:latin typeface="Times New Roman" pitchFamily="18" charset="0"/>
                <a:cs typeface="Times New Roman" pitchFamily="18" charset="0"/>
              </a:rPr>
              <a:t>enhance user experience, the system incorporates a recommendation engine that suggests popular dishes based on user preferences and ordering history</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The application is built on a scalable and modular architecture, making it easy to integrate with different databases and adapt to the evolving needs of the food delivery industry. The use of Python ensures efficient development, rapid deployment, and easy maintenance of the system. Furthermore, security measures, such as data encryption and secure payment gateways, are implemented to safeguard user information and transactions</a:t>
            </a:r>
            <a:r>
              <a:rPr lang="en-US" sz="1050" dirty="0" smtClean="0"/>
              <a:t>. </a:t>
            </a:r>
            <a:endParaRPr lang="en-US" sz="500" dirty="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Online Food Delivery System using Python is a comprehensive solution that caters to the growing demand for convenient and efficient food delivery services. Its user-friendly interface, advanced features, and robust architecture make it a valuable tool for both customers and restaurant owners in the dynamic online food delivery ecosystem.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INTRODUCTION</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214282" y="1785926"/>
            <a:ext cx="8929718" cy="5443798"/>
          </a:xfrm>
          <a:prstGeom prst="rect">
            <a:avLst/>
          </a:prstGeom>
        </p:spPr>
        <p:txBody>
          <a:bodyPr wrap="square">
            <a:spAutoFit/>
          </a:bodyPr>
          <a:lstStyle/>
          <a:p>
            <a:r>
              <a:rPr lang="en-US" b="1" dirty="0" smtClean="0">
                <a:latin typeface="Times New Roman" pitchFamily="18" charset="0"/>
                <a:cs typeface="Times New Roman" pitchFamily="18" charset="0"/>
              </a:rPr>
              <a:t>INTRODUCTION :</a:t>
            </a:r>
          </a:p>
          <a:p>
            <a:endParaRPr lang="en-US" sz="500" b="1" dirty="0">
              <a:latin typeface="Times New Roman" pitchFamily="18" charset="0"/>
              <a:cs typeface="Times New Roman" pitchFamily="18" charset="0"/>
            </a:endParaRPr>
          </a:p>
          <a:p>
            <a:pPr algn="just">
              <a:lnSpc>
                <a:spcPct val="150000"/>
              </a:lnSpc>
            </a:pPr>
            <a:r>
              <a:rPr lang="en-US" sz="1350" dirty="0">
                <a:latin typeface="Times New Roman" pitchFamily="18" charset="0"/>
                <a:cs typeface="Times New Roman" pitchFamily="18" charset="0"/>
              </a:rPr>
              <a:t>The Online Food Delivery System serves as a digital intermediary, connecting customers with their favorite eateries and facilitating seamless transactions. Harnessing the power of Python, a versatile and widely-used programming language, the system offers a robust and scalable solution to meet the dynamic needs of the modern food delivery landscape.</a:t>
            </a:r>
            <a:r>
              <a:rPr lang="en-US" sz="1350" b="1" dirty="0" smtClean="0">
                <a:latin typeface="Times New Roman" pitchFamily="18" charset="0"/>
                <a:cs typeface="Times New Roman" pitchFamily="18" charset="0"/>
              </a:rPr>
              <a:t> </a:t>
            </a:r>
            <a:r>
              <a:rPr lang="en-US" sz="1350" dirty="0">
                <a:latin typeface="Times New Roman" pitchFamily="18" charset="0"/>
                <a:cs typeface="Times New Roman" pitchFamily="18" charset="0"/>
              </a:rPr>
              <a:t>This system is structured around three main components: the Customer Module, the Restaurant Module, and the Admin Module. Each module plays a crucial role in ensuring a smooth and efficient workflow. Customers can explore restaurant menus, place orders, and make secure online payments through an intuitive and user-friendly interface. Restaurant owners, on the other hand, can manage their menus, update prices, and monitor and fulfill incoming orders, all within the dedicated Restaurant Module. The Admin Module oversees the entire operation, managing user accounts, overseeing order transactions, and resolving issues to maintain a seamless user experience</a:t>
            </a:r>
            <a:r>
              <a:rPr lang="en-US" sz="1350" dirty="0" smtClean="0">
                <a:latin typeface="Times New Roman" pitchFamily="18" charset="0"/>
                <a:cs typeface="Times New Roman" pitchFamily="18" charset="0"/>
              </a:rPr>
              <a:t>.  To </a:t>
            </a:r>
            <a:r>
              <a:rPr lang="en-US" sz="1350" dirty="0">
                <a:latin typeface="Times New Roman" pitchFamily="18" charset="0"/>
                <a:cs typeface="Times New Roman" pitchFamily="18" charset="0"/>
              </a:rPr>
              <a:t>enhance user engagement and satisfaction, the system incorporates intelligent features such as a recommendation engine, which suggests popular dishes based on user preferences, and real-time order tracking using GPS technology. These elements contribute to a personalized and efficient food ordering </a:t>
            </a:r>
            <a:r>
              <a:rPr lang="en-US" sz="1350" dirty="0" smtClean="0">
                <a:latin typeface="Times New Roman" pitchFamily="18" charset="0"/>
                <a:cs typeface="Times New Roman" pitchFamily="18" charset="0"/>
              </a:rPr>
              <a:t>experience. Built </a:t>
            </a:r>
            <a:r>
              <a:rPr lang="en-US" sz="1350" dirty="0">
                <a:latin typeface="Times New Roman" pitchFamily="18" charset="0"/>
                <a:cs typeface="Times New Roman" pitchFamily="18" charset="0"/>
              </a:rPr>
              <a:t>on a modular and scalable architecture, the Online Food Delivery System using Python is well-equipped to adapt to the evolving demands of the food delivery industry. The choice of Python as the programming language ensures rapid development, easy maintenance, and the ability to integrate with various databases and technologies. Security measures, including data encryption and secure payment gateways, are implemented to safeguard user information and transactions, fostering trust in the system.</a:t>
            </a:r>
          </a:p>
          <a:p>
            <a:pPr algn="just">
              <a:lnSpc>
                <a:spcPct val="150000"/>
              </a:lnSpc>
            </a:pPr>
            <a:endParaRPr lang="en-US" sz="1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INTRODUCTION</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698" name="Picture 2" descr="Food Ordering System Python Project Demo &amp; Source Code - VetBosSel"/>
          <p:cNvPicPr>
            <a:picLocks noChangeAspect="1" noChangeArrowheads="1"/>
          </p:cNvPicPr>
          <p:nvPr/>
        </p:nvPicPr>
        <p:blipFill>
          <a:blip r:embed="rId4"/>
          <a:srcRect/>
          <a:stretch>
            <a:fillRect/>
          </a:stretch>
        </p:blipFill>
        <p:spPr bwMode="auto">
          <a:xfrm>
            <a:off x="857224" y="2214554"/>
            <a:ext cx="3727667" cy="2927834"/>
          </a:xfrm>
          <a:prstGeom prst="rect">
            <a:avLst/>
          </a:prstGeom>
          <a:noFill/>
        </p:spPr>
      </p:pic>
      <p:pic>
        <p:nvPicPr>
          <p:cNvPr id="29700" name="Picture 4" descr="Food Ordering System Python Project Demo &amp; Source Code - VetBosSel"/>
          <p:cNvPicPr>
            <a:picLocks noChangeAspect="1" noChangeArrowheads="1"/>
          </p:cNvPicPr>
          <p:nvPr/>
        </p:nvPicPr>
        <p:blipFill>
          <a:blip r:embed="rId5"/>
          <a:srcRect/>
          <a:stretch>
            <a:fillRect/>
          </a:stretch>
        </p:blipFill>
        <p:spPr bwMode="auto">
          <a:xfrm>
            <a:off x="4786314" y="2214554"/>
            <a:ext cx="3693440" cy="300039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FUNCTIONALITIES</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857224" y="1779687"/>
            <a:ext cx="8001056" cy="5170646"/>
          </a:xfrm>
          <a:prstGeom prst="rect">
            <a:avLst/>
          </a:prstGeom>
        </p:spPr>
        <p:txBody>
          <a:bodyPr wrap="square">
            <a:spAutoFit/>
          </a:bodyPr>
          <a:lstStyle/>
          <a:p>
            <a:pPr>
              <a:lnSpc>
                <a:spcPct val="150000"/>
              </a:lnSpc>
            </a:pPr>
            <a:r>
              <a:rPr lang="en-US" dirty="0" smtClean="0"/>
              <a:t> </a:t>
            </a:r>
            <a:r>
              <a:rPr lang="en-US" b="1" dirty="0" smtClean="0">
                <a:latin typeface="Times New Roman" pitchFamily="18" charset="0"/>
                <a:cs typeface="Times New Roman" pitchFamily="18" charset="0"/>
              </a:rPr>
              <a:t>FUNCTIONALITIES: </a:t>
            </a:r>
          </a:p>
          <a:p>
            <a:pPr>
              <a:lnSpc>
                <a:spcPct val="150000"/>
              </a:lnSpc>
            </a:pPr>
            <a:endParaRPr lang="en-US" sz="800" b="1" dirty="0" smtClean="0">
              <a:latin typeface="Times New Roman" pitchFamily="18" charset="0"/>
              <a:cs typeface="Times New Roman" pitchFamily="18" charset="0"/>
            </a:endParaRPr>
          </a:p>
          <a:p>
            <a:pPr algn="just">
              <a:lnSpc>
                <a:spcPct val="150000"/>
              </a:lnSpc>
              <a:buFont typeface="Wingdings" pitchFamily="2" charset="2"/>
              <a:buChar char="Ø"/>
            </a:pPr>
            <a:r>
              <a:rPr lang="en-US" sz="1400" dirty="0" smtClean="0">
                <a:latin typeface="Times New Roman" pitchFamily="18" charset="0"/>
                <a:cs typeface="Times New Roman" pitchFamily="18" charset="0"/>
              </a:rPr>
              <a:t>Provides </a:t>
            </a:r>
            <a:r>
              <a:rPr lang="en-US" sz="1400" dirty="0">
                <a:latin typeface="Times New Roman" pitchFamily="18" charset="0"/>
                <a:cs typeface="Times New Roman" pitchFamily="18" charset="0"/>
              </a:rPr>
              <a:t>search options based on a variety of criteria. like Food Item, Customer, Order, </a:t>
            </a:r>
          </a:p>
          <a:p>
            <a:pPr algn="just">
              <a:lnSpc>
                <a:spcPct val="150000"/>
              </a:lnSpc>
            </a:pPr>
            <a:r>
              <a:rPr lang="en-US" sz="1400" dirty="0" smtClean="0">
                <a:latin typeface="Times New Roman" pitchFamily="18" charset="0"/>
                <a:cs typeface="Times New Roman" pitchFamily="18" charset="0"/>
              </a:rPr>
              <a:t>   and </a:t>
            </a:r>
            <a:r>
              <a:rPr lang="en-US" sz="1400" dirty="0">
                <a:latin typeface="Times New Roman" pitchFamily="18" charset="0"/>
                <a:cs typeface="Times New Roman" pitchFamily="18" charset="0"/>
              </a:rPr>
              <a:t>Order Confirmation.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Online </a:t>
            </a:r>
            <a:r>
              <a:rPr lang="en-US" sz="1400" dirty="0">
                <a:latin typeface="Times New Roman" pitchFamily="18" charset="0"/>
                <a:cs typeface="Times New Roman" pitchFamily="18" charset="0"/>
              </a:rPr>
              <a:t>food ordering systems also manage payment information for order details, order </a:t>
            </a:r>
          </a:p>
          <a:p>
            <a:pPr algn="just">
              <a:lnSpc>
                <a:spcPct val="150000"/>
              </a:lnSpc>
            </a:pPr>
            <a:r>
              <a:rPr lang="en-US" sz="1400" dirty="0" smtClean="0">
                <a:latin typeface="Times New Roman" pitchFamily="18" charset="0"/>
                <a:cs typeface="Times New Roman" pitchFamily="18" charset="0"/>
              </a:rPr>
              <a:t>   confirmation </a:t>
            </a:r>
            <a:r>
              <a:rPr lang="en-US" sz="1400" dirty="0">
                <a:latin typeface="Times New Roman" pitchFamily="18" charset="0"/>
                <a:cs typeface="Times New Roman" pitchFamily="18" charset="0"/>
              </a:rPr>
              <a:t>details, and food items online.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keeps track of all the data regarding Categories, Payments, Orders, etc.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Manage </a:t>
            </a:r>
            <a:r>
              <a:rPr lang="en-US" sz="1400" dirty="0">
                <a:latin typeface="Times New Roman" pitchFamily="18" charset="0"/>
                <a:cs typeface="Times New Roman" pitchFamily="18" charset="0"/>
              </a:rPr>
              <a:t>the category's details. </a:t>
            </a:r>
            <a:endParaRPr lang="en-US" sz="1400" dirty="0" smtClean="0">
              <a:latin typeface="Times New Roman" pitchFamily="18" charset="0"/>
              <a:cs typeface="Times New Roman" pitchFamily="18" charset="0"/>
            </a:endParaRPr>
          </a:p>
          <a:p>
            <a:pPr algn="just">
              <a:lnSpc>
                <a:spcPct val="150000"/>
              </a:lnSpc>
              <a:buFont typeface="Wingdings" pitchFamily="2" charset="2"/>
              <a:buChar char="Ø"/>
            </a:pPr>
            <a:r>
              <a:rPr lang="en-US" sz="1400" dirty="0">
                <a:latin typeface="Times New Roman" pitchFamily="18" charset="0"/>
                <a:cs typeface="Times New Roman" pitchFamily="18" charset="0"/>
              </a:rPr>
              <a:t>Displays the food item's information and description for the customer. Easy to manage the </a:t>
            </a:r>
          </a:p>
          <a:p>
            <a:pPr algn="just">
              <a:lnSpc>
                <a:spcPct val="150000"/>
              </a:lnSpc>
              <a:buFont typeface="Wingdings" pitchFamily="2" charset="2"/>
              <a:buChar char="Ø"/>
            </a:pPr>
            <a:r>
              <a:rPr lang="en-US" sz="1400" dirty="0">
                <a:latin typeface="Times New Roman" pitchFamily="18" charset="0"/>
                <a:cs typeface="Times New Roman" pitchFamily="18" charset="0"/>
              </a:rPr>
              <a:t>Food Item, Category more effectively.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focuses on keeping track of order's data and transactions.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Manage </a:t>
            </a:r>
            <a:r>
              <a:rPr lang="en-US" sz="1400" dirty="0">
                <a:latin typeface="Times New Roman" pitchFamily="18" charset="0"/>
                <a:cs typeface="Times New Roman" pitchFamily="18" charset="0"/>
              </a:rPr>
              <a:t>the food item's information.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Improvements </a:t>
            </a:r>
            <a:r>
              <a:rPr lang="en-US" sz="1400" dirty="0">
                <a:latin typeface="Times New Roman" pitchFamily="18" charset="0"/>
                <a:cs typeface="Times New Roman" pitchFamily="18" charset="0"/>
              </a:rPr>
              <a:t>in editing, adding, and updating records lead to proper resource </a:t>
            </a:r>
          </a:p>
          <a:p>
            <a:pPr algn="just">
              <a:lnSpc>
                <a:spcPct val="150000"/>
              </a:lnSpc>
            </a:pPr>
            <a:r>
              <a:rPr lang="en-US" sz="1400" dirty="0" smtClean="0">
                <a:latin typeface="Times New Roman" pitchFamily="18" charset="0"/>
                <a:cs typeface="Times New Roman" pitchFamily="18" charset="0"/>
              </a:rPr>
              <a:t>   management </a:t>
            </a:r>
            <a:r>
              <a:rPr lang="en-US" sz="1400" dirty="0">
                <a:latin typeface="Times New Roman" pitchFamily="18" charset="0"/>
                <a:cs typeface="Times New Roman" pitchFamily="18" charset="0"/>
              </a:rPr>
              <a:t>of food item data. </a:t>
            </a:r>
          </a:p>
          <a:p>
            <a:pPr algn="just">
              <a:lnSpc>
                <a:spcPct val="150000"/>
              </a:lnSpc>
              <a:buFont typeface="Wingdings" pitchFamily="2" charset="2"/>
              <a:buChar char="Ø"/>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Manage the order's information by combining all Confirm Order data.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FEATURES</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857224" y="1779687"/>
            <a:ext cx="8001056" cy="5436104"/>
          </a:xfrm>
          <a:prstGeom prst="rect">
            <a:avLst/>
          </a:prstGeom>
        </p:spPr>
        <p:txBody>
          <a:bodyPr wrap="square">
            <a:spAutoFit/>
          </a:bodyPr>
          <a:lstStyle/>
          <a:p>
            <a:r>
              <a:rPr lang="en-US" dirty="0" smtClean="0"/>
              <a:t> </a:t>
            </a:r>
            <a:r>
              <a:rPr lang="en-US" b="1" dirty="0" smtClean="0">
                <a:latin typeface="Times New Roman" pitchFamily="18" charset="0"/>
                <a:cs typeface="Times New Roman" pitchFamily="18" charset="0"/>
              </a:rPr>
              <a:t>FEATURES: </a:t>
            </a:r>
          </a:p>
          <a:p>
            <a:pPr algn="just">
              <a:lnSpc>
                <a:spcPct val="150000"/>
              </a:lnSpc>
              <a:buFont typeface="Wingdings" pitchFamily="2" charset="2"/>
              <a:buChar char="Ø"/>
            </a:pPr>
            <a:r>
              <a:rPr lang="en-US" b="1" dirty="0" smtClean="0">
                <a:latin typeface="Times New Roman" pitchFamily="18" charset="0"/>
                <a:cs typeface="Times New Roman" pitchFamily="18" charset="0"/>
              </a:rPr>
              <a:t> </a:t>
            </a:r>
            <a:r>
              <a:rPr lang="en-US" sz="1350" dirty="0" smtClean="0">
                <a:latin typeface="Times New Roman" pitchFamily="18" charset="0"/>
                <a:cs typeface="Times New Roman" pitchFamily="18" charset="0"/>
              </a:rPr>
              <a:t>Based </a:t>
            </a:r>
            <a:r>
              <a:rPr lang="en-US" sz="1350" dirty="0">
                <a:latin typeface="Times New Roman" pitchFamily="18" charset="0"/>
                <a:cs typeface="Times New Roman" pitchFamily="18" charset="0"/>
              </a:rPr>
              <a:t>on products and components.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Easily </a:t>
            </a:r>
            <a:r>
              <a:rPr lang="en-US" sz="1350" dirty="0">
                <a:latin typeface="Times New Roman" pitchFamily="18" charset="0"/>
                <a:cs typeface="Times New Roman" pitchFamily="18" charset="0"/>
              </a:rPr>
              <a:t>creating and altering issues.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Issue </a:t>
            </a:r>
            <a:r>
              <a:rPr lang="en-US" sz="1350" dirty="0">
                <a:latin typeface="Times New Roman" pitchFamily="18" charset="0"/>
                <a:cs typeface="Times New Roman" pitchFamily="18" charset="0"/>
              </a:rPr>
              <a:t>List can be queried in any detail.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Reporting </a:t>
            </a:r>
            <a:r>
              <a:rPr lang="en-US" sz="1350" dirty="0">
                <a:latin typeface="Times New Roman" pitchFamily="18" charset="0"/>
                <a:cs typeface="Times New Roman" pitchFamily="18" charset="0"/>
              </a:rPr>
              <a:t>&amp; Charting in a more thorough manner.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User </a:t>
            </a:r>
            <a:r>
              <a:rPr lang="en-US" sz="1350" dirty="0">
                <a:latin typeface="Times New Roman" pitchFamily="18" charset="0"/>
                <a:cs typeface="Times New Roman" pitchFamily="18" charset="0"/>
              </a:rPr>
              <a:t>accounts are used to manage access and uphold security.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Straightforward </a:t>
            </a:r>
            <a:r>
              <a:rPr lang="en-US" sz="1350" dirty="0">
                <a:latin typeface="Times New Roman" pitchFamily="18" charset="0"/>
                <a:cs typeface="Times New Roman" pitchFamily="18" charset="0"/>
              </a:rPr>
              <a:t>status &amp; resolutions.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Priorities </a:t>
            </a:r>
            <a:r>
              <a:rPr lang="en-US" sz="1350" dirty="0">
                <a:latin typeface="Times New Roman" pitchFamily="18" charset="0"/>
                <a:cs typeface="Times New Roman" pitchFamily="18" charset="0"/>
              </a:rPr>
              <a:t>and severity levels at various levels as well as targets and milestones for the </a:t>
            </a:r>
            <a:r>
              <a:rPr lang="en-US" sz="1350" dirty="0" smtClean="0">
                <a:latin typeface="Times New Roman" pitchFamily="18" charset="0"/>
                <a:cs typeface="Times New Roman" pitchFamily="18" charset="0"/>
              </a:rPr>
              <a:t>programmers </a:t>
            </a:r>
            <a:r>
              <a:rPr lang="en-US" sz="1350" dirty="0">
                <a:latin typeface="Times New Roman" pitchFamily="18" charset="0"/>
                <a:cs typeface="Times New Roman" pitchFamily="18" charset="0"/>
              </a:rPr>
              <a:t>to follow. </a:t>
            </a:r>
            <a:endParaRPr lang="en-US" sz="1350" dirty="0" smtClean="0">
              <a:latin typeface="Times New Roman" pitchFamily="18" charset="0"/>
              <a:cs typeface="Times New Roman" pitchFamily="18" charset="0"/>
            </a:endParaRPr>
          </a:p>
          <a:p>
            <a:pPr algn="just">
              <a:lnSpc>
                <a:spcPct val="150000"/>
              </a:lnSpc>
              <a:buFont typeface="Wingdings" pitchFamily="2" charset="2"/>
              <a:buChar char="Ø"/>
            </a:pPr>
            <a:r>
              <a:rPr lang="en-US" sz="1350" dirty="0" smtClean="0">
                <a:latin typeface="Times New Roman" pitchFamily="18" charset="0"/>
                <a:cs typeface="Times New Roman" pitchFamily="18" charset="0"/>
              </a:rPr>
              <a:t>A </a:t>
            </a:r>
            <a:r>
              <a:rPr lang="en-US" sz="1350" dirty="0">
                <a:latin typeface="Times New Roman" pitchFamily="18" charset="0"/>
                <a:cs typeface="Times New Roman" pitchFamily="18" charset="0"/>
              </a:rPr>
              <a:t>solid database back end.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Various </a:t>
            </a:r>
            <a:r>
              <a:rPr lang="en-US" sz="1350" dirty="0">
                <a:latin typeface="Times New Roman" pitchFamily="18" charset="0"/>
                <a:cs typeface="Times New Roman" pitchFamily="18" charset="0"/>
              </a:rPr>
              <a:t>levels of reports are provided with many filtering options.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Accuracy </a:t>
            </a:r>
            <a:r>
              <a:rPr lang="en-US" sz="1350" dirty="0">
                <a:latin typeface="Times New Roman" pitchFamily="18" charset="0"/>
                <a:cs typeface="Times New Roman" pitchFamily="18" charset="0"/>
              </a:rPr>
              <a:t>in the work.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Information </a:t>
            </a:r>
            <a:r>
              <a:rPr lang="en-US" sz="1350" dirty="0">
                <a:latin typeface="Times New Roman" pitchFamily="18" charset="0"/>
                <a:cs typeface="Times New Roman" pitchFamily="18" charset="0"/>
              </a:rPr>
              <a:t>retrieval is simple and quick. nicely crafted reports.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Reduce </a:t>
            </a:r>
            <a:r>
              <a:rPr lang="en-US" sz="1350" dirty="0">
                <a:latin typeface="Times New Roman" pitchFamily="18" charset="0"/>
                <a:cs typeface="Times New Roman" pitchFamily="18" charset="0"/>
              </a:rPr>
              <a:t>the workload of the person using the current manual system. </a:t>
            </a:r>
          </a:p>
          <a:p>
            <a:pPr algn="just">
              <a:lnSpc>
                <a:spcPct val="150000"/>
              </a:lnSpc>
              <a:buFont typeface="Wingdings" pitchFamily="2" charset="2"/>
              <a:buChar char="Ø"/>
            </a:pPr>
            <a:r>
              <a:rPr lang="en-US" sz="1350" dirty="0" smtClean="0">
                <a:latin typeface="Times New Roman" pitchFamily="18" charset="0"/>
                <a:cs typeface="Times New Roman" pitchFamily="18" charset="0"/>
              </a:rPr>
              <a:t> </a:t>
            </a:r>
            <a:r>
              <a:rPr lang="en-US" sz="1350" dirty="0">
                <a:latin typeface="Times New Roman" pitchFamily="18" charset="0"/>
                <a:cs typeface="Times New Roman" pitchFamily="18" charset="0"/>
              </a:rPr>
              <a:t>Individual access to any information. </a:t>
            </a:r>
            <a:endParaRPr lang="en-US" sz="1350" dirty="0" smtClean="0">
              <a:latin typeface="Times New Roman" pitchFamily="18" charset="0"/>
              <a:cs typeface="Times New Roman" pitchFamily="18" charset="0"/>
            </a:endParaRPr>
          </a:p>
          <a:p>
            <a:pPr algn="just">
              <a:lnSpc>
                <a:spcPct val="150000"/>
              </a:lnSpc>
              <a:buFont typeface="Wingdings" pitchFamily="2" charset="2"/>
              <a:buChar char="Ø"/>
            </a:pPr>
            <a:r>
              <a:rPr lang="en-US" sz="1350" dirty="0" smtClean="0">
                <a:latin typeface="Times New Roman" pitchFamily="18" charset="0"/>
                <a:cs typeface="Times New Roman" pitchFamily="18" charset="0"/>
              </a:rPr>
              <a:t> </a:t>
            </a:r>
            <a:r>
              <a:rPr lang="en-US" sz="1350" dirty="0">
                <a:latin typeface="Times New Roman" pitchFamily="18" charset="0"/>
                <a:cs typeface="Times New Roman" pitchFamily="18" charset="0"/>
              </a:rPr>
              <a:t>Work progresses quickly. Simple information updates.</a:t>
            </a:r>
          </a:p>
          <a:p>
            <a:pPr>
              <a:lnSpc>
                <a:spcPct val="150000"/>
              </a:lnSpc>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SYSTEM MODEL</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857224" y="1779687"/>
            <a:ext cx="8001056" cy="5032147"/>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SYSTEM MODEL: </a:t>
            </a:r>
            <a:r>
              <a:rPr lang="en-US" sz="1400" dirty="0">
                <a:latin typeface="Times New Roman" pitchFamily="18" charset="0"/>
                <a:cs typeface="Times New Roman" pitchFamily="18" charset="0"/>
              </a:rPr>
              <a:t>Creating a system model involves representing the components, interactions, and relationships within the system</a:t>
            </a:r>
            <a:r>
              <a:rPr lang="en-US" dirty="0"/>
              <a:t>. </a:t>
            </a:r>
            <a:endParaRPr lang="en-US" b="1"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When </a:t>
            </a:r>
            <a:r>
              <a:rPr lang="en-US" sz="1400" dirty="0">
                <a:latin typeface="Times New Roman" pitchFamily="18" charset="0"/>
                <a:cs typeface="Times New Roman" pitchFamily="18" charset="0"/>
              </a:rPr>
              <a:t>ordering food online, you can view feedback about the restaurants and apps offered through the app. After reading the feedback, users can get food at an excellent restaurant</a:t>
            </a:r>
            <a:r>
              <a:rPr lang="en-US" sz="1400" dirty="0" smtClean="0">
                <a:latin typeface="Times New Roman" pitchFamily="18" charset="0"/>
                <a:cs typeface="Times New Roman" pitchFamily="18" charset="0"/>
              </a:rPr>
              <a:t>. The </a:t>
            </a:r>
            <a:r>
              <a:rPr lang="en-US" sz="1400" dirty="0">
                <a:latin typeface="Times New Roman" pitchFamily="18" charset="0"/>
                <a:cs typeface="Times New Roman" pitchFamily="18" charset="0"/>
              </a:rPr>
              <a:t>business models are very intuitive and understandable. The website is a three-part business plan. The software earns revenue through advertising on social platforms and advertising at restaurants. </a:t>
            </a:r>
            <a:endParaRPr lang="en-US" sz="1400" dirty="0" smtClean="0">
              <a:latin typeface="Times New Roman" pitchFamily="18" charset="0"/>
              <a:cs typeface="Times New Roman" pitchFamily="18" charset="0"/>
            </a:endParaRPr>
          </a:p>
          <a:p>
            <a:pPr algn="just">
              <a:lnSpc>
                <a:spcPct val="150000"/>
              </a:lnSpc>
            </a:pPr>
            <a:endParaRPr lang="en-US" sz="500" dirty="0" smtClean="0">
              <a:latin typeface="Times New Roman" pitchFamily="18" charset="0"/>
              <a:cs typeface="Times New Roman" pitchFamily="18" charset="0"/>
            </a:endParaRPr>
          </a:p>
          <a:p>
            <a:pPr algn="just">
              <a:lnSpc>
                <a:spcPct val="150000"/>
              </a:lnSpc>
              <a:buFont typeface="Wingdings" pitchFamily="2" charset="2"/>
              <a:buChar char="Ø"/>
            </a:pPr>
            <a:r>
              <a:rPr lang="en-US" sz="1400" dirty="0">
                <a:latin typeface="Times New Roman" pitchFamily="18" charset="0"/>
                <a:cs typeface="Times New Roman" pitchFamily="18" charset="0"/>
              </a:rPr>
              <a:t>The stakeholder is the customer who orders food, individuals with their vehicles, and customers.</a:t>
            </a:r>
          </a:p>
          <a:p>
            <a:pPr algn="just">
              <a:lnSpc>
                <a:spcPct val="150000"/>
              </a:lnSpc>
              <a:buFont typeface="Wingdings" pitchFamily="2" charset="2"/>
              <a:buChar char="Ø"/>
            </a:pPr>
            <a:r>
              <a:rPr lang="en-US" sz="1400" dirty="0">
                <a:latin typeface="Times New Roman" pitchFamily="18" charset="0"/>
                <a:cs typeface="Times New Roman" pitchFamily="18" charset="0"/>
              </a:rPr>
              <a:t>Connections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The application allows Android and </a:t>
            </a:r>
            <a:r>
              <a:rPr lang="en-US" sz="1400" dirty="0" err="1">
                <a:latin typeface="Times New Roman" pitchFamily="18" charset="0"/>
                <a:cs typeface="Times New Roman" pitchFamily="18" charset="0"/>
              </a:rPr>
              <a:t>iOS</a:t>
            </a:r>
            <a:r>
              <a:rPr lang="en-US" sz="1400" dirty="0">
                <a:latin typeface="Times New Roman" pitchFamily="18" charset="0"/>
                <a:cs typeface="Times New Roman" pitchFamily="18" charset="0"/>
              </a:rPr>
              <a:t> owners to register vehicles using their crews for </a:t>
            </a:r>
            <a:r>
              <a:rPr lang="en-US" sz="1400" dirty="0" smtClean="0">
                <a:latin typeface="Times New Roman" pitchFamily="18" charset="0"/>
                <a:cs typeface="Times New Roman" pitchFamily="18" charset="0"/>
              </a:rPr>
              <a:t>   	         services</a:t>
            </a:r>
            <a:r>
              <a:rPr lang="en-US" sz="1400" dirty="0">
                <a:latin typeface="Times New Roman" pitchFamily="18" charset="0"/>
                <a:cs typeface="Times New Roman" pitchFamily="18" charset="0"/>
              </a:rPr>
              <a:t>.</a:t>
            </a:r>
          </a:p>
          <a:p>
            <a:pPr algn="just">
              <a:lnSpc>
                <a:spcPct val="150000"/>
              </a:lnSpc>
              <a:buFont typeface="Wingdings" pitchFamily="2" charset="2"/>
              <a:buChar char="Ø"/>
            </a:pPr>
            <a:r>
              <a:rPr lang="en-US" sz="1400" dirty="0" smtClean="0">
                <a:latin typeface="Times New Roman" pitchFamily="18" charset="0"/>
                <a:cs typeface="Times New Roman" pitchFamily="18" charset="0"/>
              </a:rPr>
              <a:t>Customers     : The </a:t>
            </a:r>
            <a:r>
              <a:rPr lang="en-US" sz="1400" dirty="0">
                <a:latin typeface="Times New Roman" pitchFamily="18" charset="0"/>
                <a:cs typeface="Times New Roman" pitchFamily="18" charset="0"/>
              </a:rPr>
              <a:t>application allows customers to try different cuisines and order food with ease anytime</a:t>
            </a:r>
            <a:r>
              <a:rPr lang="en-US" sz="1400" dirty="0" smtClean="0">
                <a:latin typeface="Times New Roman" pitchFamily="18" charset="0"/>
                <a:cs typeface="Times New Roman" pitchFamily="18" charset="0"/>
              </a:rPr>
              <a:t>. </a:t>
            </a:r>
          </a:p>
          <a:p>
            <a:pPr algn="just">
              <a:lnSpc>
                <a:spcPct val="150000"/>
              </a:lnSpc>
            </a:pPr>
            <a:endParaRPr lang="en-US" sz="5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This system model provides a high-level overview of the key components and interactions within the Online Food Ordering System, emphasizing the modular structure and the integration of various technologies to deliver a seamless user experience.</a:t>
            </a:r>
          </a:p>
          <a:p>
            <a:pPr algn="just">
              <a:lnSpc>
                <a:spcPct val="150000"/>
              </a:lnSpc>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SYSTEM MODEL</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857224" y="1779687"/>
            <a:ext cx="2143140" cy="830997"/>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SYSTEM MODEL:  </a:t>
            </a:r>
          </a:p>
          <a:p>
            <a:pPr algn="just">
              <a:lnSpc>
                <a:spcPct val="150000"/>
              </a:lnSpc>
            </a:pPr>
            <a:endParaRPr lang="en-US" sz="1400" dirty="0">
              <a:latin typeface="Times New Roman" pitchFamily="18" charset="0"/>
              <a:cs typeface="Times New Roman" pitchFamily="18" charset="0"/>
            </a:endParaRPr>
          </a:p>
        </p:txBody>
      </p:sp>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4"/>
          <a:srcRect/>
          <a:stretch>
            <a:fillRect/>
          </a:stretch>
        </p:blipFill>
        <p:spPr bwMode="auto">
          <a:xfrm>
            <a:off x="1285852" y="2500306"/>
            <a:ext cx="6546332" cy="3661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0" y="1581156"/>
            <a:ext cx="5715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35819" y="1823746"/>
            <a:ext cx="6054371" cy="3605519"/>
          </a:xfrm>
          <a:prstGeom prst="rect">
            <a:avLst/>
          </a:prstGeom>
        </p:spPr>
        <p:txBody>
          <a:bodyPr/>
          <a:lstStyle/>
          <a:p>
            <a:pPr marL="685791" indent="-342900" algn="just" eaLnBrk="0" hangingPunct="0">
              <a:spcBef>
                <a:spcPct val="20000"/>
              </a:spcBef>
              <a:buFont typeface="Wingdings" pitchFamily="2" charset="2"/>
              <a:buChar char="Ø"/>
              <a:defRPr/>
            </a:pPr>
            <a:endParaRPr lang="en-US" sz="2000" dirty="0">
              <a:latin typeface="Times New Roman" pitchFamily="18" charset="0"/>
              <a:cs typeface="Times New Roman" pitchFamily="18" charset="0"/>
            </a:endParaRPr>
          </a:p>
        </p:txBody>
      </p:sp>
      <p:sp>
        <p:nvSpPr>
          <p:cNvPr id="14" name="Text Box 34"/>
          <p:cNvSpPr txBox="1">
            <a:spLocks noChangeArrowheads="1"/>
          </p:cNvSpPr>
          <p:nvPr/>
        </p:nvSpPr>
        <p:spPr bwMode="auto">
          <a:xfrm>
            <a:off x="3143250" y="1143003"/>
            <a:ext cx="485775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latin typeface="Trebuchet MS" pitchFamily="34" charset="0"/>
              </a:rPr>
              <a:t>SYSTEM ANALYSIS</a:t>
            </a:r>
            <a:endParaRPr lang="en-US" sz="2400" dirty="0">
              <a:solidFill>
                <a:srgbClr val="FF0000"/>
              </a:solidFill>
              <a:latin typeface="Trebuchet MS" pitchFamily="34" charset="0"/>
            </a:endParaRPr>
          </a:p>
        </p:txBody>
      </p:sp>
      <p:pic>
        <p:nvPicPr>
          <p:cNvPr id="6" name="Picture 9" descr="PESSAT - All India Online Entrance Exam for Admission to PES University">
            <a:extLst>
              <a:ext uri="{FF2B5EF4-FFF2-40B4-BE49-F238E27FC236}">
                <a16:creationId xmlns:a16="http://schemas.microsoft.com/office/drawing/2014/main" xmlns="" id="{B2F1534E-1983-617B-BA98-66C924C19D3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5338" y="214291"/>
            <a:ext cx="750099" cy="338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357290" y="1785926"/>
            <a:ext cx="7286676" cy="5124480"/>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SYSTEM ANALYSIS: </a:t>
            </a:r>
          </a:p>
          <a:p>
            <a:pPr algn="just">
              <a:lnSpc>
                <a:spcPct val="150000"/>
              </a:lnSpc>
            </a:pPr>
            <a:r>
              <a:rPr lang="en-US" b="1" dirty="0" smtClean="0">
                <a:solidFill>
                  <a:srgbClr val="FF0000"/>
                </a:solidFill>
                <a:latin typeface="Times New Roman" pitchFamily="18" charset="0"/>
                <a:cs typeface="Times New Roman" pitchFamily="18" charset="0"/>
              </a:rPr>
              <a:t>FUNCTIONAL REQUIREMENTS:</a:t>
            </a:r>
          </a:p>
          <a:p>
            <a:pPr algn="just">
              <a:lnSpc>
                <a:spcPct val="200000"/>
              </a:lnSpc>
              <a:buFont typeface="Wingdings" pitchFamily="2" charset="2"/>
              <a:buChar char="Ø"/>
            </a:pPr>
            <a:r>
              <a:rPr lang="en-US" sz="1400" dirty="0">
                <a:latin typeface="Times New Roman" pitchFamily="18" charset="0"/>
                <a:cs typeface="Times New Roman" pitchFamily="18" charset="0"/>
              </a:rPr>
              <a:t>User </a:t>
            </a:r>
            <a:r>
              <a:rPr lang="en-US" sz="1400" dirty="0" smtClean="0">
                <a:latin typeface="Times New Roman" pitchFamily="18" charset="0"/>
                <a:cs typeface="Times New Roman" pitchFamily="18" charset="0"/>
              </a:rPr>
              <a:t>Registration</a:t>
            </a:r>
          </a:p>
          <a:p>
            <a:pPr algn="just">
              <a:lnSpc>
                <a:spcPct val="200000"/>
              </a:lnSpc>
              <a:buFont typeface="Wingdings" pitchFamily="2" charset="2"/>
              <a:buChar char="Ø"/>
            </a:pPr>
            <a:r>
              <a:rPr lang="en-US" sz="1400" dirty="0">
                <a:latin typeface="Times New Roman" pitchFamily="18" charset="0"/>
                <a:cs typeface="Times New Roman" pitchFamily="18" charset="0"/>
              </a:rPr>
              <a:t>Menu </a:t>
            </a:r>
            <a:r>
              <a:rPr lang="en-US" sz="1400" dirty="0" smtClean="0">
                <a:latin typeface="Times New Roman" pitchFamily="18" charset="0"/>
                <a:cs typeface="Times New Roman" pitchFamily="18" charset="0"/>
              </a:rPr>
              <a:t>Browsing</a:t>
            </a:r>
          </a:p>
          <a:p>
            <a:pPr algn="just">
              <a:lnSpc>
                <a:spcPct val="200000"/>
              </a:lnSpc>
              <a:buFont typeface="Wingdings" pitchFamily="2" charset="2"/>
              <a:buChar char="Ø"/>
            </a:pPr>
            <a:r>
              <a:rPr lang="en-US" sz="1400" dirty="0">
                <a:latin typeface="Times New Roman" pitchFamily="18" charset="0"/>
                <a:cs typeface="Times New Roman" pitchFamily="18" charset="0"/>
              </a:rPr>
              <a:t>Order </a:t>
            </a:r>
            <a:r>
              <a:rPr lang="en-US" sz="1400" dirty="0" smtClean="0">
                <a:latin typeface="Times New Roman" pitchFamily="18" charset="0"/>
                <a:cs typeface="Times New Roman" pitchFamily="18" charset="0"/>
              </a:rPr>
              <a:t>Placement</a:t>
            </a:r>
          </a:p>
          <a:p>
            <a:pPr algn="just">
              <a:lnSpc>
                <a:spcPct val="200000"/>
              </a:lnSpc>
              <a:buFont typeface="Wingdings" pitchFamily="2" charset="2"/>
              <a:buChar char="Ø"/>
            </a:pPr>
            <a:r>
              <a:rPr lang="en-US" sz="1400" dirty="0">
                <a:latin typeface="Times New Roman" pitchFamily="18" charset="0"/>
                <a:cs typeface="Times New Roman" pitchFamily="18" charset="0"/>
              </a:rPr>
              <a:t>Secure Online </a:t>
            </a:r>
            <a:r>
              <a:rPr lang="en-US" sz="1400" dirty="0" smtClean="0">
                <a:latin typeface="Times New Roman" pitchFamily="18" charset="0"/>
                <a:cs typeface="Times New Roman" pitchFamily="18" charset="0"/>
              </a:rPr>
              <a:t>Payments</a:t>
            </a:r>
          </a:p>
          <a:p>
            <a:pPr algn="just">
              <a:lnSpc>
                <a:spcPct val="200000"/>
              </a:lnSpc>
              <a:buFont typeface="Wingdings" pitchFamily="2" charset="2"/>
              <a:buChar char="Ø"/>
            </a:pPr>
            <a:r>
              <a:rPr lang="en-US" sz="1400" dirty="0">
                <a:latin typeface="Times New Roman" pitchFamily="18" charset="0"/>
                <a:cs typeface="Times New Roman" pitchFamily="18" charset="0"/>
              </a:rPr>
              <a:t>Menu </a:t>
            </a:r>
            <a:r>
              <a:rPr lang="en-US" sz="1400" dirty="0" smtClean="0">
                <a:latin typeface="Times New Roman" pitchFamily="18" charset="0"/>
                <a:cs typeface="Times New Roman" pitchFamily="18" charset="0"/>
              </a:rPr>
              <a:t>Management</a:t>
            </a:r>
          </a:p>
          <a:p>
            <a:pPr algn="just">
              <a:lnSpc>
                <a:spcPct val="200000"/>
              </a:lnSpc>
              <a:buFont typeface="Wingdings" pitchFamily="2" charset="2"/>
              <a:buChar char="Ø"/>
            </a:pPr>
            <a:r>
              <a:rPr lang="en-US" sz="1400" dirty="0">
                <a:latin typeface="Times New Roman" pitchFamily="18" charset="0"/>
                <a:cs typeface="Times New Roman" pitchFamily="18" charset="0"/>
              </a:rPr>
              <a:t>Order </a:t>
            </a:r>
            <a:r>
              <a:rPr lang="en-US" sz="1400" dirty="0" smtClean="0">
                <a:latin typeface="Times New Roman" pitchFamily="18" charset="0"/>
                <a:cs typeface="Times New Roman" pitchFamily="18" charset="0"/>
              </a:rPr>
              <a:t>Fulfillment</a:t>
            </a:r>
          </a:p>
          <a:p>
            <a:pPr algn="just">
              <a:lnSpc>
                <a:spcPct val="200000"/>
              </a:lnSpc>
              <a:buFont typeface="Wingdings" pitchFamily="2" charset="2"/>
              <a:buChar char="Ø"/>
            </a:pPr>
            <a:r>
              <a:rPr lang="en-US" sz="1400" dirty="0">
                <a:latin typeface="Times New Roman" pitchFamily="18" charset="0"/>
                <a:cs typeface="Times New Roman" pitchFamily="18" charset="0"/>
              </a:rPr>
              <a:t>User Account </a:t>
            </a:r>
            <a:r>
              <a:rPr lang="en-US" sz="1400" dirty="0" smtClean="0">
                <a:latin typeface="Times New Roman" pitchFamily="18" charset="0"/>
                <a:cs typeface="Times New Roman" pitchFamily="18" charset="0"/>
              </a:rPr>
              <a:t>Management</a:t>
            </a:r>
          </a:p>
          <a:p>
            <a:pPr algn="just">
              <a:lnSpc>
                <a:spcPct val="200000"/>
              </a:lnSpc>
              <a:buFont typeface="Wingdings" pitchFamily="2" charset="2"/>
              <a:buChar char="Ø"/>
            </a:pPr>
            <a:r>
              <a:rPr lang="en-US" sz="1400" dirty="0">
                <a:latin typeface="Times New Roman" pitchFamily="18" charset="0"/>
                <a:cs typeface="Times New Roman" pitchFamily="18" charset="0"/>
              </a:rPr>
              <a:t>Transaction Monitoring</a:t>
            </a:r>
            <a:r>
              <a:rPr lang="en-US" sz="1400" dirty="0" smtClean="0">
                <a:latin typeface="Times New Roman" pitchFamily="18" charset="0"/>
                <a:cs typeface="Times New Roman" pitchFamily="18" charset="0"/>
              </a:rPr>
              <a:t>  </a:t>
            </a:r>
          </a:p>
          <a:p>
            <a:pPr algn="just">
              <a:lnSpc>
                <a:spcPct val="200000"/>
              </a:lnSpc>
              <a:buFont typeface="Wingdings" pitchFamily="2" charset="2"/>
              <a:buChar char="Ø"/>
            </a:pPr>
            <a:r>
              <a:rPr lang="en-US" sz="1400" dirty="0">
                <a:latin typeface="Times New Roman" pitchFamily="18" charset="0"/>
                <a:cs typeface="Times New Roman" pitchFamily="18" charset="0"/>
              </a:rPr>
              <a:t>Issue Resolution</a:t>
            </a:r>
            <a:endParaRPr lang="en-US" dirty="0" smtClean="0">
              <a:latin typeface="Times New Roman" pitchFamily="18" charset="0"/>
              <a:cs typeface="Times New Roman" pitchFamily="18" charset="0"/>
            </a:endParaRPr>
          </a:p>
          <a:p>
            <a:pPr algn="just">
              <a:lnSpc>
                <a:spcPct val="150000"/>
              </a:lnSpc>
            </a:pPr>
            <a:endParaRPr lang="en-US" sz="1400" dirty="0">
              <a:latin typeface="Times New Roman" pitchFamily="18" charset="0"/>
              <a:cs typeface="Times New Roman" pitchFamily="18" charset="0"/>
            </a:endParaRPr>
          </a:p>
        </p:txBody>
      </p:sp>
      <p:sp>
        <p:nvSpPr>
          <p:cNvPr id="2050" name="AutoShape 2"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ttps://www.brainvire.com/blog/wp-content/uploads/2022/02/BV_BLOG_270_Inside-Image_5-1024x57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1544</Words>
  <Application>Microsoft Office PowerPoint</Application>
  <PresentationFormat>On-screen Show (4:3)</PresentationFormat>
  <Paragraphs>121</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PES INSTITUTE OF TECHNOLOGY  DEPARTMENT OF COMPUTER SCIENCE AND ENGINEERING  PROJECT WORK   PROJECT TITLE: AN ONLINE FOOD DELIVERY SYSTEM  ACADEMIC YEAR 2023-2024  TOPIC:TEXT-TO-IMAGE GENERATION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PES INSTITUTE OF TECHNOLOGY  DEPARTMENT OF COMPUTER SCIENCE AND ENGINEERING  PROJECT WORK   PROJECT TITLE: AN ONLINE FOOD DELIVERY SYSTEM  ACADEMIC YEAR 2023-2024  TOPIC:TEXT-TO-IMAGE GENERATION </dc:title>
  <dc:creator>Lenovo</dc:creator>
  <cp:lastModifiedBy>Lenovo</cp:lastModifiedBy>
  <cp:revision>1</cp:revision>
  <dcterms:created xsi:type="dcterms:W3CDTF">2023-12-20T14:29:07Z</dcterms:created>
  <dcterms:modified xsi:type="dcterms:W3CDTF">2023-12-20T16:07:05Z</dcterms:modified>
</cp:coreProperties>
</file>