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74" r:id="rId4"/>
    <p:sldId id="275" r:id="rId5"/>
    <p:sldId id="278" r:id="rId6"/>
    <p:sldId id="279" r:id="rId7"/>
    <p:sldId id="273" r:id="rId8"/>
    <p:sldId id="272" r:id="rId9"/>
    <p:sldId id="276" r:id="rId10"/>
    <p:sldId id="268" r:id="rId11"/>
    <p:sldId id="280" r:id="rId12"/>
    <p:sldId id="281" r:id="rId13"/>
    <p:sldId id="270" r:id="rId14"/>
    <p:sldId id="282" r:id="rId15"/>
    <p:sldId id="277" r:id="rId16"/>
    <p:sldId id="265"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arshithahaa/AI-driven-Crop-Disease-Prediction-and-Management-Syst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solidFill>
                  <a:schemeClr val="tx1"/>
                </a:solidFill>
                <a:latin typeface="Cambria" panose="02040503050406030204" pitchFamily="18" charset="0"/>
                <a:ea typeface="Cambria" panose="02040503050406030204" pitchFamily="18" charset="0"/>
              </a:rPr>
              <a:t>AI-Driven Crop Disease Prediction and Management System</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a:t>
            </a:r>
            <a:r>
              <a:rPr lang="en-GB" sz="1800" dirty="0">
                <a:solidFill>
                  <a:schemeClr val="tx1"/>
                </a:solidFill>
                <a:latin typeface="Cambria" panose="02040503050406030204" pitchFamily="18" charset="0"/>
                <a:ea typeface="Cambria" panose="02040503050406030204" pitchFamily="18" charset="0"/>
              </a:rPr>
              <a:t>ISE_23</a:t>
            </a:r>
            <a:endParaRPr sz="1800" dirty="0">
              <a:solidFill>
                <a:schemeClr val="tx1"/>
              </a:solidFill>
              <a:latin typeface="Cambria" panose="02040503050406030204" pitchFamily="18" charset="0"/>
              <a:ea typeface="Cambria" panose="02040503050406030204" pitchFamily="18" charset="0"/>
            </a:endParaRPr>
          </a:p>
        </p:txBody>
      </p:sp>
      <p:sp>
        <p:nvSpPr>
          <p:cNvPr id="90" name="Google Shape;90;p13"/>
          <p:cNvSpPr txBox="1"/>
          <p:nvPr/>
        </p:nvSpPr>
        <p:spPr>
          <a:xfrm>
            <a:off x="6124957" y="2398404"/>
            <a:ext cx="5888509" cy="193861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lvl="0">
              <a:spcBef>
                <a:spcPts val="340"/>
              </a:spcBef>
              <a:buClr>
                <a:srgbClr val="17365D"/>
              </a:buClr>
              <a:buSzPts val="1700"/>
            </a:pPr>
            <a:r>
              <a:rPr lang="en-GB" sz="20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a:solidFill>
                  <a:schemeClr val="tx1"/>
                </a:solidFill>
                <a:latin typeface="Cambria" panose="02040503050406030204" pitchFamily="18" charset="0"/>
                <a:ea typeface="Cambria" panose="02040503050406030204" pitchFamily="18" charset="0"/>
                <a:cs typeface="Verdana"/>
                <a:sym typeface="Verdana"/>
              </a:rPr>
              <a:t>Dr. Murali Parameswaran</a:t>
            </a:r>
          </a:p>
          <a:p>
            <a:pPr lvl="0">
              <a:spcBef>
                <a:spcPts val="340"/>
              </a:spcBef>
              <a:buClr>
                <a:srgbClr val="17365D"/>
              </a:buClr>
              <a:buSzPts val="1700"/>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chemeClr val="bg2"/>
                </a:solidFill>
                <a:latin typeface="Cambria" panose="02040503050406030204" pitchFamily="18" charset="0"/>
                <a:ea typeface="Cambria" panose="02040503050406030204" pitchFamily="18" charset="0"/>
                <a:cs typeface="Verdana"/>
                <a:sym typeface="Verdana"/>
              </a:rPr>
              <a:t>Profess</a:t>
            </a:r>
            <a:r>
              <a:rPr lang="en-GB" sz="1700" b="1" dirty="0">
                <a:solidFill>
                  <a:schemeClr val="bg2"/>
                </a:solidFill>
                <a:latin typeface="Cambria" panose="02040503050406030204" pitchFamily="18" charset="0"/>
                <a:ea typeface="Cambria" panose="02040503050406030204" pitchFamily="18" charset="0"/>
                <a:cs typeface="Verdana"/>
                <a:sym typeface="Verdana"/>
              </a:rPr>
              <a:t>or</a:t>
            </a:r>
          </a:p>
          <a:p>
            <a:pPr lvl="0">
              <a:spcBef>
                <a:spcPts val="340"/>
              </a:spcBef>
              <a:buClr>
                <a:srgbClr val="17365D"/>
              </a:buClr>
              <a:buSzPts val="1700"/>
            </a:pPr>
            <a:r>
              <a:rPr lang="en-GB" sz="1700" b="1" i="0" u="none" strike="noStrike" cap="none" dirty="0">
                <a:solidFill>
                  <a:schemeClr val="bg2"/>
                </a:solidFill>
                <a:latin typeface="Cambria" panose="02040503050406030204" pitchFamily="18" charset="0"/>
                <a:ea typeface="Cambria" panose="02040503050406030204" pitchFamily="18" charset="0"/>
                <a:cs typeface="Verdana"/>
                <a:sym typeface="Verdana"/>
              </a:rPr>
              <a:t>               School of Computer Science and Engineering</a:t>
            </a:r>
          </a:p>
          <a:p>
            <a:pPr lvl="0">
              <a:spcBef>
                <a:spcPts val="340"/>
              </a:spcBef>
              <a:buClr>
                <a:srgbClr val="17365D"/>
              </a:buClr>
              <a:buSzPts val="1700"/>
            </a:pPr>
            <a:r>
              <a:rPr lang="en-GB" sz="1700" b="1" dirty="0">
                <a:solidFill>
                  <a:schemeClr val="bg2"/>
                </a:solidFill>
                <a:latin typeface="Cambria" panose="02040503050406030204" pitchFamily="18" charset="0"/>
                <a:ea typeface="Cambria" panose="02040503050406030204" pitchFamily="18" charset="0"/>
                <a:cs typeface="Verdana"/>
                <a:sym typeface="Verdana"/>
              </a:rPr>
              <a:t>                                    Presidency University</a:t>
            </a:r>
            <a:endParaRPr sz="2000" b="1" i="0" u="none" strike="noStrike" cap="none" dirty="0">
              <a:solidFill>
                <a:schemeClr val="bg2"/>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800222783"/>
              </p:ext>
            </p:extLst>
          </p:nvPr>
        </p:nvGraphicFramePr>
        <p:xfrm>
          <a:off x="757237" y="2523495"/>
          <a:ext cx="5194319" cy="2164140"/>
        </p:xfrm>
        <a:graphic>
          <a:graphicData uri="http://schemas.openxmlformats.org/drawingml/2006/table">
            <a:tbl>
              <a:tblPr firstRow="1" bandRow="1">
                <a:noFill/>
                <a:tableStyleId>{57690726-49DA-4552-BDEB-330DD8EA8BD9}</a:tableStyleId>
              </a:tblPr>
              <a:tblGrid>
                <a:gridCol w="1998671">
                  <a:extLst>
                    <a:ext uri="{9D8B030D-6E8A-4147-A177-3AD203B41FA5}">
                      <a16:colId xmlns:a16="http://schemas.microsoft.com/office/drawing/2014/main" val="20000"/>
                    </a:ext>
                  </a:extLst>
                </a:gridCol>
                <a:gridCol w="3195648">
                  <a:extLst>
                    <a:ext uri="{9D8B030D-6E8A-4147-A177-3AD203B41FA5}">
                      <a16:colId xmlns:a16="http://schemas.microsoft.com/office/drawing/2014/main" val="20001"/>
                    </a:ext>
                  </a:extLst>
                </a:gridCol>
              </a:tblGrid>
              <a:tr h="353007">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68432">
                <a:tc>
                  <a:txBody>
                    <a:bodyPr/>
                    <a:lstStyle/>
                    <a:p>
                      <a:pPr marL="0" marR="0" lvl="0" indent="0" algn="ctr" rtl="0">
                        <a:spcBef>
                          <a:spcPts val="0"/>
                        </a:spcBef>
                        <a:spcAft>
                          <a:spcPts val="0"/>
                        </a:spcAft>
                        <a:buFont typeface="+mj-lt"/>
                        <a:buNone/>
                      </a:pPr>
                      <a:r>
                        <a:rPr lang="en-US" sz="1700" b="1" u="none" strike="noStrike" cap="none" dirty="0">
                          <a:latin typeface="Cambria" panose="02040503050406030204" pitchFamily="18" charset="0"/>
                          <a:ea typeface="Cambria" panose="02040503050406030204" pitchFamily="18" charset="0"/>
                        </a:rPr>
                        <a:t>20221ISE0077</a:t>
                      </a:r>
                      <a:endParaRPr sz="17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latin typeface="Sitka Text" pitchFamily="2" charset="0"/>
                          <a:ea typeface="Cambria" panose="02040503050406030204" pitchFamily="18" charset="0"/>
                        </a:rPr>
                        <a:t>HARSHITHA </a:t>
                      </a:r>
                      <a:r>
                        <a:rPr lang="en-US" sz="1800" b="1" u="none" strike="noStrike" cap="none" baseline="0" dirty="0">
                          <a:latin typeface="Sitka Text" pitchFamily="2" charset="0"/>
                          <a:ea typeface="Cambria" panose="02040503050406030204" pitchFamily="18" charset="0"/>
                        </a:rPr>
                        <a:t>V</a:t>
                      </a:r>
                      <a:endParaRPr sz="1800" b="1" u="none" strike="noStrike" cap="none" dirty="0">
                        <a:latin typeface="Sitka Text" pitchFamily="2"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57248">
                <a:tc>
                  <a:txBody>
                    <a:bodyPr/>
                    <a:lstStyle/>
                    <a:p>
                      <a:pPr marL="0" marR="0" lvl="0" indent="0" algn="ctr" rtl="0">
                        <a:spcBef>
                          <a:spcPts val="0"/>
                        </a:spcBef>
                        <a:spcAft>
                          <a:spcPts val="0"/>
                        </a:spcAft>
                        <a:buNone/>
                      </a:pPr>
                      <a:r>
                        <a:rPr lang="en-US" sz="1700" b="1" u="none" strike="noStrike" cap="none" dirty="0">
                          <a:latin typeface="Cambria" panose="02040503050406030204" pitchFamily="18" charset="0"/>
                          <a:ea typeface="Cambria" panose="02040503050406030204" pitchFamily="18" charset="0"/>
                        </a:rPr>
                        <a:t>20221ISE0082</a:t>
                      </a:r>
                      <a:endParaRPr sz="17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b="1" u="none" strike="noStrike" cap="none" dirty="0">
                          <a:latin typeface="Sitka Text" pitchFamily="2" charset="0"/>
                          <a:ea typeface="Cambria" panose="02040503050406030204" pitchFamily="18" charset="0"/>
                        </a:rPr>
                        <a:t>TAANYA SUBBAIAH B</a:t>
                      </a:r>
                      <a:endParaRPr sz="1700" b="1" u="none" strike="noStrike" cap="none" dirty="0">
                        <a:latin typeface="Sitka Text" pitchFamily="2"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57248">
                <a:tc>
                  <a:txBody>
                    <a:bodyPr/>
                    <a:lstStyle/>
                    <a:p>
                      <a:pPr marL="0" marR="0" lvl="0" indent="0" algn="ctr" rtl="0">
                        <a:spcBef>
                          <a:spcPts val="0"/>
                        </a:spcBef>
                        <a:spcAft>
                          <a:spcPts val="0"/>
                        </a:spcAft>
                        <a:buNone/>
                      </a:pPr>
                      <a:r>
                        <a:rPr lang="en-US" sz="1700" b="1" u="none" strike="noStrike" cap="none" dirty="0">
                          <a:latin typeface="Cambria" panose="02040503050406030204" pitchFamily="18" charset="0"/>
                          <a:ea typeface="Cambria" panose="02040503050406030204" pitchFamily="18" charset="0"/>
                        </a:rPr>
                        <a:t>20221ISE0065</a:t>
                      </a:r>
                      <a:endParaRPr sz="17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b="1" u="none" strike="noStrike" cap="none" dirty="0">
                          <a:latin typeface="Sitka Text" pitchFamily="2" charset="0"/>
                          <a:ea typeface="Cambria" panose="02040503050406030204" pitchFamily="18" charset="0"/>
                        </a:rPr>
                        <a:t>M ASWIN</a:t>
                      </a:r>
                      <a:endParaRPr sz="1700" b="1" u="none" strike="noStrike" cap="none" dirty="0">
                        <a:latin typeface="Sitka Text" pitchFamily="2"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68432">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68432">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dirty="0">
                <a:solidFill>
                  <a:schemeClr val="tx1"/>
                </a:solidFill>
                <a:latin typeface="Cambria" panose="02040503050406030204" pitchFamily="18" charset="0"/>
                <a:ea typeface="Cambria" panose="02040503050406030204" pitchFamily="18" charset="0"/>
                <a:cs typeface="Verdana"/>
                <a:sym typeface="Verdana"/>
              </a:rPr>
              <a:t>Information Science and Engineering</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pt-BR" sz="1800" b="1" dirty="0">
                <a:solidFill>
                  <a:schemeClr val="tx1"/>
                </a:solidFill>
                <a:latin typeface="Cambria" panose="02040503050406030204" pitchFamily="18" charset="0"/>
                <a:ea typeface="Cambria" panose="02040503050406030204" pitchFamily="18" charset="0"/>
                <a:cs typeface="Verdana"/>
                <a:sym typeface="Verdana"/>
              </a:rPr>
              <a:t>Dr. Zafar Ali Khan N</a:t>
            </a:r>
            <a:endParaRPr lang="en-US" sz="18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dirty="0">
                <a:solidFill>
                  <a:schemeClr val="tx1"/>
                </a:solidFill>
                <a:latin typeface="Cambria" panose="02040503050406030204" pitchFamily="18" charset="0"/>
                <a:ea typeface="Cambria" panose="02040503050406030204" pitchFamily="18" charset="0"/>
                <a:cs typeface="Verdana"/>
                <a:sym typeface="Verdana"/>
              </a:rPr>
              <a:t>Ms. Suma N G</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495300" indent="-342900">
              <a:lnSpc>
                <a:spcPct val="200000"/>
              </a:lnSpc>
            </a:pPr>
            <a:r>
              <a:rPr lang="en-US" dirty="0">
                <a:latin typeface="Cambria" panose="02040503050406030204" pitchFamily="18" charset="0"/>
                <a:ea typeface="Cambria" panose="02040503050406030204" pitchFamily="18" charset="0"/>
              </a:rPr>
              <a:t>Block Diagram:</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11200" y="83185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2" name="Rounded Rectangle 1"/>
          <p:cNvSpPr/>
          <p:nvPr/>
        </p:nvSpPr>
        <p:spPr>
          <a:xfrm>
            <a:off x="596900" y="1143000"/>
            <a:ext cx="1905000" cy="10541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Data Collection</a:t>
            </a:r>
          </a:p>
          <a:p>
            <a:pPr algn="ctr"/>
            <a:r>
              <a:rPr lang="en-US" sz="1600" dirty="0">
                <a:solidFill>
                  <a:schemeClr val="tx1"/>
                </a:solidFill>
              </a:rPr>
              <a:t>-Crop Images</a:t>
            </a:r>
          </a:p>
          <a:p>
            <a:pPr algn="ctr"/>
            <a:r>
              <a:rPr lang="en-US" sz="1600" dirty="0">
                <a:solidFill>
                  <a:schemeClr val="tx1"/>
                </a:solidFill>
              </a:rPr>
              <a:t>-Public datasets</a:t>
            </a:r>
            <a:endParaRPr lang="en-IN" sz="1600" dirty="0">
              <a:solidFill>
                <a:schemeClr val="tx1"/>
              </a:solidFill>
            </a:endParaRPr>
          </a:p>
        </p:txBody>
      </p:sp>
      <p:sp>
        <p:nvSpPr>
          <p:cNvPr id="7" name="Rounded Rectangle 6"/>
          <p:cNvSpPr/>
          <p:nvPr/>
        </p:nvSpPr>
        <p:spPr>
          <a:xfrm>
            <a:off x="3632200" y="2774950"/>
            <a:ext cx="3098800" cy="10541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Recommendation System</a:t>
            </a:r>
          </a:p>
          <a:p>
            <a:pPr algn="ctr"/>
            <a:r>
              <a:rPr lang="en-US" sz="1600" dirty="0">
                <a:solidFill>
                  <a:schemeClr val="tx1"/>
                </a:solidFill>
              </a:rPr>
              <a:t>-Fertilizer/Pesticide Advice</a:t>
            </a:r>
          </a:p>
          <a:p>
            <a:pPr algn="ctr"/>
            <a:r>
              <a:rPr lang="en-US" sz="1600" dirty="0">
                <a:solidFill>
                  <a:schemeClr val="tx1"/>
                </a:solidFill>
              </a:rPr>
              <a:t>-Preventive Measures</a:t>
            </a:r>
            <a:endParaRPr lang="en-IN" sz="1600" dirty="0">
              <a:solidFill>
                <a:schemeClr val="tx1"/>
              </a:solidFill>
            </a:endParaRPr>
          </a:p>
        </p:txBody>
      </p:sp>
      <p:sp>
        <p:nvSpPr>
          <p:cNvPr id="8" name="Rounded Rectangle 7"/>
          <p:cNvSpPr/>
          <p:nvPr/>
        </p:nvSpPr>
        <p:spPr>
          <a:xfrm>
            <a:off x="3911600" y="1143000"/>
            <a:ext cx="2540000" cy="10541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Preprocessing </a:t>
            </a:r>
          </a:p>
          <a:p>
            <a:pPr algn="ctr"/>
            <a:r>
              <a:rPr lang="en-US" sz="1600" dirty="0">
                <a:solidFill>
                  <a:schemeClr val="tx1"/>
                </a:solidFill>
              </a:rPr>
              <a:t>-Resizing</a:t>
            </a:r>
          </a:p>
          <a:p>
            <a:pPr algn="ctr"/>
            <a:r>
              <a:rPr lang="en-US" sz="1600" dirty="0">
                <a:solidFill>
                  <a:schemeClr val="tx1"/>
                </a:solidFill>
              </a:rPr>
              <a:t>-Augmentation</a:t>
            </a:r>
          </a:p>
          <a:p>
            <a:pPr algn="ctr"/>
            <a:r>
              <a:rPr lang="en-US" sz="1600" dirty="0">
                <a:solidFill>
                  <a:schemeClr val="tx1"/>
                </a:solidFill>
              </a:rPr>
              <a:t>-Noise removal</a:t>
            </a:r>
            <a:endParaRPr lang="en-IN" sz="1600" dirty="0">
              <a:solidFill>
                <a:schemeClr val="tx1"/>
              </a:solidFill>
            </a:endParaRPr>
          </a:p>
        </p:txBody>
      </p:sp>
      <p:sp>
        <p:nvSpPr>
          <p:cNvPr id="9" name="Rounded Rectangle 8"/>
          <p:cNvSpPr/>
          <p:nvPr/>
        </p:nvSpPr>
        <p:spPr>
          <a:xfrm>
            <a:off x="7912100" y="1143000"/>
            <a:ext cx="3060700" cy="13970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Disease Detection Mode</a:t>
            </a:r>
          </a:p>
          <a:p>
            <a:pPr algn="ctr"/>
            <a:r>
              <a:rPr lang="en-US" sz="1600" dirty="0">
                <a:solidFill>
                  <a:schemeClr val="tx1"/>
                </a:solidFill>
              </a:rPr>
              <a:t>-CNN</a:t>
            </a:r>
          </a:p>
          <a:p>
            <a:pPr algn="ctr"/>
            <a:r>
              <a:rPr lang="en-US" sz="1600" dirty="0">
                <a:solidFill>
                  <a:schemeClr val="tx1"/>
                </a:solidFill>
              </a:rPr>
              <a:t>-Feature Extraction</a:t>
            </a:r>
          </a:p>
          <a:p>
            <a:pPr algn="ctr"/>
            <a:r>
              <a:rPr lang="en-US" sz="1600" dirty="0">
                <a:solidFill>
                  <a:schemeClr val="tx1"/>
                </a:solidFill>
              </a:rPr>
              <a:t>-Classification</a:t>
            </a:r>
          </a:p>
          <a:p>
            <a:pPr algn="ctr"/>
            <a:endParaRPr lang="en-IN" sz="1600" dirty="0">
              <a:solidFill>
                <a:schemeClr val="tx1"/>
              </a:solidFill>
            </a:endParaRPr>
          </a:p>
        </p:txBody>
      </p:sp>
      <p:sp>
        <p:nvSpPr>
          <p:cNvPr id="10" name="Rounded Rectangle 9"/>
          <p:cNvSpPr/>
          <p:nvPr/>
        </p:nvSpPr>
        <p:spPr>
          <a:xfrm>
            <a:off x="3632200" y="4635500"/>
            <a:ext cx="3098800" cy="10541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Output</a:t>
            </a:r>
          </a:p>
          <a:p>
            <a:pPr algn="ctr"/>
            <a:r>
              <a:rPr lang="en-US" sz="1600" dirty="0">
                <a:solidFill>
                  <a:schemeClr val="tx1"/>
                </a:solidFill>
              </a:rPr>
              <a:t>-Healthy//Diseased Result</a:t>
            </a:r>
          </a:p>
          <a:p>
            <a:pPr algn="ctr"/>
            <a:r>
              <a:rPr lang="en-US" sz="1600" dirty="0">
                <a:solidFill>
                  <a:schemeClr val="tx1"/>
                </a:solidFill>
              </a:rPr>
              <a:t>-Suggested Treatment</a:t>
            </a:r>
            <a:endParaRPr lang="en-IN" sz="1600" dirty="0">
              <a:solidFill>
                <a:schemeClr val="tx1"/>
              </a:solidFill>
            </a:endParaRPr>
          </a:p>
        </p:txBody>
      </p:sp>
      <p:cxnSp>
        <p:nvCxnSpPr>
          <p:cNvPr id="6" name="Straight Arrow Connector 5"/>
          <p:cNvCxnSpPr/>
          <p:nvPr/>
        </p:nvCxnSpPr>
        <p:spPr>
          <a:xfrm>
            <a:off x="2679700" y="1562100"/>
            <a:ext cx="110490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78600" y="1670050"/>
            <a:ext cx="116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V="1">
            <a:off x="5181600" y="2286000"/>
            <a:ext cx="0" cy="488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181600" y="3829050"/>
            <a:ext cx="0"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832600" y="3302000"/>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775700" y="2530475"/>
            <a:ext cx="0" cy="771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35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622300"/>
            <a:ext cx="10668000" cy="431800"/>
          </a:xfrm>
        </p:spPr>
        <p:txBody>
          <a:bodyPr/>
          <a:lstStyle/>
          <a:p>
            <a:r>
              <a:rPr lang="en-US" dirty="0">
                <a:latin typeface="Cambria" panose="02040503050406030204" pitchFamily="18" charset="0"/>
                <a:ea typeface="Cambria" panose="02040503050406030204" pitchFamily="18" charset="0"/>
              </a:rPr>
              <a:t>Modules:</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a:spLocks noGrp="1"/>
          </p:cNvSpPr>
          <p:nvPr>
            <p:ph type="body" idx="1"/>
          </p:nvPr>
        </p:nvSpPr>
        <p:spPr/>
        <p:txBody>
          <a:bodyPr/>
          <a:lstStyle/>
          <a:p>
            <a:pPr>
              <a:lnSpc>
                <a:spcPct val="150000"/>
              </a:lnSpc>
            </a:pPr>
            <a:r>
              <a:rPr lang="en-IN" b="1" dirty="0">
                <a:latin typeface="Cambria" pitchFamily="18" charset="0"/>
                <a:ea typeface="Cambria" pitchFamily="18" charset="0"/>
              </a:rPr>
              <a:t>Data Collection &amp; </a:t>
            </a:r>
            <a:r>
              <a:rPr lang="en-IN" b="1" dirty="0" err="1">
                <a:latin typeface="Cambria" pitchFamily="18" charset="0"/>
                <a:ea typeface="Cambria" pitchFamily="18" charset="0"/>
              </a:rPr>
              <a:t>Preprocessing</a:t>
            </a:r>
            <a:r>
              <a:rPr lang="en-IN" dirty="0">
                <a:latin typeface="Cambria" pitchFamily="18" charset="0"/>
                <a:ea typeface="Cambria" pitchFamily="18" charset="0"/>
              </a:rPr>
              <a:t> - Gather leaf images, normalize, augment.</a:t>
            </a:r>
          </a:p>
          <a:p>
            <a:pPr>
              <a:lnSpc>
                <a:spcPct val="150000"/>
              </a:lnSpc>
            </a:pPr>
            <a:r>
              <a:rPr lang="en-IN" b="1" dirty="0">
                <a:latin typeface="Cambria" pitchFamily="18" charset="0"/>
                <a:ea typeface="Cambria" pitchFamily="18" charset="0"/>
              </a:rPr>
              <a:t>Disease Detection Model</a:t>
            </a:r>
            <a:r>
              <a:rPr lang="en-IN" dirty="0">
                <a:latin typeface="Cambria" pitchFamily="18" charset="0"/>
                <a:ea typeface="Cambria" pitchFamily="18" charset="0"/>
              </a:rPr>
              <a:t> - CNN-based classification.</a:t>
            </a:r>
          </a:p>
          <a:p>
            <a:pPr>
              <a:lnSpc>
                <a:spcPct val="150000"/>
              </a:lnSpc>
            </a:pPr>
            <a:r>
              <a:rPr lang="en-IN" b="1" dirty="0">
                <a:latin typeface="Cambria" pitchFamily="18" charset="0"/>
                <a:ea typeface="Cambria" pitchFamily="18" charset="0"/>
              </a:rPr>
              <a:t>Recommendation Engine</a:t>
            </a:r>
            <a:r>
              <a:rPr lang="en-IN" dirty="0">
                <a:latin typeface="Cambria" pitchFamily="18" charset="0"/>
                <a:ea typeface="Cambria" pitchFamily="18" charset="0"/>
              </a:rPr>
              <a:t> - Suggest treatments &amp; fertilizers.</a:t>
            </a:r>
          </a:p>
          <a:p>
            <a:pPr>
              <a:lnSpc>
                <a:spcPct val="150000"/>
              </a:lnSpc>
            </a:pPr>
            <a:r>
              <a:rPr lang="en-IN" b="1" dirty="0">
                <a:latin typeface="Cambria" pitchFamily="18" charset="0"/>
                <a:ea typeface="Cambria" pitchFamily="18" charset="0"/>
              </a:rPr>
              <a:t>User Interface</a:t>
            </a:r>
            <a:r>
              <a:rPr lang="en-IN" dirty="0">
                <a:latin typeface="Cambria" pitchFamily="18" charset="0"/>
                <a:ea typeface="Cambria" pitchFamily="18" charset="0"/>
              </a:rPr>
              <a:t> - Web/Mobile app for farmers.</a:t>
            </a:r>
          </a:p>
          <a:p>
            <a:pPr>
              <a:lnSpc>
                <a:spcPct val="150000"/>
              </a:lnSpc>
            </a:pPr>
            <a:r>
              <a:rPr lang="en-IN" b="1" dirty="0">
                <a:latin typeface="Cambria" pitchFamily="18" charset="0"/>
                <a:ea typeface="Cambria" pitchFamily="18" charset="0"/>
              </a:rPr>
              <a:t>Database</a:t>
            </a:r>
            <a:r>
              <a:rPr lang="en-IN" dirty="0">
                <a:latin typeface="Cambria" pitchFamily="18" charset="0"/>
                <a:ea typeface="Cambria" pitchFamily="18" charset="0"/>
              </a:rPr>
              <a:t> - Store crop images, predictions, and results.</a:t>
            </a:r>
          </a:p>
          <a:p>
            <a:pPr>
              <a:lnSpc>
                <a:spcPct val="150000"/>
              </a:lnSpc>
            </a:pPr>
            <a:endParaRPr lang="en-IN" dirty="0">
              <a:latin typeface="Cambria" pitchFamily="18" charset="0"/>
              <a:ea typeface="Cambria" pitchFamily="18" charset="0"/>
            </a:endParaRPr>
          </a:p>
        </p:txBody>
      </p:sp>
    </p:spTree>
    <p:extLst>
      <p:ext uri="{BB962C8B-B14F-4D97-AF65-F5344CB8AC3E}">
        <p14:creationId xmlns:p14="http://schemas.microsoft.com/office/powerpoint/2010/main" val="412832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592138"/>
            <a:ext cx="10668000" cy="487500"/>
          </a:xfrm>
        </p:spPr>
        <p:txBody>
          <a:bodyPr/>
          <a:lstStyle/>
          <a:p>
            <a:r>
              <a:rPr lang="en-US" dirty="0">
                <a:latin typeface="Cambria" panose="02040503050406030204" pitchFamily="18" charset="0"/>
                <a:ea typeface="Cambria" panose="02040503050406030204" pitchFamily="18" charset="0"/>
              </a:rPr>
              <a:t>Hardware/Software Requirements:</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a:spLocks noGrp="1"/>
          </p:cNvSpPr>
          <p:nvPr>
            <p:ph type="body" idx="1"/>
          </p:nvPr>
        </p:nvSpPr>
        <p:spPr/>
        <p:txBody>
          <a:bodyPr/>
          <a:lstStyle/>
          <a:p>
            <a:pPr marL="76200" indent="0">
              <a:buNone/>
            </a:pPr>
            <a:r>
              <a:rPr lang="en-IN" b="1" dirty="0">
                <a:latin typeface="Cambria" pitchFamily="18" charset="0"/>
                <a:ea typeface="Cambria" pitchFamily="18" charset="0"/>
              </a:rPr>
              <a:t>   Hardware:</a:t>
            </a:r>
            <a:endParaRPr lang="en-IN" dirty="0">
              <a:latin typeface="Cambria" pitchFamily="18" charset="0"/>
              <a:ea typeface="Cambria" pitchFamily="18" charset="0"/>
            </a:endParaRPr>
          </a:p>
          <a:p>
            <a:r>
              <a:rPr lang="en-IN" dirty="0">
                <a:latin typeface="Cambria" pitchFamily="18" charset="0"/>
                <a:ea typeface="Cambria" pitchFamily="18" charset="0"/>
              </a:rPr>
              <a:t>Input Device: Smartphone/Camera.</a:t>
            </a:r>
          </a:p>
          <a:p>
            <a:r>
              <a:rPr lang="en-IN" dirty="0">
                <a:latin typeface="Cambria" pitchFamily="18" charset="0"/>
                <a:ea typeface="Cambria" pitchFamily="18" charset="0"/>
              </a:rPr>
              <a:t>Processing: Laptop/PC with GPU.</a:t>
            </a:r>
          </a:p>
          <a:p>
            <a:endParaRPr lang="en-IN" dirty="0">
              <a:latin typeface="Cambria" pitchFamily="18" charset="0"/>
              <a:ea typeface="Cambria" pitchFamily="18" charset="0"/>
            </a:endParaRPr>
          </a:p>
          <a:p>
            <a:pPr marL="76200" indent="0">
              <a:buNone/>
            </a:pPr>
            <a:r>
              <a:rPr lang="en-IN" b="1" dirty="0">
                <a:latin typeface="Cambria" pitchFamily="18" charset="0"/>
                <a:ea typeface="Cambria" pitchFamily="18" charset="0"/>
              </a:rPr>
              <a:t>   Software:</a:t>
            </a:r>
            <a:endParaRPr lang="en-IN" dirty="0">
              <a:latin typeface="Cambria" pitchFamily="18" charset="0"/>
              <a:ea typeface="Cambria" pitchFamily="18" charset="0"/>
            </a:endParaRPr>
          </a:p>
          <a:p>
            <a:r>
              <a:rPr lang="en-IN" dirty="0">
                <a:latin typeface="Cambria" pitchFamily="18" charset="0"/>
                <a:ea typeface="Cambria" pitchFamily="18" charset="0"/>
              </a:rPr>
              <a:t>Programming: Python</a:t>
            </a:r>
          </a:p>
          <a:p>
            <a:r>
              <a:rPr lang="en-IN" dirty="0">
                <a:latin typeface="Cambria" pitchFamily="18" charset="0"/>
                <a:ea typeface="Cambria" pitchFamily="18" charset="0"/>
              </a:rPr>
              <a:t>Frameworks: </a:t>
            </a:r>
            <a:r>
              <a:rPr lang="en-IN" dirty="0" err="1">
                <a:latin typeface="Cambria" pitchFamily="18" charset="0"/>
                <a:ea typeface="Cambria" pitchFamily="18" charset="0"/>
              </a:rPr>
              <a:t>TensorFlow</a:t>
            </a:r>
            <a:r>
              <a:rPr lang="en-IN" dirty="0">
                <a:latin typeface="Cambria" pitchFamily="18" charset="0"/>
                <a:ea typeface="Cambria" pitchFamily="18" charset="0"/>
              </a:rPr>
              <a:t> </a:t>
            </a:r>
          </a:p>
          <a:p>
            <a:r>
              <a:rPr lang="en-IN" dirty="0">
                <a:latin typeface="Cambria" pitchFamily="18" charset="0"/>
                <a:ea typeface="Cambria" pitchFamily="18" charset="0"/>
              </a:rPr>
              <a:t>Libraries: </a:t>
            </a:r>
            <a:r>
              <a:rPr lang="en-IN" dirty="0" err="1">
                <a:latin typeface="Cambria" pitchFamily="18" charset="0"/>
                <a:ea typeface="Cambria" pitchFamily="18" charset="0"/>
              </a:rPr>
              <a:t>OpenCV</a:t>
            </a:r>
            <a:r>
              <a:rPr lang="en-IN" dirty="0">
                <a:latin typeface="Cambria" pitchFamily="18" charset="0"/>
                <a:ea typeface="Cambria" pitchFamily="18" charset="0"/>
              </a:rPr>
              <a:t>, </a:t>
            </a:r>
            <a:r>
              <a:rPr lang="en-IN" dirty="0" err="1">
                <a:latin typeface="Cambria" pitchFamily="18" charset="0"/>
                <a:ea typeface="Cambria" pitchFamily="18" charset="0"/>
              </a:rPr>
              <a:t>NumPy</a:t>
            </a:r>
            <a:r>
              <a:rPr lang="en-IN" dirty="0">
                <a:latin typeface="Cambria" pitchFamily="18" charset="0"/>
                <a:ea typeface="Cambria" pitchFamily="18" charset="0"/>
              </a:rPr>
              <a:t>, Pandas, </a:t>
            </a:r>
            <a:r>
              <a:rPr lang="en-IN" dirty="0" err="1">
                <a:latin typeface="Cambria" pitchFamily="18" charset="0"/>
                <a:ea typeface="Cambria" pitchFamily="18" charset="0"/>
              </a:rPr>
              <a:t>Matplotlib</a:t>
            </a:r>
            <a:endParaRPr lang="en-IN" dirty="0">
              <a:latin typeface="Cambria" pitchFamily="18" charset="0"/>
              <a:ea typeface="Cambria" pitchFamily="18" charset="0"/>
            </a:endParaRPr>
          </a:p>
          <a:p>
            <a:r>
              <a:rPr lang="en-IN" dirty="0">
                <a:latin typeface="Cambria" pitchFamily="18" charset="0"/>
                <a:ea typeface="Cambria" pitchFamily="18" charset="0"/>
              </a:rPr>
              <a:t>Version Control: </a:t>
            </a:r>
            <a:r>
              <a:rPr lang="en-IN" dirty="0" err="1">
                <a:latin typeface="Cambria" pitchFamily="18" charset="0"/>
                <a:ea typeface="Cambria" pitchFamily="18" charset="0"/>
              </a:rPr>
              <a:t>GitHub</a:t>
            </a:r>
            <a:endParaRPr lang="en-IN" dirty="0">
              <a:latin typeface="Cambria" pitchFamily="18" charset="0"/>
              <a:ea typeface="Cambria" pitchFamily="18" charset="0"/>
            </a:endParaRPr>
          </a:p>
          <a:p>
            <a:endParaRPr lang="en-IN" dirty="0">
              <a:latin typeface="Cambria" pitchFamily="18" charset="0"/>
              <a:ea typeface="Cambria" pitchFamily="18" charset="0"/>
            </a:endParaRPr>
          </a:p>
        </p:txBody>
      </p:sp>
    </p:spTree>
    <p:extLst>
      <p:ext uri="{BB962C8B-B14F-4D97-AF65-F5344CB8AC3E}">
        <p14:creationId xmlns:p14="http://schemas.microsoft.com/office/powerpoint/2010/main" val="85885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2886697" y="2895073"/>
            <a:ext cx="7058581" cy="1251408"/>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4" name="AutoShape 4" descr="Output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066800"/>
            <a:ext cx="11490325" cy="496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0F77-6BE4-6343-0165-802874E59DB1}"/>
              </a:ext>
            </a:extLst>
          </p:cNvPr>
          <p:cNvSpPr>
            <a:spLocks noGrp="1"/>
          </p:cNvSpPr>
          <p:nvPr>
            <p:ph type="title"/>
          </p:nvPr>
        </p:nvSpPr>
        <p:spPr/>
        <p:txBody>
          <a:bodyPr/>
          <a:lstStyle/>
          <a:p>
            <a:r>
              <a:rPr lang="en-US" dirty="0" err="1"/>
              <a:t>Github</a:t>
            </a:r>
            <a:r>
              <a:rPr lang="en-US" dirty="0"/>
              <a:t> Link</a:t>
            </a:r>
          </a:p>
        </p:txBody>
      </p:sp>
      <p:sp>
        <p:nvSpPr>
          <p:cNvPr id="3" name="Text Placeholder 2">
            <a:extLst>
              <a:ext uri="{FF2B5EF4-FFF2-40B4-BE49-F238E27FC236}">
                <a16:creationId xmlns:a16="http://schemas.microsoft.com/office/drawing/2014/main" id="{03789F4A-0D6A-C7CB-5EBE-2275AE303287}"/>
              </a:ext>
            </a:extLst>
          </p:cNvPr>
          <p:cNvSpPr>
            <a:spLocks noGrp="1"/>
          </p:cNvSpPr>
          <p:nvPr>
            <p:ph type="body" idx="1"/>
          </p:nvPr>
        </p:nvSpPr>
        <p:spPr/>
        <p:txBody>
          <a:bodyPr/>
          <a:lstStyle/>
          <a:p>
            <a:pPr marL="76200" indent="0">
              <a:buNone/>
            </a:pPr>
            <a:r>
              <a:rPr lang="en-US" dirty="0">
                <a:latin typeface="Cambria" panose="02040503050406030204" pitchFamily="18" charset="0"/>
                <a:ea typeface="Cambria" panose="02040503050406030204" pitchFamily="18" charset="0"/>
              </a:rPr>
              <a:t>Link- </a:t>
            </a:r>
            <a:r>
              <a:rPr lang="en-US" dirty="0">
                <a:latin typeface="Cambria" panose="02040503050406030204" pitchFamily="18" charset="0"/>
                <a:ea typeface="Cambria" panose="02040503050406030204" pitchFamily="18" charset="0"/>
                <a:hlinkClick r:id="rId2"/>
              </a:rPr>
              <a:t>https://github.com/harshithahaa/AI-driven-Crop-Disease-Prediction-and-Management-System</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3180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683967" y="1227843"/>
            <a:ext cx="10925665" cy="4767605"/>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1800" dirty="0">
                <a:latin typeface="Cambria" panose="02040503050406030204" pitchFamily="18" charset="0"/>
                <a:ea typeface="Cambria" panose="02040503050406030204" pitchFamily="18" charset="0"/>
              </a:rPr>
              <a:t>[1]. S. Mohanty, D. Hughes, and M. Salathé, “Using deep learning for image-based plant     disease detection,” Frontiers in Plant Science, vol. 7, p. 1419, Sep. 2016.</a:t>
            </a: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dirty="0">
                <a:latin typeface="Cambria" panose="02040503050406030204" pitchFamily="18" charset="0"/>
                <a:ea typeface="Cambria" panose="02040503050406030204" pitchFamily="18" charset="0"/>
              </a:rPr>
              <a:t>[2]. A. Too, L. Yujian, S. Njuki, and L. Yingchun, “A comparative study of fine-tuning deep learning models for plant disease identification,” Computers and Electronics in Agriculture, vol. 161, pp. 272–279, Jun. 2019.</a:t>
            </a: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dirty="0">
                <a:latin typeface="Cambria" panose="02040503050406030204" pitchFamily="18" charset="0"/>
                <a:ea typeface="Cambria" panose="02040503050406030204" pitchFamily="18" charset="0"/>
              </a:rPr>
              <a:t>[3]. P. Ferentinos, “Deep learning models for plant disease detection and diagnosis,” Computers and Electronics in Agriculture, vol. 145, pp. 311–318, Feb. 2018.</a:t>
            </a:r>
          </a:p>
          <a:p>
            <a:pPr marL="609600" lvl="1" indent="0">
              <a:spcBef>
                <a:spcPts val="0"/>
              </a:spcBef>
              <a:buNone/>
            </a:pPr>
            <a:endParaRPr lang="en-US" sz="1900" dirty="0">
              <a:latin typeface="Cambria" panose="02040503050406030204" pitchFamily="18" charset="0"/>
              <a:ea typeface="Cambria" panose="02040503050406030204" pitchFamily="18" charset="0"/>
            </a:endParaRPr>
          </a:p>
          <a:p>
            <a:pPr marL="152400" indent="0">
              <a:spcBef>
                <a:spcPts val="0"/>
              </a:spcBef>
              <a:buNone/>
            </a:pPr>
            <a:r>
              <a:rPr lang="en-US" sz="1800" dirty="0">
                <a:latin typeface="Cambria" pitchFamily="18" charset="0"/>
                <a:ea typeface="Cambria" pitchFamily="18" charset="0"/>
              </a:rPr>
              <a:t>[4]. P. Jiang, Y. Chen, B. Liu, D. He and C. Liang, “Real-Time Detection of Apple Leaf Diseases Using Deep Learning Approach Based on Improved Convolutional Neural Networks,” </a:t>
            </a:r>
            <a:r>
              <a:rPr lang="en-US" sz="1800" i="1" dirty="0">
                <a:latin typeface="Cambria" pitchFamily="18" charset="0"/>
                <a:ea typeface="Cambria" pitchFamily="18" charset="0"/>
              </a:rPr>
              <a:t>IEEE Access</a:t>
            </a:r>
            <a:r>
              <a:rPr lang="en-US" sz="1800" dirty="0">
                <a:latin typeface="Cambria" pitchFamily="18" charset="0"/>
                <a:ea typeface="Cambria" pitchFamily="18" charset="0"/>
              </a:rPr>
              <a:t>, vol. 7, pp. 59069–59080, 2019.</a:t>
            </a:r>
          </a:p>
          <a:p>
            <a:pPr marL="152400" indent="0">
              <a:spcBef>
                <a:spcPts val="0"/>
              </a:spcBef>
              <a:buNone/>
            </a:pPr>
            <a:endParaRPr lang="en-US" sz="1800" dirty="0">
              <a:latin typeface="Cambria" pitchFamily="18" charset="0"/>
              <a:ea typeface="Cambria" pitchFamily="18" charset="0"/>
            </a:endParaRPr>
          </a:p>
          <a:p>
            <a:pPr marL="152400" indent="0">
              <a:spcBef>
                <a:spcPts val="0"/>
              </a:spcBef>
              <a:buNone/>
            </a:pPr>
            <a:r>
              <a:rPr lang="en-US" sz="1800" dirty="0">
                <a:latin typeface="Cambria" pitchFamily="18" charset="0"/>
                <a:ea typeface="Cambria" pitchFamily="18" charset="0"/>
              </a:rPr>
              <a:t>[5]. </a:t>
            </a:r>
            <a:r>
              <a:rPr lang="en-IN" sz="1800" dirty="0">
                <a:latin typeface="Cambria" pitchFamily="18" charset="0"/>
                <a:ea typeface="Cambria" pitchFamily="18" charset="0"/>
              </a:rPr>
              <a:t>X. Zhang, Y. </a:t>
            </a:r>
            <a:r>
              <a:rPr lang="en-IN" sz="1800" dirty="0" err="1">
                <a:latin typeface="Cambria" pitchFamily="18" charset="0"/>
                <a:ea typeface="Cambria" pitchFamily="18" charset="0"/>
              </a:rPr>
              <a:t>Qiao</a:t>
            </a:r>
            <a:r>
              <a:rPr lang="en-IN" sz="1800" dirty="0">
                <a:latin typeface="Cambria" pitchFamily="18" charset="0"/>
                <a:ea typeface="Cambria" pitchFamily="18" charset="0"/>
              </a:rPr>
              <a:t>, F. </a:t>
            </a:r>
            <a:r>
              <a:rPr lang="en-IN" sz="1800" dirty="0" err="1">
                <a:latin typeface="Cambria" pitchFamily="18" charset="0"/>
                <a:ea typeface="Cambria" pitchFamily="18" charset="0"/>
              </a:rPr>
              <a:t>Meng</a:t>
            </a:r>
            <a:r>
              <a:rPr lang="en-IN" sz="1800" dirty="0">
                <a:latin typeface="Cambria" pitchFamily="18" charset="0"/>
                <a:ea typeface="Cambria" pitchFamily="18" charset="0"/>
              </a:rPr>
              <a:t>, C. Fan and M. Zhang, “Identification of Maize Leaf Diseases Using Improved Deep Convolutional Neural Networks,” </a:t>
            </a:r>
            <a:r>
              <a:rPr lang="en-IN" sz="1800" i="1" dirty="0">
                <a:latin typeface="Cambria" pitchFamily="18" charset="0"/>
                <a:ea typeface="Cambria" pitchFamily="18" charset="0"/>
              </a:rPr>
              <a:t>IEEE Access</a:t>
            </a:r>
            <a:r>
              <a:rPr lang="en-IN" sz="1800" dirty="0">
                <a:latin typeface="Cambria" pitchFamily="18" charset="0"/>
                <a:ea typeface="Cambria" pitchFamily="18" charset="0"/>
              </a:rPr>
              <a:t>, vol. 6, pp. 30370–30377, 2018.</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095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683967" y="1227843"/>
            <a:ext cx="10925665" cy="4767605"/>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1800" dirty="0">
                <a:latin typeface="Cambria" panose="02040503050406030204" pitchFamily="18" charset="0"/>
                <a:ea typeface="Cambria" panose="02040503050406030204" pitchFamily="18" charset="0"/>
              </a:rPr>
              <a:t>[6].  H.-J. Yu and C.-H. Son, “Apple Leaf Disease Identification through Region-of-Interest-Aware Deep Convolutional Neural Network,” </a:t>
            </a:r>
            <a:r>
              <a:rPr lang="en-US" sz="1800" i="1" dirty="0">
                <a:latin typeface="Cambria" panose="02040503050406030204" pitchFamily="18" charset="0"/>
                <a:ea typeface="Cambria" panose="02040503050406030204" pitchFamily="18" charset="0"/>
              </a:rPr>
              <a:t>IEEE Access</a:t>
            </a:r>
            <a:r>
              <a:rPr lang="en-US" sz="1800" dirty="0">
                <a:latin typeface="Cambria" panose="02040503050406030204" pitchFamily="18" charset="0"/>
                <a:ea typeface="Cambria" panose="02040503050406030204" pitchFamily="18" charset="0"/>
              </a:rPr>
              <a:t>, vol. 8, pp. 60696–60706, 2020, </a:t>
            </a: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dirty="0">
                <a:latin typeface="Cambria" panose="02040503050406030204" pitchFamily="18" charset="0"/>
                <a:ea typeface="Cambria" panose="02040503050406030204" pitchFamily="18" charset="0"/>
              </a:rPr>
              <a:t>[7]. S. </a:t>
            </a:r>
            <a:r>
              <a:rPr lang="en-US" sz="1800" dirty="0" err="1">
                <a:latin typeface="Cambria" panose="02040503050406030204" pitchFamily="18" charset="0"/>
                <a:ea typeface="Cambria" panose="02040503050406030204" pitchFamily="18" charset="0"/>
              </a:rPr>
              <a:t>Sladojevic</a:t>
            </a:r>
            <a:r>
              <a:rPr lang="en-US" sz="1800" dirty="0">
                <a:latin typeface="Cambria" panose="02040503050406030204" pitchFamily="18" charset="0"/>
                <a:ea typeface="Cambria" panose="02040503050406030204" pitchFamily="18" charset="0"/>
              </a:rPr>
              <a:t>, M. </a:t>
            </a:r>
            <a:r>
              <a:rPr lang="en-US" sz="1800" dirty="0" err="1">
                <a:latin typeface="Cambria" panose="02040503050406030204" pitchFamily="18" charset="0"/>
                <a:ea typeface="Cambria" panose="02040503050406030204" pitchFamily="18" charset="0"/>
              </a:rPr>
              <a:t>Arsenovic</a:t>
            </a:r>
            <a:r>
              <a:rPr lang="en-US" sz="1800" dirty="0">
                <a:latin typeface="Cambria" panose="02040503050406030204" pitchFamily="18" charset="0"/>
                <a:ea typeface="Cambria" panose="02040503050406030204" pitchFamily="18" charset="0"/>
              </a:rPr>
              <a:t>, A. </a:t>
            </a:r>
            <a:r>
              <a:rPr lang="en-US" sz="1800" dirty="0" err="1">
                <a:latin typeface="Cambria" panose="02040503050406030204" pitchFamily="18" charset="0"/>
                <a:ea typeface="Cambria" panose="02040503050406030204" pitchFamily="18" charset="0"/>
              </a:rPr>
              <a:t>Anderla</a:t>
            </a:r>
            <a:r>
              <a:rPr lang="en-US" sz="1800" dirty="0">
                <a:latin typeface="Cambria" panose="02040503050406030204" pitchFamily="18" charset="0"/>
                <a:ea typeface="Cambria" panose="02040503050406030204" pitchFamily="18" charset="0"/>
              </a:rPr>
              <a:t>, D. </a:t>
            </a:r>
            <a:r>
              <a:rPr lang="en-US" sz="1800" dirty="0" err="1">
                <a:latin typeface="Cambria" panose="02040503050406030204" pitchFamily="18" charset="0"/>
                <a:ea typeface="Cambria" panose="02040503050406030204" pitchFamily="18" charset="0"/>
              </a:rPr>
              <a:t>Culibrk</a:t>
            </a:r>
            <a:r>
              <a:rPr lang="en-US" sz="1800" dirty="0">
                <a:latin typeface="Cambria" panose="02040503050406030204" pitchFamily="18" charset="0"/>
                <a:ea typeface="Cambria" panose="02040503050406030204" pitchFamily="18" charset="0"/>
              </a:rPr>
              <a:t> and D. Stefanovic, “Deep Neural Networks Based Recognition of Plant Diseases by Leaf Image Classification,” </a:t>
            </a:r>
            <a:r>
              <a:rPr lang="en-US" sz="1800" i="1" dirty="0">
                <a:latin typeface="Cambria" panose="02040503050406030204" pitchFamily="18" charset="0"/>
                <a:ea typeface="Cambria" panose="02040503050406030204" pitchFamily="18" charset="0"/>
              </a:rPr>
              <a:t>IEEE International Conference on Neural Networks (IJCNN)</a:t>
            </a:r>
            <a:r>
              <a:rPr lang="en-US" sz="1800" dirty="0">
                <a:latin typeface="Cambria" panose="02040503050406030204" pitchFamily="18" charset="0"/>
                <a:ea typeface="Cambria" panose="02040503050406030204" pitchFamily="18" charset="0"/>
              </a:rPr>
              <a:t>, pp. 3640–3647, 2016.</a:t>
            </a: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dirty="0">
                <a:latin typeface="Cambria" panose="02040503050406030204" pitchFamily="18" charset="0"/>
                <a:ea typeface="Cambria" panose="02040503050406030204" pitchFamily="18" charset="0"/>
              </a:rPr>
              <a:t>[8]. K. Amara, B. Bouaziz and A. </a:t>
            </a:r>
            <a:r>
              <a:rPr lang="en-US" sz="1800" dirty="0" err="1">
                <a:latin typeface="Cambria" panose="02040503050406030204" pitchFamily="18" charset="0"/>
                <a:ea typeface="Cambria" panose="02040503050406030204" pitchFamily="18" charset="0"/>
              </a:rPr>
              <a:t>Algergawy</a:t>
            </a:r>
            <a:r>
              <a:rPr lang="en-US" sz="1800" dirty="0">
                <a:latin typeface="Cambria" panose="02040503050406030204" pitchFamily="18" charset="0"/>
                <a:ea typeface="Cambria" panose="02040503050406030204" pitchFamily="18" charset="0"/>
              </a:rPr>
              <a:t>, “A Deep Learning-Based Approach for Banana Leaf Diseases Classification,” </a:t>
            </a:r>
            <a:r>
              <a:rPr lang="en-US" sz="1800" i="1" dirty="0">
                <a:latin typeface="Cambria" panose="02040503050406030204" pitchFamily="18" charset="0"/>
                <a:ea typeface="Cambria" panose="02040503050406030204" pitchFamily="18" charset="0"/>
              </a:rPr>
              <a:t>2017 IEEE Applied Imagery Pattern Recognition Workshop (AIPR)</a:t>
            </a:r>
            <a:r>
              <a:rPr lang="en-US" sz="1800" dirty="0">
                <a:latin typeface="Cambria" panose="02040503050406030204" pitchFamily="18" charset="0"/>
                <a:ea typeface="Cambria" panose="02040503050406030204" pitchFamily="18" charset="0"/>
              </a:rPr>
              <a:t>, pp. 1–6, 2017.</a:t>
            </a:r>
            <a:br>
              <a:rPr lang="en-US" sz="1800" dirty="0">
                <a:latin typeface="Cambria" panose="02040503050406030204" pitchFamily="18" charset="0"/>
                <a:ea typeface="Cambria" panose="02040503050406030204" pitchFamily="18" charset="0"/>
              </a:rPr>
            </a:b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dirty="0">
                <a:latin typeface="Cambria" panose="02040503050406030204" pitchFamily="18" charset="0"/>
                <a:ea typeface="Cambria" panose="02040503050406030204" pitchFamily="18" charset="0"/>
              </a:rPr>
              <a:t>[9]. L. Li, S. Zhang and B. Wang, “Plant Disease Detection and Classification by Deep Learning—A Review,” </a:t>
            </a:r>
            <a:r>
              <a:rPr lang="en-US" sz="1800" i="1" dirty="0">
                <a:latin typeface="Cambria" panose="02040503050406030204" pitchFamily="18" charset="0"/>
                <a:ea typeface="Cambria" panose="02040503050406030204" pitchFamily="18" charset="0"/>
              </a:rPr>
              <a:t>IEEE Access</a:t>
            </a:r>
            <a:r>
              <a:rPr lang="en-US" sz="1800" dirty="0">
                <a:latin typeface="Cambria" panose="02040503050406030204" pitchFamily="18" charset="0"/>
                <a:ea typeface="Cambria" panose="02040503050406030204" pitchFamily="18" charset="0"/>
              </a:rPr>
              <a:t>, vol. 9, pp. 56683–56698, 2021.</a:t>
            </a: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r>
              <a:rPr lang="en-US" sz="1800" dirty="0">
                <a:latin typeface="Cambria" panose="02040503050406030204" pitchFamily="18" charset="0"/>
                <a:ea typeface="Cambria" panose="02040503050406030204" pitchFamily="18" charset="0"/>
              </a:rPr>
              <a:t>[10].  </a:t>
            </a:r>
            <a:r>
              <a:rPr lang="en-IN" sz="1800" dirty="0">
                <a:latin typeface="Cambria" panose="02040503050406030204" pitchFamily="18" charset="0"/>
                <a:ea typeface="Cambria" panose="02040503050406030204" pitchFamily="18" charset="0"/>
              </a:rPr>
              <a:t>J. Chen, W. Chen, B. Zhang, Z. Tao, Y. Wu and M. Han, “Detection of Tomato Leaf Disease Based on Improved Convolutional Neural Network,” </a:t>
            </a:r>
            <a:r>
              <a:rPr lang="en-IN" sz="1800" i="1" dirty="0">
                <a:latin typeface="Cambria" panose="02040503050406030204" pitchFamily="18" charset="0"/>
                <a:ea typeface="Cambria" panose="02040503050406030204" pitchFamily="18" charset="0"/>
              </a:rPr>
              <a:t>IEEE Access</a:t>
            </a:r>
            <a:r>
              <a:rPr lang="en-IN" sz="1800" dirty="0">
                <a:latin typeface="Cambria" panose="02040503050406030204" pitchFamily="18" charset="0"/>
                <a:ea typeface="Cambria" panose="02040503050406030204" pitchFamily="18" charset="0"/>
              </a:rPr>
              <a:t>, vol. 9, pp. 30812–30825, 2021.</a:t>
            </a:r>
            <a:endParaRPr lang="en-US" sz="1800" dirty="0">
              <a:latin typeface="Cambria" panose="02040503050406030204" pitchFamily="18" charset="0"/>
              <a:ea typeface="Cambria" panose="02040503050406030204" pitchFamily="18" charset="0"/>
            </a:endParaRP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endParaRPr lang="en-US" sz="1800" dirty="0">
              <a:latin typeface="Cambria" panose="02040503050406030204" pitchFamily="18" charset="0"/>
              <a:ea typeface="Cambria" panose="02040503050406030204" pitchFamily="18" charset="0"/>
            </a:endParaRPr>
          </a:p>
          <a:p>
            <a:pPr marL="152400" indent="0">
              <a:spcBef>
                <a:spcPts val="0"/>
              </a:spcBef>
              <a:buNone/>
            </a:pPr>
            <a:endParaRPr sz="1800" dirty="0">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085850"/>
            <a:ext cx="10668000" cy="5100637"/>
          </a:xfrm>
          <a:prstGeom prst="rect">
            <a:avLst/>
          </a:prstGeom>
          <a:noFill/>
          <a:ln>
            <a:noFill/>
          </a:ln>
        </p:spPr>
        <p:txBody>
          <a:bodyPr spcFirstLastPara="1" wrap="square" lIns="91425" tIns="45700" rIns="91425" bIns="45700" anchor="t" anchorCtr="0">
            <a:normAutofit fontScale="85000" lnSpcReduction="10000"/>
          </a:bodyPr>
          <a:lstStyle/>
          <a:p>
            <a:pPr marL="495300" indent="-342900" algn="just">
              <a:lnSpc>
                <a:spcPct val="200000"/>
              </a:lnSpc>
              <a:spcBef>
                <a:spcPts val="0"/>
              </a:spcBef>
              <a:buFont typeface="Arial" panose="020B0604020202020204" pitchFamily="34" charset="0"/>
              <a:buChar char="•"/>
            </a:pPr>
            <a:r>
              <a:rPr lang="en-US" sz="2000" dirty="0">
                <a:latin typeface="Cambria" panose="02040503050406030204" pitchFamily="18" charset="0"/>
                <a:ea typeface="Cambria" panose="02040503050406030204" pitchFamily="18" charset="0"/>
              </a:rPr>
              <a:t>Abstract</a:t>
            </a:r>
          </a:p>
          <a:p>
            <a:pPr marL="495300" indent="-342900" algn="just">
              <a:lnSpc>
                <a:spcPct val="200000"/>
              </a:lnSpc>
              <a:spcBef>
                <a:spcPts val="0"/>
              </a:spcBef>
              <a:buFont typeface="Arial" panose="020B0604020202020204" pitchFamily="34" charset="0"/>
              <a:buChar char="•"/>
            </a:pPr>
            <a:r>
              <a:rPr lang="en-US" sz="2000" dirty="0">
                <a:latin typeface="Cambria" panose="02040503050406030204" pitchFamily="18" charset="0"/>
                <a:ea typeface="Cambria" panose="02040503050406030204" pitchFamily="18" charset="0"/>
              </a:rPr>
              <a:t>Literature Survey</a:t>
            </a:r>
          </a:p>
          <a:p>
            <a:pPr marL="495300" indent="-342900" algn="just">
              <a:lnSpc>
                <a:spcPct val="200000"/>
              </a:lnSpc>
              <a:spcBef>
                <a:spcPts val="0"/>
              </a:spcBef>
              <a:buFont typeface="Arial" panose="020B0604020202020204" pitchFamily="34" charset="0"/>
              <a:buChar char="•"/>
            </a:pPr>
            <a:r>
              <a:rPr lang="en-US" sz="2000"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sz="2000" dirty="0">
                <a:latin typeface="Cambria" panose="02040503050406030204" pitchFamily="18" charset="0"/>
                <a:ea typeface="Cambria" panose="02040503050406030204" pitchFamily="18" charset="0"/>
              </a:rPr>
              <a:t>Existing Methods and Drawbacks</a:t>
            </a:r>
          </a:p>
          <a:p>
            <a:pPr marL="495300" indent="-342900" algn="just">
              <a:lnSpc>
                <a:spcPct val="200000"/>
              </a:lnSpc>
              <a:spcBef>
                <a:spcPts val="0"/>
              </a:spcBef>
              <a:buFont typeface="Arial" panose="020B0604020202020204" pitchFamily="34" charset="0"/>
              <a:buChar char="•"/>
            </a:pPr>
            <a:r>
              <a:rPr lang="en-IN" sz="2000" dirty="0">
                <a:latin typeface="Cambria" panose="02040503050406030204" pitchFamily="18" charset="0"/>
                <a:ea typeface="Cambria" panose="02040503050406030204" pitchFamily="18" charset="0"/>
              </a:rPr>
              <a:t>Proposed Method &amp; Feasibility Study </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sz="2000" dirty="0">
                <a:latin typeface="Cambria" panose="02040503050406030204" pitchFamily="18" charset="0"/>
                <a:ea typeface="Cambria" panose="02040503050406030204" pitchFamily="18" charset="0"/>
              </a:rPr>
              <a:t>Block Diagram</a:t>
            </a:r>
          </a:p>
          <a:p>
            <a:pPr marL="495300" indent="-342900" algn="just">
              <a:lnSpc>
                <a:spcPct val="200000"/>
              </a:lnSpc>
              <a:spcBef>
                <a:spcPts val="0"/>
              </a:spcBef>
              <a:buFont typeface="Arial" panose="020B0604020202020204" pitchFamily="34" charset="0"/>
              <a:buChar char="•"/>
            </a:pPr>
            <a:r>
              <a:rPr lang="en-US" sz="2000" dirty="0">
                <a:latin typeface="Cambria" panose="02040503050406030204" pitchFamily="18" charset="0"/>
                <a:ea typeface="Cambria" panose="02040503050406030204" pitchFamily="18" charset="0"/>
              </a:rPr>
              <a:t>Modules</a:t>
            </a:r>
          </a:p>
          <a:p>
            <a:pPr marL="495300" indent="-342900" algn="just">
              <a:lnSpc>
                <a:spcPct val="200000"/>
              </a:lnSpc>
              <a:spcBef>
                <a:spcPts val="0"/>
              </a:spcBef>
              <a:buFont typeface="Arial" panose="020B0604020202020204" pitchFamily="34" charset="0"/>
              <a:buChar char="•"/>
            </a:pPr>
            <a:r>
              <a:rPr lang="en-US" sz="2000" dirty="0">
                <a:latin typeface="Cambria" panose="02040503050406030204" pitchFamily="18" charset="0"/>
                <a:ea typeface="Cambria" panose="02040503050406030204" pitchFamily="18" charset="0"/>
              </a:rPr>
              <a:t>Hardware/Software Requirements</a:t>
            </a:r>
          </a:p>
          <a:p>
            <a:pPr marL="495300" indent="-342900" algn="just">
              <a:lnSpc>
                <a:spcPct val="200000"/>
              </a:lnSpc>
              <a:spcBef>
                <a:spcPts val="0"/>
              </a:spcBef>
              <a:buFont typeface="Arial" panose="020B0604020202020204" pitchFamily="34" charset="0"/>
              <a:buChar char="•"/>
            </a:pPr>
            <a:r>
              <a:rPr lang="en-US" sz="2000" dirty="0">
                <a:latin typeface="Cambria" panose="02040503050406030204" pitchFamily="18" charset="0"/>
                <a:ea typeface="Cambria" panose="02040503050406030204" pitchFamily="18" charset="0"/>
              </a:rPr>
              <a:t>Timeline</a:t>
            </a:r>
          </a:p>
          <a:p>
            <a:pPr marL="495300" indent="-342900" algn="just">
              <a:lnSpc>
                <a:spcPct val="200000"/>
              </a:lnSpc>
              <a:spcBef>
                <a:spcPts val="0"/>
              </a:spcBef>
              <a:buFont typeface="Arial" panose="020B0604020202020204" pitchFamily="34" charset="0"/>
              <a:buChar char="•"/>
            </a:pPr>
            <a:r>
              <a:rPr lang="en-US" sz="20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41495" y="1257300"/>
            <a:ext cx="10668000" cy="5314950"/>
          </a:xfrm>
          <a:prstGeom prst="rect">
            <a:avLst/>
          </a:prstGeom>
          <a:noFill/>
          <a:ln>
            <a:noFill/>
          </a:ln>
        </p:spPr>
        <p:txBody>
          <a:bodyPr spcFirstLastPara="1" wrap="square" lIns="91425" tIns="45700" rIns="91425" bIns="45700" anchor="t" anchorCtr="0">
            <a:normAutofit/>
          </a:bodyPr>
          <a:lstStyle/>
          <a:p>
            <a:pPr marL="76200" indent="0">
              <a:buNone/>
            </a:pPr>
            <a:r>
              <a:rPr lang="en-US" dirty="0">
                <a:latin typeface="Cambria" pitchFamily="18" charset="0"/>
                <a:ea typeface="Cambria" pitchFamily="18" charset="0"/>
              </a:rPr>
              <a:t>Agriculture is one of the most important sectors contributing to food security, yet crop diseases continue to cause significant yield losses worldwide. Traditional disease detection relies on manual inspection, which is time-consuming, error-prone, and requires expert knowledge. To address this, we propose an AI-driven crop disease detection and management system using deep learning, specifically convolutional neural networks (CNNs). The system preprocesses leaf images, classifies them as healthy or diseased, and provides timely recommendations to farmers. This approach ensures early detection, reduces crop losses, and promotes sustainable agricultural practices.</a:t>
            </a:r>
          </a:p>
        </p:txBody>
      </p:sp>
    </p:spTree>
    <p:extLst>
      <p:ext uri="{BB962C8B-B14F-4D97-AF65-F5344CB8AC3E}">
        <p14:creationId xmlns:p14="http://schemas.microsoft.com/office/powerpoint/2010/main" val="263797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4" y="274637"/>
            <a:ext cx="10652125" cy="625475"/>
          </a:xfrm>
        </p:spPr>
        <p:txBody>
          <a:bodyPr/>
          <a:lstStyle/>
          <a:p>
            <a:pPr marL="495300" indent="-342900">
              <a:lnSpc>
                <a:spcPct val="200000"/>
              </a:lnSpc>
            </a:pPr>
            <a:r>
              <a:rPr lang="en-US" dirty="0">
                <a:latin typeface="Cambria" panose="02040503050406030204" pitchFamily="18" charset="0"/>
                <a:ea typeface="Cambria" panose="02040503050406030204" pitchFamily="18" charset="0"/>
              </a:rPr>
              <a:t>Literature Survey:</a:t>
            </a:r>
          </a:p>
        </p:txBody>
      </p:sp>
      <p:graphicFrame>
        <p:nvGraphicFramePr>
          <p:cNvPr id="6" name="Table 5"/>
          <p:cNvGraphicFramePr>
            <a:graphicFrameLocks noGrp="1"/>
          </p:cNvGraphicFramePr>
          <p:nvPr>
            <p:extLst>
              <p:ext uri="{D42A27DB-BD31-4B8C-83A1-F6EECF244321}">
                <p14:modId xmlns:p14="http://schemas.microsoft.com/office/powerpoint/2010/main" val="447737725"/>
              </p:ext>
            </p:extLst>
          </p:nvPr>
        </p:nvGraphicFramePr>
        <p:xfrm>
          <a:off x="749300" y="1117600"/>
          <a:ext cx="10769600" cy="4381500"/>
        </p:xfrm>
        <a:graphic>
          <a:graphicData uri="http://schemas.openxmlformats.org/drawingml/2006/table">
            <a:tbl>
              <a:tblPr firstRow="1" bandRow="1"/>
              <a:tblGrid>
                <a:gridCol w="1968500">
                  <a:extLst>
                    <a:ext uri="{9D8B030D-6E8A-4147-A177-3AD203B41FA5}">
                      <a16:colId xmlns:a16="http://schemas.microsoft.com/office/drawing/2014/main" val="20000"/>
                    </a:ext>
                  </a:extLst>
                </a:gridCol>
                <a:gridCol w="4356100">
                  <a:extLst>
                    <a:ext uri="{9D8B030D-6E8A-4147-A177-3AD203B41FA5}">
                      <a16:colId xmlns:a16="http://schemas.microsoft.com/office/drawing/2014/main" val="20001"/>
                    </a:ext>
                  </a:extLst>
                </a:gridCol>
                <a:gridCol w="4445000">
                  <a:extLst>
                    <a:ext uri="{9D8B030D-6E8A-4147-A177-3AD203B41FA5}">
                      <a16:colId xmlns:a16="http://schemas.microsoft.com/office/drawing/2014/main" val="20002"/>
                    </a:ext>
                  </a:extLst>
                </a:gridCol>
              </a:tblGrid>
              <a:tr h="546100">
                <a:tc>
                  <a:txBody>
                    <a:bodyPr/>
                    <a:lstStyle/>
                    <a:p>
                      <a:r>
                        <a:rPr lang="en-US" sz="2400" b="1" dirty="0">
                          <a:latin typeface="Cambria" pitchFamily="18" charset="0"/>
                          <a:ea typeface="Cambria" pitchFamily="18" charset="0"/>
                        </a:rPr>
                        <a:t>Ref no.</a:t>
                      </a:r>
                      <a:endParaRPr lang="en-IN" sz="2400" b="1" dirty="0">
                        <a:latin typeface="Cambria" pitchFamily="18" charset="0"/>
                        <a:ea typeface="Cambria" pitchFamily="18" charset="0"/>
                      </a:endParaRPr>
                    </a:p>
                  </a:txBody>
                  <a:tcPr/>
                </a:tc>
                <a:tc>
                  <a:txBody>
                    <a:bodyPr/>
                    <a:lstStyle/>
                    <a:p>
                      <a:r>
                        <a:rPr lang="en-IN" sz="2400" b="1" dirty="0">
                          <a:latin typeface="Cambria" pitchFamily="18" charset="0"/>
                          <a:ea typeface="Cambria" pitchFamily="18" charset="0"/>
                        </a:rPr>
                        <a:t>Author(s) &amp; Year</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400" b="1" dirty="0">
                          <a:latin typeface="Cambria" pitchFamily="18" charset="0"/>
                          <a:ea typeface="Cambria" pitchFamily="18" charset="0"/>
                        </a:rPr>
                        <a:t>Approach / Method</a:t>
                      </a:r>
                    </a:p>
                  </a:txBody>
                  <a:tcPr/>
                </a:tc>
                <a:extLst>
                  <a:ext uri="{0D108BD9-81ED-4DB2-BD59-A6C34878D82A}">
                    <a16:rowId xmlns:a16="http://schemas.microsoft.com/office/drawing/2014/main" val="10000"/>
                  </a:ext>
                </a:extLst>
              </a:tr>
              <a:tr h="268301">
                <a:tc>
                  <a:txBody>
                    <a:bodyPr/>
                    <a:lstStyle/>
                    <a:p>
                      <a:r>
                        <a:rPr lang="da-DK" sz="1800" b="0" dirty="0">
                          <a:latin typeface="Cambria" pitchFamily="18" charset="0"/>
                          <a:ea typeface="Cambria" pitchFamily="18" charset="0"/>
                        </a:rPr>
                        <a:t>[1] Mohanty et al., 2016</a:t>
                      </a:r>
                      <a:endParaRPr lang="en-IN" sz="1800" b="0" dirty="0">
                        <a:latin typeface="Cambria" pitchFamily="18" charset="0"/>
                        <a:ea typeface="Cambria" pitchFamily="18" charset="0"/>
                      </a:endParaRPr>
                    </a:p>
                  </a:txBody>
                  <a:tcPr/>
                </a:tc>
                <a:tc>
                  <a:txBody>
                    <a:bodyPr/>
                    <a:lstStyle/>
                    <a:p>
                      <a:r>
                        <a:rPr lang="en-US" sz="1800" b="0" dirty="0">
                          <a:latin typeface="Cambria" pitchFamily="18" charset="0"/>
                          <a:ea typeface="Cambria" pitchFamily="18" charset="0"/>
                        </a:rPr>
                        <a:t>CNN-based deep learning on </a:t>
                      </a:r>
                      <a:r>
                        <a:rPr lang="en-US" sz="1800" b="0" dirty="0" err="1">
                          <a:latin typeface="Cambria" pitchFamily="18" charset="0"/>
                          <a:ea typeface="Cambria" pitchFamily="18" charset="0"/>
                        </a:rPr>
                        <a:t>PlantVillage</a:t>
                      </a:r>
                      <a:r>
                        <a:rPr lang="en-US" sz="1800" b="0" dirty="0">
                          <a:latin typeface="Cambria" pitchFamily="18" charset="0"/>
                          <a:ea typeface="Cambria" pitchFamily="18" charset="0"/>
                        </a:rPr>
                        <a:t> dataset</a:t>
                      </a:r>
                      <a:endParaRPr lang="en-IN" sz="1800" b="0" dirty="0">
                        <a:latin typeface="Cambria" pitchFamily="18" charset="0"/>
                        <a:ea typeface="Cambria" pitchFamily="18" charset="0"/>
                      </a:endParaRPr>
                    </a:p>
                  </a:txBody>
                  <a:tcPr/>
                </a:tc>
                <a:tc>
                  <a:txBody>
                    <a:bodyPr/>
                    <a:lstStyle/>
                    <a:p>
                      <a:r>
                        <a:rPr lang="en-US" sz="1800" b="0" dirty="0">
                          <a:latin typeface="Cambria" pitchFamily="18" charset="0"/>
                          <a:ea typeface="Cambria" pitchFamily="18" charset="0"/>
                        </a:rPr>
                        <a:t>Early use of CNNs for plant disease detection; achieved high accuracy but dataset limited to lab conditions.</a:t>
                      </a:r>
                      <a:endParaRPr lang="en-IN" sz="1800" b="0" dirty="0">
                        <a:latin typeface="Cambria" pitchFamily="18" charset="0"/>
                        <a:ea typeface="Cambria" pitchFamily="18" charset="0"/>
                      </a:endParaRPr>
                    </a:p>
                  </a:txBody>
                  <a:tcPr/>
                </a:tc>
                <a:extLst>
                  <a:ext uri="{0D108BD9-81ED-4DB2-BD59-A6C34878D82A}">
                    <a16:rowId xmlns:a16="http://schemas.microsoft.com/office/drawing/2014/main" val="10001"/>
                  </a:ext>
                </a:extLst>
              </a:tr>
              <a:tr h="939800">
                <a:tc>
                  <a:txBody>
                    <a:bodyPr/>
                    <a:lstStyle/>
                    <a:p>
                      <a:r>
                        <a:rPr lang="da-DK" sz="1800" dirty="0">
                          <a:latin typeface="Cambria" pitchFamily="18" charset="0"/>
                          <a:ea typeface="Cambria" pitchFamily="18" charset="0"/>
                        </a:rPr>
                        <a:t>[2] Too et al., 2019</a:t>
                      </a:r>
                      <a:endParaRPr lang="en-IN" sz="1800" dirty="0">
                        <a:latin typeface="Cambria" pitchFamily="18" charset="0"/>
                        <a:ea typeface="Cambria" pitchFamily="18" charset="0"/>
                      </a:endParaRPr>
                    </a:p>
                  </a:txBody>
                  <a:tcPr/>
                </a:tc>
                <a:tc>
                  <a:txBody>
                    <a:bodyPr/>
                    <a:lstStyle/>
                    <a:p>
                      <a:r>
                        <a:rPr lang="en-IN" sz="1800" dirty="0">
                          <a:latin typeface="Cambria" pitchFamily="18" charset="0"/>
                          <a:ea typeface="Cambria" pitchFamily="18" charset="0"/>
                        </a:rPr>
                        <a:t>Fine-tuning deep learning models</a:t>
                      </a:r>
                    </a:p>
                  </a:txBody>
                  <a:tcPr/>
                </a:tc>
                <a:tc>
                  <a:txBody>
                    <a:bodyPr/>
                    <a:lstStyle/>
                    <a:p>
                      <a:r>
                        <a:rPr lang="en-US" sz="1800" dirty="0">
                          <a:latin typeface="Cambria" pitchFamily="18" charset="0"/>
                          <a:ea typeface="Cambria" pitchFamily="18" charset="0"/>
                        </a:rPr>
                        <a:t>Compared multiple pre-trained CNNs (e.g., VGG, </a:t>
                      </a:r>
                      <a:r>
                        <a:rPr lang="en-US" sz="1800" dirty="0" err="1">
                          <a:latin typeface="Cambria" pitchFamily="18" charset="0"/>
                          <a:ea typeface="Cambria" pitchFamily="18" charset="0"/>
                        </a:rPr>
                        <a:t>ResNet</a:t>
                      </a:r>
                      <a:r>
                        <a:rPr lang="en-US" sz="1800" dirty="0">
                          <a:latin typeface="Cambria" pitchFamily="18" charset="0"/>
                          <a:ea typeface="Cambria" pitchFamily="18" charset="0"/>
                        </a:rPr>
                        <a:t>); improved accuracy but required large compute resources.</a:t>
                      </a:r>
                      <a:endParaRPr lang="en-IN" sz="1800" dirty="0">
                        <a:latin typeface="Cambria" pitchFamily="18" charset="0"/>
                        <a:ea typeface="Cambria" pitchFamily="18" charset="0"/>
                      </a:endParaRPr>
                    </a:p>
                  </a:txBody>
                  <a:tcPr/>
                </a:tc>
                <a:extLst>
                  <a:ext uri="{0D108BD9-81ED-4DB2-BD59-A6C34878D82A}">
                    <a16:rowId xmlns:a16="http://schemas.microsoft.com/office/drawing/2014/main" val="10002"/>
                  </a:ext>
                </a:extLst>
              </a:tr>
              <a:tr h="990600">
                <a:tc>
                  <a:txBody>
                    <a:bodyPr/>
                    <a:lstStyle/>
                    <a:p>
                      <a:r>
                        <a:rPr lang="en-IN" sz="1800" dirty="0">
                          <a:latin typeface="Cambria" pitchFamily="18" charset="0"/>
                          <a:ea typeface="Cambria" pitchFamily="18" charset="0"/>
                        </a:rPr>
                        <a:t>[3] </a:t>
                      </a:r>
                      <a:r>
                        <a:rPr lang="en-IN" sz="1800" dirty="0" err="1">
                          <a:latin typeface="Cambria" pitchFamily="18" charset="0"/>
                          <a:ea typeface="Cambria" pitchFamily="18" charset="0"/>
                        </a:rPr>
                        <a:t>Ferentinos</a:t>
                      </a:r>
                      <a:r>
                        <a:rPr lang="en-IN" sz="1800" dirty="0">
                          <a:latin typeface="Cambria" pitchFamily="18" charset="0"/>
                          <a:ea typeface="Cambria" pitchFamily="18" charset="0"/>
                        </a:rPr>
                        <a:t>, 2018</a:t>
                      </a:r>
                    </a:p>
                  </a:txBody>
                  <a:tcPr/>
                </a:tc>
                <a:tc>
                  <a:txBody>
                    <a:bodyPr/>
                    <a:lstStyle/>
                    <a:p>
                      <a:r>
                        <a:rPr lang="en-IN" sz="1800" dirty="0">
                          <a:latin typeface="Cambria" pitchFamily="18" charset="0"/>
                          <a:ea typeface="Cambria" pitchFamily="18" charset="0"/>
                        </a:rPr>
                        <a:t>Deep CNN models for diagnosis</a:t>
                      </a:r>
                    </a:p>
                  </a:txBody>
                  <a:tcPr/>
                </a:tc>
                <a:tc>
                  <a:txBody>
                    <a:bodyPr/>
                    <a:lstStyle/>
                    <a:p>
                      <a:r>
                        <a:rPr lang="en-US" sz="1800" dirty="0">
                          <a:latin typeface="Cambria" pitchFamily="18" charset="0"/>
                          <a:ea typeface="Cambria" pitchFamily="18" charset="0"/>
                        </a:rPr>
                        <a:t>Trained CNNs on 58,000 images, achieved &gt;99% accuracy; model less effective in real field conditions.</a:t>
                      </a:r>
                      <a:endParaRPr lang="en-IN" sz="1800" dirty="0">
                        <a:latin typeface="Cambria" pitchFamily="18" charset="0"/>
                        <a:ea typeface="Cambria" pitchFamily="18" charset="0"/>
                      </a:endParaRPr>
                    </a:p>
                  </a:txBody>
                  <a:tcPr/>
                </a:tc>
                <a:extLst>
                  <a:ext uri="{0D108BD9-81ED-4DB2-BD59-A6C34878D82A}">
                    <a16:rowId xmlns:a16="http://schemas.microsoft.com/office/drawing/2014/main" val="10003"/>
                  </a:ext>
                </a:extLst>
              </a:tr>
              <a:tr h="990600">
                <a:tc>
                  <a:txBody>
                    <a:bodyPr/>
                    <a:lstStyle/>
                    <a:p>
                      <a:r>
                        <a:rPr lang="en-IN" sz="1800" dirty="0">
                          <a:latin typeface="Cambria" pitchFamily="18" charset="0"/>
                          <a:ea typeface="Cambria" pitchFamily="18" charset="0"/>
                        </a:rPr>
                        <a:t>[4] Jiang et al., 2019 (</a:t>
                      </a:r>
                      <a:r>
                        <a:rPr lang="en-IN" sz="1800" i="1" dirty="0">
                          <a:latin typeface="Cambria" pitchFamily="18" charset="0"/>
                          <a:ea typeface="Cambria" pitchFamily="18" charset="0"/>
                        </a:rPr>
                        <a:t>IEEE Access</a:t>
                      </a:r>
                      <a:r>
                        <a:rPr lang="en-IN" sz="1800" dirty="0">
                          <a:latin typeface="Cambria" pitchFamily="18" charset="0"/>
                          <a:ea typeface="Cambria" pitchFamily="18" charset="0"/>
                        </a:rPr>
                        <a:t>)</a:t>
                      </a:r>
                    </a:p>
                  </a:txBody>
                  <a:tcPr/>
                </a:tc>
                <a:tc>
                  <a:txBody>
                    <a:bodyPr/>
                    <a:lstStyle/>
                    <a:p>
                      <a:r>
                        <a:rPr lang="en-US" sz="1800" dirty="0">
                          <a:latin typeface="Cambria" pitchFamily="18" charset="0"/>
                          <a:ea typeface="Cambria" pitchFamily="18" charset="0"/>
                        </a:rPr>
                        <a:t>Improved CNN for apple leaves</a:t>
                      </a:r>
                      <a:endParaRPr lang="en-IN" sz="1800" dirty="0">
                        <a:latin typeface="Cambria" pitchFamily="18" charset="0"/>
                        <a:ea typeface="Cambria" pitchFamily="18" charset="0"/>
                      </a:endParaRPr>
                    </a:p>
                  </a:txBody>
                  <a:tcPr/>
                </a:tc>
                <a:tc>
                  <a:txBody>
                    <a:bodyPr/>
                    <a:lstStyle/>
                    <a:p>
                      <a:r>
                        <a:rPr lang="en-US" sz="1800" dirty="0">
                          <a:latin typeface="Cambria" pitchFamily="18" charset="0"/>
                          <a:ea typeface="Cambria" pitchFamily="18" charset="0"/>
                        </a:rPr>
                        <a:t>Real-time apple leaf disease detection; robust but crop-specific.</a:t>
                      </a:r>
                      <a:endParaRPr lang="en-IN" sz="1800" dirty="0">
                        <a:latin typeface="Cambria" pitchFamily="18" charset="0"/>
                        <a:ea typeface="Cambria"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9162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4" y="274637"/>
            <a:ext cx="10652125" cy="625475"/>
          </a:xfrm>
        </p:spPr>
        <p:txBody>
          <a:bodyPr/>
          <a:lstStyle/>
          <a:p>
            <a:pPr marL="495300" indent="-342900">
              <a:lnSpc>
                <a:spcPct val="200000"/>
              </a:lnSpc>
            </a:pPr>
            <a:r>
              <a:rPr lang="en-US" dirty="0">
                <a:latin typeface="Cambria" panose="02040503050406030204" pitchFamily="18" charset="0"/>
                <a:ea typeface="Cambria" panose="02040503050406030204" pitchFamily="18" charset="0"/>
              </a:rPr>
              <a:t>Literature Survey:</a:t>
            </a:r>
          </a:p>
        </p:txBody>
      </p:sp>
      <p:graphicFrame>
        <p:nvGraphicFramePr>
          <p:cNvPr id="6" name="Table 5"/>
          <p:cNvGraphicFramePr>
            <a:graphicFrameLocks noGrp="1"/>
          </p:cNvGraphicFramePr>
          <p:nvPr>
            <p:extLst>
              <p:ext uri="{D42A27DB-BD31-4B8C-83A1-F6EECF244321}">
                <p14:modId xmlns:p14="http://schemas.microsoft.com/office/powerpoint/2010/main" val="1041306807"/>
              </p:ext>
            </p:extLst>
          </p:nvPr>
        </p:nvGraphicFramePr>
        <p:xfrm>
          <a:off x="749300" y="1117600"/>
          <a:ext cx="10769600" cy="4381500"/>
        </p:xfrm>
        <a:graphic>
          <a:graphicData uri="http://schemas.openxmlformats.org/drawingml/2006/table">
            <a:tbl>
              <a:tblPr firstRow="1" bandRow="1"/>
              <a:tblGrid>
                <a:gridCol w="1968500">
                  <a:extLst>
                    <a:ext uri="{9D8B030D-6E8A-4147-A177-3AD203B41FA5}">
                      <a16:colId xmlns:a16="http://schemas.microsoft.com/office/drawing/2014/main" val="20000"/>
                    </a:ext>
                  </a:extLst>
                </a:gridCol>
                <a:gridCol w="4356100">
                  <a:extLst>
                    <a:ext uri="{9D8B030D-6E8A-4147-A177-3AD203B41FA5}">
                      <a16:colId xmlns:a16="http://schemas.microsoft.com/office/drawing/2014/main" val="20001"/>
                    </a:ext>
                  </a:extLst>
                </a:gridCol>
                <a:gridCol w="4445000">
                  <a:extLst>
                    <a:ext uri="{9D8B030D-6E8A-4147-A177-3AD203B41FA5}">
                      <a16:colId xmlns:a16="http://schemas.microsoft.com/office/drawing/2014/main" val="20002"/>
                    </a:ext>
                  </a:extLst>
                </a:gridCol>
              </a:tblGrid>
              <a:tr h="546100">
                <a:tc>
                  <a:txBody>
                    <a:bodyPr/>
                    <a:lstStyle/>
                    <a:p>
                      <a:r>
                        <a:rPr lang="en-US" sz="2400" b="1" dirty="0">
                          <a:latin typeface="Cambria" pitchFamily="18" charset="0"/>
                          <a:ea typeface="Cambria" pitchFamily="18" charset="0"/>
                        </a:rPr>
                        <a:t>Ref no.</a:t>
                      </a:r>
                      <a:endParaRPr lang="en-IN" sz="2400" b="1" dirty="0">
                        <a:latin typeface="Cambria" pitchFamily="18" charset="0"/>
                        <a:ea typeface="Cambria" pitchFamily="18" charset="0"/>
                      </a:endParaRPr>
                    </a:p>
                  </a:txBody>
                  <a:tcPr/>
                </a:tc>
                <a:tc>
                  <a:txBody>
                    <a:bodyPr/>
                    <a:lstStyle/>
                    <a:p>
                      <a:r>
                        <a:rPr lang="en-IN" sz="2400" b="1" dirty="0">
                          <a:latin typeface="Cambria" pitchFamily="18" charset="0"/>
                          <a:ea typeface="Cambria" pitchFamily="18" charset="0"/>
                        </a:rPr>
                        <a:t>Author(s) &amp; Year</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400" b="1" dirty="0">
                          <a:latin typeface="Cambria" pitchFamily="18" charset="0"/>
                          <a:ea typeface="Cambria" pitchFamily="18" charset="0"/>
                        </a:rPr>
                        <a:t>Approach / Method</a:t>
                      </a:r>
                    </a:p>
                  </a:txBody>
                  <a:tcPr/>
                </a:tc>
                <a:extLst>
                  <a:ext uri="{0D108BD9-81ED-4DB2-BD59-A6C34878D82A}">
                    <a16:rowId xmlns:a16="http://schemas.microsoft.com/office/drawing/2014/main" val="10000"/>
                  </a:ext>
                </a:extLst>
              </a:tr>
              <a:tr h="268301">
                <a:tc>
                  <a:txBody>
                    <a:bodyPr/>
                    <a:lstStyle/>
                    <a:p>
                      <a:r>
                        <a:rPr lang="en-IN" sz="1800" dirty="0">
                          <a:latin typeface="Cambria" pitchFamily="18" charset="0"/>
                          <a:ea typeface="Cambria" pitchFamily="18" charset="0"/>
                        </a:rPr>
                        <a:t>[5] Zhang et al., 2018 (</a:t>
                      </a:r>
                      <a:r>
                        <a:rPr lang="en-IN" sz="1800" i="1" dirty="0">
                          <a:latin typeface="Cambria" pitchFamily="18" charset="0"/>
                          <a:ea typeface="Cambria" pitchFamily="18" charset="0"/>
                        </a:rPr>
                        <a:t>IEEE Access</a:t>
                      </a:r>
                      <a:r>
                        <a:rPr lang="en-IN" sz="1800" dirty="0">
                          <a:latin typeface="Cambria" pitchFamily="18" charset="0"/>
                          <a:ea typeface="Cambria" pitchFamily="18" charset="0"/>
                        </a:rPr>
                        <a:t>)</a:t>
                      </a:r>
                      <a:endParaRPr lang="en-IN" sz="1800" b="0" dirty="0">
                        <a:latin typeface="Cambria" pitchFamily="18" charset="0"/>
                        <a:ea typeface="Cambria" pitchFamily="18" charset="0"/>
                      </a:endParaRPr>
                    </a:p>
                  </a:txBody>
                  <a:tcPr/>
                </a:tc>
                <a:tc>
                  <a:txBody>
                    <a:bodyPr/>
                    <a:lstStyle/>
                    <a:p>
                      <a:r>
                        <a:rPr lang="en-US" sz="1800" dirty="0">
                          <a:latin typeface="Cambria" pitchFamily="18" charset="0"/>
                          <a:ea typeface="Cambria" pitchFamily="18" charset="0"/>
                        </a:rPr>
                        <a:t>CNN for maize leaf diseases</a:t>
                      </a:r>
                      <a:endParaRPr lang="en-IN" sz="1800" b="0" dirty="0">
                        <a:latin typeface="Cambria" pitchFamily="18" charset="0"/>
                        <a:ea typeface="Cambria" pitchFamily="18" charset="0"/>
                      </a:endParaRPr>
                    </a:p>
                  </a:txBody>
                  <a:tcPr/>
                </a:tc>
                <a:tc>
                  <a:txBody>
                    <a:bodyPr/>
                    <a:lstStyle/>
                    <a:p>
                      <a:r>
                        <a:rPr lang="en-US" sz="1800" dirty="0">
                          <a:latin typeface="Cambria" pitchFamily="18" charset="0"/>
                          <a:ea typeface="Cambria" pitchFamily="18" charset="0"/>
                        </a:rPr>
                        <a:t>High accuracy on maize dataset; limited scalability to other crops.</a:t>
                      </a:r>
                      <a:endParaRPr lang="en-IN" sz="1800" b="0" dirty="0">
                        <a:latin typeface="Cambria" pitchFamily="18" charset="0"/>
                        <a:ea typeface="Cambria" pitchFamily="18" charset="0"/>
                      </a:endParaRPr>
                    </a:p>
                  </a:txBody>
                  <a:tcPr/>
                </a:tc>
                <a:extLst>
                  <a:ext uri="{0D108BD9-81ED-4DB2-BD59-A6C34878D82A}">
                    <a16:rowId xmlns:a16="http://schemas.microsoft.com/office/drawing/2014/main" val="10001"/>
                  </a:ext>
                </a:extLst>
              </a:tr>
              <a:tr h="939800">
                <a:tc>
                  <a:txBody>
                    <a:bodyPr/>
                    <a:lstStyle/>
                    <a:p>
                      <a:r>
                        <a:rPr lang="fr-FR" sz="1800" dirty="0">
                          <a:latin typeface="Cambria" pitchFamily="18" charset="0"/>
                          <a:ea typeface="Cambria" pitchFamily="18" charset="0"/>
                        </a:rPr>
                        <a:t>[6] </a:t>
                      </a:r>
                      <a:r>
                        <a:rPr lang="fr-FR" sz="1800" dirty="0" err="1">
                          <a:latin typeface="Cambria" pitchFamily="18" charset="0"/>
                          <a:ea typeface="Cambria" pitchFamily="18" charset="0"/>
                        </a:rPr>
                        <a:t>Yu</a:t>
                      </a:r>
                      <a:r>
                        <a:rPr lang="fr-FR" sz="1800" dirty="0">
                          <a:latin typeface="Cambria" pitchFamily="18" charset="0"/>
                          <a:ea typeface="Cambria" pitchFamily="18" charset="0"/>
                        </a:rPr>
                        <a:t> &amp; Son, 2020 (</a:t>
                      </a:r>
                      <a:r>
                        <a:rPr lang="fr-FR" sz="1800" i="1" dirty="0">
                          <a:latin typeface="Cambria" pitchFamily="18" charset="0"/>
                          <a:ea typeface="Cambria" pitchFamily="18" charset="0"/>
                        </a:rPr>
                        <a:t>IEEE Access</a:t>
                      </a:r>
                      <a:r>
                        <a:rPr lang="fr-FR" sz="1800" dirty="0">
                          <a:latin typeface="Cambria" pitchFamily="18" charset="0"/>
                          <a:ea typeface="Cambria" pitchFamily="18" charset="0"/>
                        </a:rPr>
                        <a:t>)</a:t>
                      </a:r>
                      <a:endParaRPr lang="en-IN" sz="1800" dirty="0">
                        <a:latin typeface="Cambria" pitchFamily="18" charset="0"/>
                        <a:ea typeface="Cambria" pitchFamily="18" charset="0"/>
                      </a:endParaRPr>
                    </a:p>
                  </a:txBody>
                  <a:tcPr/>
                </a:tc>
                <a:tc>
                  <a:txBody>
                    <a:bodyPr/>
                    <a:lstStyle/>
                    <a:p>
                      <a:r>
                        <a:rPr lang="en-IN" sz="1800" dirty="0">
                          <a:latin typeface="Cambria" pitchFamily="18" charset="0"/>
                          <a:ea typeface="Cambria" pitchFamily="18" charset="0"/>
                        </a:rPr>
                        <a:t>ROI-aware CNN</a:t>
                      </a:r>
                    </a:p>
                  </a:txBody>
                  <a:tcPr/>
                </a:tc>
                <a:tc>
                  <a:txBody>
                    <a:bodyPr/>
                    <a:lstStyle/>
                    <a:p>
                      <a:r>
                        <a:rPr lang="en-US" sz="1800" dirty="0">
                          <a:latin typeface="Cambria" pitchFamily="18" charset="0"/>
                          <a:ea typeface="Cambria" pitchFamily="18" charset="0"/>
                        </a:rPr>
                        <a:t>Focused on diseased regions in images; better precision but computationally heavy.</a:t>
                      </a:r>
                      <a:endParaRPr lang="en-IN" sz="1800" dirty="0">
                        <a:latin typeface="Cambria" pitchFamily="18" charset="0"/>
                        <a:ea typeface="Cambria" pitchFamily="18" charset="0"/>
                      </a:endParaRPr>
                    </a:p>
                  </a:txBody>
                  <a:tcPr/>
                </a:tc>
                <a:extLst>
                  <a:ext uri="{0D108BD9-81ED-4DB2-BD59-A6C34878D82A}">
                    <a16:rowId xmlns:a16="http://schemas.microsoft.com/office/drawing/2014/main" val="10002"/>
                  </a:ext>
                </a:extLst>
              </a:tr>
              <a:tr h="990600">
                <a:tc>
                  <a:txBody>
                    <a:bodyPr/>
                    <a:lstStyle/>
                    <a:p>
                      <a:r>
                        <a:rPr lang="da-DK" sz="1800" dirty="0">
                          <a:latin typeface="Cambria" pitchFamily="18" charset="0"/>
                          <a:ea typeface="Cambria" pitchFamily="18" charset="0"/>
                        </a:rPr>
                        <a:t>[7] </a:t>
                      </a:r>
                      <a:r>
                        <a:rPr lang="nl-NL" sz="1800" dirty="0">
                          <a:latin typeface="Cambria" panose="02040503050406030204" pitchFamily="18" charset="0"/>
                          <a:ea typeface="Cambria" panose="02040503050406030204" pitchFamily="18" charset="0"/>
                        </a:rPr>
                        <a:t>Sladojevic et al., 2016 (</a:t>
                      </a:r>
                      <a:r>
                        <a:rPr lang="nl-NL" sz="1800" i="1" dirty="0">
                          <a:latin typeface="Cambria" panose="02040503050406030204" pitchFamily="18" charset="0"/>
                          <a:ea typeface="Cambria" panose="02040503050406030204" pitchFamily="18" charset="0"/>
                        </a:rPr>
                        <a:t>IEEE IJCNN</a:t>
                      </a:r>
                      <a:r>
                        <a:rPr lang="nl-NL" sz="1800" dirty="0">
                          <a:latin typeface="Cambria" panose="02040503050406030204" pitchFamily="18" charset="0"/>
                          <a:ea typeface="Cambria" panose="02040503050406030204" pitchFamily="18" charset="0"/>
                        </a:rPr>
                        <a:t>)</a:t>
                      </a:r>
                      <a:endParaRPr lang="en-IN" sz="1800" dirty="0">
                        <a:latin typeface="Cambria" pitchFamily="18" charset="0"/>
                        <a:ea typeface="Cambria" pitchFamily="18" charset="0"/>
                      </a:endParaRPr>
                    </a:p>
                  </a:txBody>
                  <a:tcPr/>
                </a:tc>
                <a:tc>
                  <a:txBody>
                    <a:bodyPr/>
                    <a:lstStyle/>
                    <a:p>
                      <a:r>
                        <a:rPr lang="en-US" sz="1800" dirty="0">
                          <a:latin typeface="Cambria" panose="02040503050406030204" pitchFamily="18" charset="0"/>
                          <a:ea typeface="Cambria" panose="02040503050406030204" pitchFamily="18" charset="0"/>
                        </a:rPr>
                        <a:t>Applied CNNs for leaf image classification.</a:t>
                      </a:r>
                      <a:endParaRPr lang="en-IN" sz="1800" dirty="0">
                        <a:latin typeface="Cambria" pitchFamily="18" charset="0"/>
                        <a:ea typeface="Cambria" pitchFamily="18" charset="0"/>
                      </a:endParaRPr>
                    </a:p>
                  </a:txBody>
                  <a:tcPr/>
                </a:tc>
                <a:tc>
                  <a:txBody>
                    <a:bodyPr/>
                    <a:lstStyle/>
                    <a:p>
                      <a:r>
                        <a:rPr lang="en-US" sz="1800" dirty="0">
                          <a:latin typeface="Cambria" panose="02040503050406030204" pitchFamily="18" charset="0"/>
                          <a:ea typeface="Cambria" panose="02040503050406030204" pitchFamily="18" charset="0"/>
                        </a:rPr>
                        <a:t>First use of deep learning in crop disease detection, achieved good accuracy; dataset small and limited to lab conditions.</a:t>
                      </a:r>
                      <a:endParaRPr lang="en-IN" sz="1800" dirty="0">
                        <a:latin typeface="Cambria" pitchFamily="18" charset="0"/>
                        <a:ea typeface="Cambria" pitchFamily="18" charset="0"/>
                      </a:endParaRPr>
                    </a:p>
                  </a:txBody>
                  <a:tcPr/>
                </a:tc>
                <a:extLst>
                  <a:ext uri="{0D108BD9-81ED-4DB2-BD59-A6C34878D82A}">
                    <a16:rowId xmlns:a16="http://schemas.microsoft.com/office/drawing/2014/main" val="10003"/>
                  </a:ext>
                </a:extLst>
              </a:tr>
              <a:tr h="990600">
                <a:tc>
                  <a:txBody>
                    <a:bodyPr/>
                    <a:lstStyle/>
                    <a:p>
                      <a:r>
                        <a:rPr lang="en-IN" sz="1800" dirty="0">
                          <a:latin typeface="Cambria" pitchFamily="18" charset="0"/>
                          <a:ea typeface="Cambria" pitchFamily="18" charset="0"/>
                        </a:rPr>
                        <a:t>[8] </a:t>
                      </a:r>
                      <a:r>
                        <a:rPr lang="en-US" sz="1800" dirty="0">
                          <a:latin typeface="Cambria" panose="02040503050406030204" pitchFamily="18" charset="0"/>
                          <a:ea typeface="Cambria" panose="02040503050406030204" pitchFamily="18" charset="0"/>
                        </a:rPr>
                        <a:t>Amara et al., 2017 (</a:t>
                      </a:r>
                      <a:r>
                        <a:rPr lang="en-US" sz="1800" i="1" dirty="0">
                          <a:latin typeface="Cambria" panose="02040503050406030204" pitchFamily="18" charset="0"/>
                          <a:ea typeface="Cambria" panose="02040503050406030204" pitchFamily="18" charset="0"/>
                        </a:rPr>
                        <a:t>IEEE AIPR</a:t>
                      </a:r>
                      <a:r>
                        <a:rPr lang="en-US" sz="1800" dirty="0">
                          <a:latin typeface="Cambria" panose="02040503050406030204" pitchFamily="18" charset="0"/>
                          <a:ea typeface="Cambria" panose="02040503050406030204" pitchFamily="18" charset="0"/>
                        </a:rPr>
                        <a:t>)</a:t>
                      </a:r>
                      <a:endParaRPr lang="en-IN" sz="1800" dirty="0">
                        <a:latin typeface="Cambria" pitchFamily="18" charset="0"/>
                        <a:ea typeface="Cambria" pitchFamily="18" charset="0"/>
                      </a:endParaRPr>
                    </a:p>
                  </a:txBody>
                  <a:tcPr/>
                </a:tc>
                <a:tc>
                  <a:txBody>
                    <a:bodyPr/>
                    <a:lstStyle/>
                    <a:p>
                      <a:r>
                        <a:rPr lang="en-US" sz="1800" dirty="0">
                          <a:latin typeface="Cambria" panose="02040503050406030204" pitchFamily="18" charset="0"/>
                          <a:ea typeface="Cambria" panose="02040503050406030204" pitchFamily="18" charset="0"/>
                        </a:rPr>
                        <a:t>CNN-based banana leaf disease classification.</a:t>
                      </a:r>
                      <a:endParaRPr lang="en-IN" sz="1800" dirty="0">
                        <a:latin typeface="Cambria" pitchFamily="18" charset="0"/>
                        <a:ea typeface="Cambria" pitchFamily="18" charset="0"/>
                      </a:endParaRPr>
                    </a:p>
                  </a:txBody>
                  <a:tcPr/>
                </a:tc>
                <a:tc>
                  <a:txBody>
                    <a:bodyPr/>
                    <a:lstStyle/>
                    <a:p>
                      <a:r>
                        <a:rPr lang="en-US" sz="1800" dirty="0">
                          <a:latin typeface="Cambria" panose="02040503050406030204" pitchFamily="18" charset="0"/>
                          <a:ea typeface="Cambria" panose="02040503050406030204" pitchFamily="18" charset="0"/>
                        </a:rPr>
                        <a:t>Showed strong accuracy for banana diseases; limitation is crop-specific model and need for larger datasets.</a:t>
                      </a:r>
                      <a:endParaRPr lang="en-IN" sz="1800" dirty="0">
                        <a:latin typeface="Cambria" pitchFamily="18" charset="0"/>
                        <a:ea typeface="Cambria"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7947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4" y="274637"/>
            <a:ext cx="10652125" cy="625475"/>
          </a:xfrm>
        </p:spPr>
        <p:txBody>
          <a:bodyPr/>
          <a:lstStyle/>
          <a:p>
            <a:pPr marL="495300" indent="-342900">
              <a:lnSpc>
                <a:spcPct val="200000"/>
              </a:lnSpc>
            </a:pPr>
            <a:r>
              <a:rPr lang="en-US" dirty="0">
                <a:latin typeface="Cambria" panose="02040503050406030204" pitchFamily="18" charset="0"/>
                <a:ea typeface="Cambria" panose="02040503050406030204" pitchFamily="18" charset="0"/>
              </a:rPr>
              <a:t>Literature Survey:</a:t>
            </a:r>
          </a:p>
        </p:txBody>
      </p:sp>
      <p:graphicFrame>
        <p:nvGraphicFramePr>
          <p:cNvPr id="6" name="Table 5"/>
          <p:cNvGraphicFramePr>
            <a:graphicFrameLocks noGrp="1"/>
          </p:cNvGraphicFramePr>
          <p:nvPr>
            <p:extLst>
              <p:ext uri="{D42A27DB-BD31-4B8C-83A1-F6EECF244321}">
                <p14:modId xmlns:p14="http://schemas.microsoft.com/office/powerpoint/2010/main" val="1416539932"/>
              </p:ext>
            </p:extLst>
          </p:nvPr>
        </p:nvGraphicFramePr>
        <p:xfrm>
          <a:off x="749300" y="1117600"/>
          <a:ext cx="10769600" cy="2400300"/>
        </p:xfrm>
        <a:graphic>
          <a:graphicData uri="http://schemas.openxmlformats.org/drawingml/2006/table">
            <a:tbl>
              <a:tblPr firstRow="1" bandRow="1"/>
              <a:tblGrid>
                <a:gridCol w="1968500">
                  <a:extLst>
                    <a:ext uri="{9D8B030D-6E8A-4147-A177-3AD203B41FA5}">
                      <a16:colId xmlns:a16="http://schemas.microsoft.com/office/drawing/2014/main" val="20000"/>
                    </a:ext>
                  </a:extLst>
                </a:gridCol>
                <a:gridCol w="4356100">
                  <a:extLst>
                    <a:ext uri="{9D8B030D-6E8A-4147-A177-3AD203B41FA5}">
                      <a16:colId xmlns:a16="http://schemas.microsoft.com/office/drawing/2014/main" val="20001"/>
                    </a:ext>
                  </a:extLst>
                </a:gridCol>
                <a:gridCol w="4445000">
                  <a:extLst>
                    <a:ext uri="{9D8B030D-6E8A-4147-A177-3AD203B41FA5}">
                      <a16:colId xmlns:a16="http://schemas.microsoft.com/office/drawing/2014/main" val="20002"/>
                    </a:ext>
                  </a:extLst>
                </a:gridCol>
              </a:tblGrid>
              <a:tr h="546100">
                <a:tc>
                  <a:txBody>
                    <a:bodyPr/>
                    <a:lstStyle/>
                    <a:p>
                      <a:r>
                        <a:rPr lang="en-US" sz="2400" b="1" dirty="0">
                          <a:latin typeface="Cambria" pitchFamily="18" charset="0"/>
                          <a:ea typeface="Cambria" pitchFamily="18" charset="0"/>
                        </a:rPr>
                        <a:t>Ref no.</a:t>
                      </a:r>
                      <a:endParaRPr lang="en-IN" sz="2400" b="1" dirty="0">
                        <a:latin typeface="Cambria" pitchFamily="18" charset="0"/>
                        <a:ea typeface="Cambria" pitchFamily="18" charset="0"/>
                      </a:endParaRPr>
                    </a:p>
                  </a:txBody>
                  <a:tcPr/>
                </a:tc>
                <a:tc>
                  <a:txBody>
                    <a:bodyPr/>
                    <a:lstStyle/>
                    <a:p>
                      <a:r>
                        <a:rPr lang="en-IN" sz="2400" b="1" dirty="0">
                          <a:latin typeface="Cambria" pitchFamily="18" charset="0"/>
                          <a:ea typeface="Cambria" pitchFamily="18" charset="0"/>
                        </a:rPr>
                        <a:t>Author(s) &amp; Year</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400" b="1" dirty="0">
                          <a:latin typeface="Cambria" pitchFamily="18" charset="0"/>
                          <a:ea typeface="Cambria" pitchFamily="18" charset="0"/>
                        </a:rPr>
                        <a:t>Approach / Method</a:t>
                      </a:r>
                    </a:p>
                  </a:txBody>
                  <a:tcPr/>
                </a:tc>
                <a:extLst>
                  <a:ext uri="{0D108BD9-81ED-4DB2-BD59-A6C34878D82A}">
                    <a16:rowId xmlns:a16="http://schemas.microsoft.com/office/drawing/2014/main" val="10000"/>
                  </a:ext>
                </a:extLst>
              </a:tr>
              <a:tr h="268301">
                <a:tc>
                  <a:txBody>
                    <a:bodyPr/>
                    <a:lstStyle/>
                    <a:p>
                      <a:r>
                        <a:rPr lang="it-IT" sz="1800" dirty="0">
                          <a:latin typeface="Cambria" pitchFamily="18" charset="0"/>
                          <a:ea typeface="Cambria" pitchFamily="18" charset="0"/>
                        </a:rPr>
                        <a:t>[9] Li et al., 2021 (</a:t>
                      </a:r>
                      <a:r>
                        <a:rPr lang="it-IT" sz="1800" i="1" dirty="0">
                          <a:latin typeface="Cambria" pitchFamily="18" charset="0"/>
                          <a:ea typeface="Cambria" pitchFamily="18" charset="0"/>
                        </a:rPr>
                        <a:t>IEEE Access</a:t>
                      </a:r>
                      <a:r>
                        <a:rPr lang="it-IT" sz="1800" dirty="0">
                          <a:latin typeface="Cambria" pitchFamily="18" charset="0"/>
                          <a:ea typeface="Cambria" pitchFamily="18" charset="0"/>
                        </a:rPr>
                        <a:t>)</a:t>
                      </a:r>
                      <a:endParaRPr lang="en-IN" sz="1800" b="0" dirty="0">
                        <a:latin typeface="Cambria" pitchFamily="18" charset="0"/>
                        <a:ea typeface="Cambria" pitchFamily="18" charset="0"/>
                      </a:endParaRPr>
                    </a:p>
                  </a:txBody>
                  <a:tcPr/>
                </a:tc>
                <a:tc>
                  <a:txBody>
                    <a:bodyPr/>
                    <a:lstStyle/>
                    <a:p>
                      <a:r>
                        <a:rPr lang="en-US" sz="1800" dirty="0">
                          <a:latin typeface="Cambria" pitchFamily="18" charset="0"/>
                          <a:ea typeface="Cambria" pitchFamily="18" charset="0"/>
                        </a:rPr>
                        <a:t>Review on deep learning in plant disease</a:t>
                      </a:r>
                      <a:endParaRPr lang="en-IN" sz="1800" b="0" dirty="0">
                        <a:latin typeface="Cambria" pitchFamily="18" charset="0"/>
                        <a:ea typeface="Cambria" pitchFamily="18" charset="0"/>
                      </a:endParaRPr>
                    </a:p>
                  </a:txBody>
                  <a:tcPr/>
                </a:tc>
                <a:tc>
                  <a:txBody>
                    <a:bodyPr/>
                    <a:lstStyle/>
                    <a:p>
                      <a:r>
                        <a:rPr lang="en-US" sz="1800" dirty="0">
                          <a:latin typeface="Cambria" pitchFamily="18" charset="0"/>
                          <a:ea typeface="Cambria" pitchFamily="18" charset="0"/>
                        </a:rPr>
                        <a:t>Summarized advances in DL for agriculture; identified gaps in real-world deployment.</a:t>
                      </a:r>
                      <a:endParaRPr lang="en-IN" sz="1800" b="0" dirty="0">
                        <a:latin typeface="Cambria" pitchFamily="18" charset="0"/>
                        <a:ea typeface="Cambria" pitchFamily="18" charset="0"/>
                      </a:endParaRPr>
                    </a:p>
                  </a:txBody>
                  <a:tcPr/>
                </a:tc>
                <a:extLst>
                  <a:ext uri="{0D108BD9-81ED-4DB2-BD59-A6C34878D82A}">
                    <a16:rowId xmlns:a16="http://schemas.microsoft.com/office/drawing/2014/main" val="10001"/>
                  </a:ext>
                </a:extLst>
              </a:tr>
              <a:tr h="939800">
                <a:tc>
                  <a:txBody>
                    <a:bodyPr/>
                    <a:lstStyle/>
                    <a:p>
                      <a:r>
                        <a:rPr lang="en-IN" sz="1800" dirty="0">
                          <a:latin typeface="Cambria" pitchFamily="18" charset="0"/>
                          <a:ea typeface="Cambria" pitchFamily="18" charset="0"/>
                        </a:rPr>
                        <a:t>[10] Chen et al., 2021 (</a:t>
                      </a:r>
                      <a:r>
                        <a:rPr lang="en-IN" sz="1800" i="1" dirty="0">
                          <a:latin typeface="Cambria" pitchFamily="18" charset="0"/>
                          <a:ea typeface="Cambria" pitchFamily="18" charset="0"/>
                        </a:rPr>
                        <a:t>IEEE Access</a:t>
                      </a:r>
                      <a:r>
                        <a:rPr lang="en-IN" sz="1800" dirty="0">
                          <a:latin typeface="Cambria" pitchFamily="18" charset="0"/>
                          <a:ea typeface="Cambria" pitchFamily="18" charset="0"/>
                        </a:rPr>
                        <a:t>)</a:t>
                      </a:r>
                    </a:p>
                  </a:txBody>
                  <a:tcPr/>
                </a:tc>
                <a:tc>
                  <a:txBody>
                    <a:bodyPr/>
                    <a:lstStyle/>
                    <a:p>
                      <a:r>
                        <a:rPr lang="en-US" sz="1800" dirty="0">
                          <a:latin typeface="Cambria" pitchFamily="18" charset="0"/>
                          <a:ea typeface="Cambria" pitchFamily="18" charset="0"/>
                        </a:rPr>
                        <a:t>Improved CNN for tomato leaf diseases</a:t>
                      </a:r>
                      <a:endParaRPr lang="en-IN" sz="1800" dirty="0">
                        <a:latin typeface="Cambria" pitchFamily="18" charset="0"/>
                        <a:ea typeface="Cambria" pitchFamily="18" charset="0"/>
                      </a:endParaRPr>
                    </a:p>
                  </a:txBody>
                  <a:tcPr/>
                </a:tc>
                <a:tc>
                  <a:txBody>
                    <a:bodyPr/>
                    <a:lstStyle/>
                    <a:p>
                      <a:r>
                        <a:rPr lang="en-US" sz="1800" dirty="0">
                          <a:latin typeface="Cambria" pitchFamily="18" charset="0"/>
                          <a:ea typeface="Cambria" pitchFamily="18" charset="0"/>
                        </a:rPr>
                        <a:t>Enhanced detection accuracy for tomato diseases; specific to one crop.</a:t>
                      </a:r>
                      <a:endParaRPr lang="en-IN" sz="1800" dirty="0">
                        <a:latin typeface="Cambria" pitchFamily="18" charset="0"/>
                        <a:ea typeface="Cambria"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6525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495300" indent="-34290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639118" y="869622"/>
            <a:ext cx="10841681" cy="5713739"/>
          </a:xfrm>
          <a:prstGeom prst="rect">
            <a:avLst/>
          </a:prstGeom>
          <a:noFill/>
          <a:ln>
            <a:noFill/>
          </a:ln>
        </p:spPr>
        <p:txBody>
          <a:bodyPr spcFirstLastPara="1" wrap="square" lIns="91425" tIns="45700" rIns="91425" bIns="45700" anchor="t" anchorCtr="0">
            <a:normAutofit/>
          </a:bodyPr>
          <a:lstStyle/>
          <a:p>
            <a:pPr>
              <a:lnSpc>
                <a:spcPct val="150000"/>
              </a:lnSpc>
            </a:pPr>
            <a:r>
              <a:rPr lang="en-US" dirty="0">
                <a:latin typeface="Cambria" pitchFamily="18" charset="0"/>
                <a:ea typeface="Cambria" pitchFamily="18" charset="0"/>
              </a:rPr>
              <a:t>Detect crop leaf diseases early using AI-driven methods.</a:t>
            </a:r>
          </a:p>
          <a:p>
            <a:pPr>
              <a:lnSpc>
                <a:spcPct val="150000"/>
              </a:lnSpc>
            </a:pPr>
            <a:r>
              <a:rPr lang="en-US" dirty="0">
                <a:latin typeface="Cambria" pitchFamily="18" charset="0"/>
                <a:ea typeface="Cambria" pitchFamily="18" charset="0"/>
              </a:rPr>
              <a:t>Develop a reliable and accurate </a:t>
            </a:r>
            <a:r>
              <a:rPr lang="en-US" b="1" dirty="0">
                <a:latin typeface="Cambria" pitchFamily="18" charset="0"/>
                <a:ea typeface="Cambria" pitchFamily="18" charset="0"/>
              </a:rPr>
              <a:t>CNN-based classification model</a:t>
            </a:r>
            <a:r>
              <a:rPr lang="en-US" dirty="0">
                <a:latin typeface="Cambria" pitchFamily="18" charset="0"/>
                <a:ea typeface="Cambria" pitchFamily="18" charset="0"/>
              </a:rPr>
              <a:t>.</a:t>
            </a:r>
          </a:p>
          <a:p>
            <a:pPr>
              <a:lnSpc>
                <a:spcPct val="150000"/>
              </a:lnSpc>
            </a:pPr>
            <a:r>
              <a:rPr lang="en-US" dirty="0">
                <a:latin typeface="Cambria" pitchFamily="18" charset="0"/>
                <a:ea typeface="Cambria" pitchFamily="18" charset="0"/>
              </a:rPr>
              <a:t>Provide farmers with actionable </a:t>
            </a:r>
            <a:r>
              <a:rPr lang="en-US" b="1" dirty="0">
                <a:latin typeface="Cambria" pitchFamily="18" charset="0"/>
                <a:ea typeface="Cambria" pitchFamily="18" charset="0"/>
              </a:rPr>
              <a:t>disease management recommendations</a:t>
            </a:r>
            <a:r>
              <a:rPr lang="en-US" dirty="0">
                <a:latin typeface="Cambria" pitchFamily="18" charset="0"/>
                <a:ea typeface="Cambria" pitchFamily="18" charset="0"/>
              </a:rPr>
              <a:t>.</a:t>
            </a:r>
          </a:p>
          <a:p>
            <a:pPr>
              <a:lnSpc>
                <a:spcPct val="150000"/>
              </a:lnSpc>
            </a:pPr>
            <a:r>
              <a:rPr lang="en-US" dirty="0">
                <a:latin typeface="Cambria" pitchFamily="18" charset="0"/>
                <a:ea typeface="Cambria" pitchFamily="18" charset="0"/>
              </a:rPr>
              <a:t>Build a </a:t>
            </a:r>
            <a:r>
              <a:rPr lang="en-US" b="1" dirty="0">
                <a:latin typeface="Cambria" pitchFamily="18" charset="0"/>
                <a:ea typeface="Cambria" pitchFamily="18" charset="0"/>
              </a:rPr>
              <a:t>low-cost, user-friendly system</a:t>
            </a:r>
            <a:r>
              <a:rPr lang="en-US" dirty="0">
                <a:latin typeface="Cambria" pitchFamily="18" charset="0"/>
                <a:ea typeface="Cambria" pitchFamily="18" charset="0"/>
              </a:rPr>
              <a:t> (web/mobile).</a:t>
            </a:r>
          </a:p>
          <a:p>
            <a:pPr>
              <a:lnSpc>
                <a:spcPct val="150000"/>
              </a:lnSpc>
            </a:pPr>
            <a:r>
              <a:rPr lang="en-US" dirty="0">
                <a:latin typeface="Cambria" pitchFamily="18" charset="0"/>
                <a:ea typeface="Cambria" pitchFamily="18" charset="0"/>
              </a:rPr>
              <a:t>Reduce yield loss and support sustainable agriculture.</a:t>
            </a:r>
          </a:p>
        </p:txBody>
      </p:sp>
      <p:sp>
        <p:nvSpPr>
          <p:cNvPr id="2" name="Rectangle 1">
            <a:extLst>
              <a:ext uri="{FF2B5EF4-FFF2-40B4-BE49-F238E27FC236}">
                <a16:creationId xmlns:a16="http://schemas.microsoft.com/office/drawing/2014/main" id="{2BDDC244-09DE-B811-4C9C-4263F1832548}"/>
              </a:ext>
            </a:extLst>
          </p:cNvPr>
          <p:cNvSpPr>
            <a:spLocks noChangeArrowheads="1"/>
          </p:cNvSpPr>
          <p:nvPr/>
        </p:nvSpPr>
        <p:spPr bwMode="auto">
          <a:xfrm>
            <a:off x="546754" y="160933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81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495300" indent="-342900">
              <a:lnSpc>
                <a:spcPct val="200000"/>
              </a:lnSpc>
            </a:pPr>
            <a:r>
              <a:rPr lang="en-US" dirty="0">
                <a:latin typeface="Cambria" panose="02040503050406030204" pitchFamily="18" charset="0"/>
                <a:ea typeface="Cambria" panose="02040503050406030204" pitchFamily="18" charset="0"/>
              </a:rPr>
              <a:t>Existing Methods and Drawbacks</a:t>
            </a:r>
          </a:p>
        </p:txBody>
      </p:sp>
      <p:sp>
        <p:nvSpPr>
          <p:cNvPr id="115" name="Google Shape;115;p17"/>
          <p:cNvSpPr txBox="1">
            <a:spLocks noGrp="1"/>
          </p:cNvSpPr>
          <p:nvPr>
            <p:ph type="body" idx="1"/>
          </p:nvPr>
        </p:nvSpPr>
        <p:spPr>
          <a:xfrm>
            <a:off x="241300" y="1079500"/>
            <a:ext cx="11341100" cy="4953000"/>
          </a:xfrm>
          <a:prstGeom prst="rect">
            <a:avLst/>
          </a:prstGeom>
          <a:noFill/>
          <a:ln>
            <a:noFill/>
          </a:ln>
        </p:spPr>
        <p:txBody>
          <a:bodyPr spcFirstLastPara="1" wrap="square" lIns="91425" tIns="45700" rIns="91425" bIns="45700" anchor="t" anchorCtr="0">
            <a:noAutofit/>
          </a:bodyPr>
          <a:lstStyle/>
          <a:p>
            <a:pPr marL="76200" indent="0">
              <a:buNone/>
            </a:pPr>
            <a:r>
              <a:rPr lang="en-US" dirty="0">
                <a:latin typeface="Cambria" pitchFamily="18" charset="0"/>
                <a:ea typeface="Cambria" pitchFamily="18" charset="0"/>
              </a:rPr>
              <a:t>Traditional plant disease detection has largely relied on manual inspection, which is labor-intensive, requires expert knowledge, and is prone to human error. Early machine learning approaches used handcrafted features with classifiers such as SVM or k-NN, but these methods struggled with accuracy and scalability across different crops. Some mobile applications now attempt disease identification, but they are limited to specific crop types and often fail in real-world conditions due to variations in lighting, background, and leaf appearance.</a:t>
            </a:r>
          </a:p>
          <a:p>
            <a:r>
              <a:rPr lang="en-US" b="1" dirty="0">
                <a:latin typeface="Cambria" pitchFamily="18" charset="0"/>
                <a:ea typeface="Cambria" pitchFamily="18" charset="0"/>
              </a:rPr>
              <a:t>Drawbacks </a:t>
            </a:r>
          </a:p>
          <a:p>
            <a:r>
              <a:rPr lang="en-US" dirty="0">
                <a:latin typeface="Cambria" pitchFamily="18" charset="0"/>
                <a:ea typeface="Cambria" pitchFamily="18" charset="0"/>
              </a:rPr>
              <a:t>Manual inspection - slow, costly, and error-prone.</a:t>
            </a:r>
          </a:p>
          <a:p>
            <a:r>
              <a:rPr lang="en-US" dirty="0">
                <a:latin typeface="Cambria" pitchFamily="18" charset="0"/>
                <a:ea typeface="Cambria" pitchFamily="18" charset="0"/>
              </a:rPr>
              <a:t>ML models with handcrafted features - poor scalability.</a:t>
            </a:r>
          </a:p>
          <a:p>
            <a:r>
              <a:rPr lang="en-US" dirty="0">
                <a:latin typeface="Cambria" pitchFamily="18" charset="0"/>
                <a:ea typeface="Cambria" pitchFamily="18" charset="0"/>
              </a:rPr>
              <a:t>Mobile apps - limited to few crops.</a:t>
            </a:r>
          </a:p>
          <a:p>
            <a:r>
              <a:rPr lang="en-US" dirty="0">
                <a:latin typeface="Cambria" pitchFamily="18" charset="0"/>
                <a:ea typeface="Cambria" pitchFamily="18" charset="0"/>
              </a:rPr>
              <a:t>Low accuracy under real-world farm conditions .</a:t>
            </a:r>
          </a:p>
        </p:txBody>
      </p:sp>
    </p:spTree>
    <p:extLst>
      <p:ext uri="{BB962C8B-B14F-4D97-AF65-F5344CB8AC3E}">
        <p14:creationId xmlns:p14="http://schemas.microsoft.com/office/powerpoint/2010/main" val="333883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638" y="125413"/>
            <a:ext cx="10780712" cy="811212"/>
          </a:xfrm>
        </p:spPr>
        <p:txBody>
          <a:bodyPr/>
          <a:lstStyle/>
          <a:p>
            <a:pPr marL="495300" indent="-342900">
              <a:lnSpc>
                <a:spcPct val="200000"/>
              </a:lnSpc>
            </a:pPr>
            <a:r>
              <a:rPr lang="en-IN" dirty="0">
                <a:latin typeface="Cambria" panose="02040503050406030204" pitchFamily="18" charset="0"/>
                <a:ea typeface="Cambria" panose="02040503050406030204" pitchFamily="18" charset="0"/>
              </a:rPr>
              <a:t>Proposed Method &amp; Feasibility Study </a:t>
            </a:r>
            <a:endParaRPr lang="en-US"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57225" y="1128713"/>
            <a:ext cx="10852150" cy="5224463"/>
          </a:xfrm>
        </p:spPr>
        <p:txBody>
          <a:bodyPr/>
          <a:lstStyle/>
          <a:p>
            <a:r>
              <a:rPr lang="en-IN" b="1" dirty="0">
                <a:latin typeface="Cambria" pitchFamily="18" charset="0"/>
                <a:ea typeface="Cambria" pitchFamily="18" charset="0"/>
              </a:rPr>
              <a:t>Proposed Method:</a:t>
            </a:r>
            <a:endParaRPr lang="en-IN" dirty="0">
              <a:latin typeface="Cambria" pitchFamily="18" charset="0"/>
              <a:ea typeface="Cambria" pitchFamily="18" charset="0"/>
            </a:endParaRPr>
          </a:p>
          <a:p>
            <a:r>
              <a:rPr lang="en-IN" dirty="0">
                <a:latin typeface="Cambria" pitchFamily="18" charset="0"/>
                <a:ea typeface="Cambria" pitchFamily="18" charset="0"/>
              </a:rPr>
              <a:t>Input: Crop leaf image (via phone/camera).</a:t>
            </a:r>
          </a:p>
          <a:p>
            <a:r>
              <a:rPr lang="en-IN" dirty="0" err="1">
                <a:latin typeface="Cambria" pitchFamily="18" charset="0"/>
                <a:ea typeface="Cambria" pitchFamily="18" charset="0"/>
              </a:rPr>
              <a:t>Preprocessing</a:t>
            </a:r>
            <a:r>
              <a:rPr lang="en-IN" dirty="0">
                <a:latin typeface="Cambria" pitchFamily="18" charset="0"/>
                <a:ea typeface="Cambria" pitchFamily="18" charset="0"/>
              </a:rPr>
              <a:t>: </a:t>
            </a:r>
            <a:r>
              <a:rPr lang="en-IN" dirty="0" err="1">
                <a:latin typeface="Cambria" pitchFamily="18" charset="0"/>
                <a:ea typeface="Cambria" pitchFamily="18" charset="0"/>
              </a:rPr>
              <a:t>OpenCV</a:t>
            </a:r>
            <a:r>
              <a:rPr lang="en-IN" dirty="0">
                <a:latin typeface="Cambria" pitchFamily="18" charset="0"/>
                <a:ea typeface="Cambria" pitchFamily="18" charset="0"/>
              </a:rPr>
              <a:t> (resize, normalize, augment).</a:t>
            </a:r>
          </a:p>
          <a:p>
            <a:r>
              <a:rPr lang="en-IN" dirty="0">
                <a:latin typeface="Cambria" pitchFamily="18" charset="0"/>
                <a:ea typeface="Cambria" pitchFamily="18" charset="0"/>
              </a:rPr>
              <a:t>CNN Model (TensorFlow)- classify disease.</a:t>
            </a:r>
          </a:p>
          <a:p>
            <a:r>
              <a:rPr lang="en-IN" dirty="0">
                <a:latin typeface="Cambria" pitchFamily="18" charset="0"/>
                <a:ea typeface="Cambria" pitchFamily="18" charset="0"/>
              </a:rPr>
              <a:t>Output: Disease type + Recommended treatment.</a:t>
            </a:r>
          </a:p>
          <a:p>
            <a:r>
              <a:rPr lang="en-IN" b="1" dirty="0">
                <a:latin typeface="Cambria" pitchFamily="18" charset="0"/>
                <a:ea typeface="Cambria" pitchFamily="18" charset="0"/>
              </a:rPr>
              <a:t>Feasibility Study:</a:t>
            </a:r>
            <a:endParaRPr lang="en-IN" dirty="0">
              <a:latin typeface="Cambria" pitchFamily="18" charset="0"/>
              <a:ea typeface="Cambria" pitchFamily="18" charset="0"/>
            </a:endParaRPr>
          </a:p>
          <a:p>
            <a:r>
              <a:rPr lang="en-IN" dirty="0">
                <a:latin typeface="Cambria" pitchFamily="18" charset="0"/>
                <a:ea typeface="Cambria" pitchFamily="18" charset="0"/>
              </a:rPr>
              <a:t>Technology: Python, TensorFlow, OpenCV .</a:t>
            </a:r>
          </a:p>
          <a:p>
            <a:r>
              <a:rPr lang="en-IN" dirty="0">
                <a:latin typeface="Cambria" pitchFamily="18" charset="0"/>
                <a:ea typeface="Cambria" pitchFamily="18" charset="0"/>
              </a:rPr>
              <a:t>Cost: Low.</a:t>
            </a:r>
          </a:p>
          <a:p>
            <a:r>
              <a:rPr lang="en-IN" dirty="0">
                <a:latin typeface="Cambria" pitchFamily="18" charset="0"/>
                <a:ea typeface="Cambria" pitchFamily="18" charset="0"/>
              </a:rPr>
              <a:t>Scalability: Can extend to multiple crops and mobile app deployment.</a:t>
            </a:r>
          </a:p>
        </p:txBody>
      </p:sp>
    </p:spTree>
    <p:extLst>
      <p:ext uri="{BB962C8B-B14F-4D97-AF65-F5344CB8AC3E}">
        <p14:creationId xmlns:p14="http://schemas.microsoft.com/office/powerpoint/2010/main" val="52880186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1480</Words>
  <Application>Microsoft Office PowerPoint</Application>
  <PresentationFormat>Widescreen</PresentationFormat>
  <Paragraphs>165</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vt:lpstr>
      <vt:lpstr>Sitka Text</vt:lpstr>
      <vt:lpstr>Verdana</vt:lpstr>
      <vt:lpstr>Wingdings</vt:lpstr>
      <vt:lpstr>Bioinformatics</vt:lpstr>
      <vt:lpstr>AI-Driven Crop Disease Prediction and Management System</vt:lpstr>
      <vt:lpstr>Content:</vt:lpstr>
      <vt:lpstr>Abstract</vt:lpstr>
      <vt:lpstr>Literature Survey:</vt:lpstr>
      <vt:lpstr>Literature Survey:</vt:lpstr>
      <vt:lpstr>Literature Survey:</vt:lpstr>
      <vt:lpstr>Objectives</vt:lpstr>
      <vt:lpstr>Existing Methods and Drawbacks</vt:lpstr>
      <vt:lpstr>Proposed Method &amp; Feasibility Study </vt:lpstr>
      <vt:lpstr>Block Diagram:</vt:lpstr>
      <vt:lpstr>Modules: </vt:lpstr>
      <vt:lpstr>Hardware/Software Requirements: </vt:lpstr>
      <vt:lpstr>Timeline of the Project (Gantt Chart)</vt:lpstr>
      <vt:lpstr>Github Link</vt:lpstr>
      <vt:lpstr>References (IEEE Paper format)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Narmatha M</cp:lastModifiedBy>
  <cp:revision>69</cp:revision>
  <dcterms:modified xsi:type="dcterms:W3CDTF">2025-09-14T19:40:37Z</dcterms:modified>
</cp:coreProperties>
</file>