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139C-04F2-4ACF-AB07-3F7D877D5C35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8FE0E-F675-4047-B39F-A8AFF1979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5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FE0E-F675-4047-B39F-A8AFF1979B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E93B3-E554-AE81-BECE-AC12F814B616}"/>
              </a:ext>
            </a:extLst>
          </p:cNvPr>
          <p:cNvSpPr txBox="1"/>
          <p:nvPr/>
        </p:nvSpPr>
        <p:spPr>
          <a:xfrm>
            <a:off x="1877785" y="1654352"/>
            <a:ext cx="843643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RABIN-KARP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	         	</a:t>
            </a:r>
            <a:r>
              <a:rPr lang="en-US" sz="6000" dirty="0">
                <a:latin typeface="Arial Black" panose="020B0A04020102020204" pitchFamily="34" charset="0"/>
              </a:rPr>
              <a:t>ALGORITHM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		                           -DAA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9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17E92-6B5B-C226-B061-0CA520F26E2B}"/>
              </a:ext>
            </a:extLst>
          </p:cNvPr>
          <p:cNvSpPr txBox="1"/>
          <p:nvPr/>
        </p:nvSpPr>
        <p:spPr>
          <a:xfrm>
            <a:off x="903514" y="720958"/>
            <a:ext cx="407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Limitations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79567-877C-FE17-E480-7D98E5444EA5}"/>
              </a:ext>
            </a:extLst>
          </p:cNvPr>
          <p:cNvSpPr txBox="1"/>
          <p:nvPr/>
        </p:nvSpPr>
        <p:spPr>
          <a:xfrm>
            <a:off x="2231571" y="2360477"/>
            <a:ext cx="8251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source-serif-pro"/>
              </a:rPr>
              <a:t>When the hash value of the pattern matches with the hash value of a window of the text but the window is not the actual pattern then it is called a spurious hit.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52D9-8AF9-FC1A-B3D7-CE947F06468E}"/>
              </a:ext>
            </a:extLst>
          </p:cNvPr>
          <p:cNvSpPr txBox="1"/>
          <p:nvPr/>
        </p:nvSpPr>
        <p:spPr>
          <a:xfrm>
            <a:off x="1382486" y="15428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sz="3600" b="1" i="0" dirty="0">
                <a:effectLst/>
                <a:latin typeface="sohne"/>
              </a:rPr>
              <a:t>Spurious Hit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537D5-F43D-D8C9-26BF-81976E248D9D}"/>
              </a:ext>
            </a:extLst>
          </p:cNvPr>
          <p:cNvSpPr txBox="1"/>
          <p:nvPr/>
        </p:nvSpPr>
        <p:spPr>
          <a:xfrm>
            <a:off x="2231570" y="3930138"/>
            <a:ext cx="8251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source-serif-pro"/>
              </a:rPr>
              <a:t>Spurious hit increases the time complexity of the algorithm. In order to minimize spurious hit, we use modulus. It greatly reduces the spurious hit.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99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525DE-BAE7-4A3E-1850-D9A502DF3D4F}"/>
              </a:ext>
            </a:extLst>
          </p:cNvPr>
          <p:cNvSpPr txBox="1"/>
          <p:nvPr/>
        </p:nvSpPr>
        <p:spPr>
          <a:xfrm>
            <a:off x="816428" y="69707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dirty="0">
                <a:latin typeface="Arial Black" panose="020B0A04020102020204" pitchFamily="34" charset="0"/>
              </a:rPr>
              <a:t>Time </a:t>
            </a:r>
            <a:r>
              <a:rPr lang="en-IN" sz="4000" b="1" i="0" dirty="0">
                <a:effectLst/>
                <a:latin typeface="Arial Black" panose="020B0A04020102020204" pitchFamily="34" charset="0"/>
              </a:rPr>
              <a:t>Complexity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9ED0A-3582-548A-A458-A5C06E670A90}"/>
              </a:ext>
            </a:extLst>
          </p:cNvPr>
          <p:cNvSpPr txBox="1"/>
          <p:nvPr/>
        </p:nvSpPr>
        <p:spPr>
          <a:xfrm>
            <a:off x="1436913" y="1778913"/>
            <a:ext cx="8534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800" dirty="0"/>
              <a:t>The average case and best case complexity of Rabin- Karp algorithm is O(m + n) and the worst case complexity is O(m*n).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0A65F-501D-A227-66B5-510C7C20D32F}"/>
              </a:ext>
            </a:extLst>
          </p:cNvPr>
          <p:cNvSpPr txBox="1"/>
          <p:nvPr/>
        </p:nvSpPr>
        <p:spPr>
          <a:xfrm>
            <a:off x="1436913" y="3694093"/>
            <a:ext cx="8022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800" dirty="0"/>
              <a:t>The worst-case complexity occurs when spurious hits occur a number for all the windows.</a:t>
            </a:r>
          </a:p>
        </p:txBody>
      </p:sp>
    </p:spTree>
    <p:extLst>
      <p:ext uri="{BB962C8B-B14F-4D97-AF65-F5344CB8AC3E}">
        <p14:creationId xmlns:p14="http://schemas.microsoft.com/office/powerpoint/2010/main" val="21552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05AA6-49D1-3537-9982-AB05FB50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859513"/>
            <a:ext cx="10374085" cy="52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322BE-A087-958B-EF02-FA6F1876E843}"/>
              </a:ext>
            </a:extLst>
          </p:cNvPr>
          <p:cNvSpPr txBox="1"/>
          <p:nvPr/>
        </p:nvSpPr>
        <p:spPr>
          <a:xfrm>
            <a:off x="794656" y="870857"/>
            <a:ext cx="413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Introduction :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4171C-95B7-320F-FB79-525C865F2DC1}"/>
              </a:ext>
            </a:extLst>
          </p:cNvPr>
          <p:cNvSpPr txBox="1"/>
          <p:nvPr/>
        </p:nvSpPr>
        <p:spPr>
          <a:xfrm>
            <a:off x="1289957" y="1905000"/>
            <a:ext cx="9612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Arial Black" panose="020B0A04020102020204" pitchFamily="34" charset="0"/>
              </a:rPr>
              <a:t>Rabin-Karp algorithm is an algorithm used for searching/matching patterns in the text using a hash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45289-B4AF-08ED-5868-F49E66AF8963}"/>
              </a:ext>
            </a:extLst>
          </p:cNvPr>
          <p:cNvSpPr txBox="1"/>
          <p:nvPr/>
        </p:nvSpPr>
        <p:spPr>
          <a:xfrm>
            <a:off x="1289957" y="3820886"/>
            <a:ext cx="93998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 Black" panose="020B0A04020102020204" pitchFamily="34" charset="0"/>
              </a:rPr>
              <a:t>I</a:t>
            </a:r>
            <a:r>
              <a:rPr lang="en-US" sz="2800" b="0" i="0" dirty="0">
                <a:effectLst/>
                <a:latin typeface="Arial Black" panose="020B0A04020102020204" pitchFamily="34" charset="0"/>
              </a:rPr>
              <a:t>t does not travel through every character in the initial phase rather it filters the characters that do not match and then performs the comparison. </a:t>
            </a:r>
            <a:endParaRPr lang="en-IN" sz="2800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4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22E9B-1078-7803-EC25-9ECB37092F30}"/>
              </a:ext>
            </a:extLst>
          </p:cNvPr>
          <p:cNvSpPr txBox="1"/>
          <p:nvPr/>
        </p:nvSpPr>
        <p:spPr>
          <a:xfrm>
            <a:off x="1654629" y="1906242"/>
            <a:ext cx="990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effectLst/>
                <a:latin typeface="Arial Black" panose="020B0A04020102020204" pitchFamily="34" charset="0"/>
              </a:rPr>
              <a:t>Given two strings, one is a </a:t>
            </a:r>
            <a:r>
              <a:rPr lang="en-US" sz="2800" b="1" i="0" dirty="0">
                <a:effectLst/>
                <a:latin typeface="Arial Black" panose="020B0A04020102020204" pitchFamily="34" charset="0"/>
              </a:rPr>
              <a:t>text </a:t>
            </a:r>
            <a:r>
              <a:rPr lang="en-US" sz="2800" b="0" i="0" dirty="0">
                <a:effectLst/>
                <a:latin typeface="Arial Black" panose="020B0A04020102020204" pitchFamily="34" charset="0"/>
              </a:rPr>
              <a:t>string and the other is a </a:t>
            </a:r>
            <a:r>
              <a:rPr lang="en-US" sz="2800" b="1" i="0" dirty="0">
                <a:effectLst/>
                <a:latin typeface="Arial Black" panose="020B0A04020102020204" pitchFamily="34" charset="0"/>
              </a:rPr>
              <a:t>pattern </a:t>
            </a:r>
            <a:r>
              <a:rPr lang="en-US" sz="2800" b="0" i="0" dirty="0">
                <a:effectLst/>
                <a:latin typeface="Arial Black" panose="020B0A04020102020204" pitchFamily="34" charset="0"/>
              </a:rPr>
              <a:t>string. The task is to </a:t>
            </a:r>
            <a:r>
              <a:rPr lang="en-US" sz="2800" b="1" i="0" dirty="0">
                <a:effectLst/>
                <a:latin typeface="Arial Black" panose="020B0A04020102020204" pitchFamily="34" charset="0"/>
              </a:rPr>
              <a:t>print the indexes of all the occurrences of the pattern string in the text string</a:t>
            </a:r>
            <a:r>
              <a:rPr lang="en-US" sz="2800" b="0" i="0" dirty="0">
                <a:effectLst/>
                <a:latin typeface="Arial Black" panose="020B0A04020102020204" pitchFamily="34" charset="0"/>
              </a:rPr>
              <a:t>. For printing, the starting index of a string should be taken as 1. The strings will only contain lowercase English alphabets (</a:t>
            </a:r>
            <a:r>
              <a:rPr lang="en-US" sz="2800" b="1" i="0" dirty="0">
                <a:effectLst/>
                <a:latin typeface="Arial Black" panose="020B0A04020102020204" pitchFamily="34" charset="0"/>
              </a:rPr>
              <a:t>‘a’ </a:t>
            </a:r>
            <a:r>
              <a:rPr lang="en-US" sz="2800" b="0" i="0" dirty="0">
                <a:effectLst/>
                <a:latin typeface="Arial Black" panose="020B0A04020102020204" pitchFamily="34" charset="0"/>
              </a:rPr>
              <a:t>to</a:t>
            </a:r>
            <a:r>
              <a:rPr lang="en-US" sz="2800" b="1" i="0" dirty="0">
                <a:effectLst/>
                <a:latin typeface="Arial Black" panose="020B0A04020102020204" pitchFamily="34" charset="0"/>
              </a:rPr>
              <a:t> ‘z’</a:t>
            </a:r>
            <a:r>
              <a:rPr lang="en-US" sz="2800" b="0" i="0" dirty="0">
                <a:effectLst/>
                <a:latin typeface="Arial Black" panose="020B0A04020102020204" pitchFamily="34" charset="0"/>
              </a:rPr>
              <a:t>).</a:t>
            </a:r>
          </a:p>
          <a:p>
            <a:br>
              <a:rPr lang="en-US" sz="2800" dirty="0">
                <a:effectLst/>
                <a:latin typeface="Arial Black" panose="020B0A04020102020204" pitchFamily="34" charset="0"/>
              </a:rPr>
            </a:b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B6EEA-0EAF-5A59-E986-18E4DBF3A471}"/>
              </a:ext>
            </a:extLst>
          </p:cNvPr>
          <p:cNvSpPr txBox="1"/>
          <p:nvPr/>
        </p:nvSpPr>
        <p:spPr>
          <a:xfrm>
            <a:off x="892628" y="981440"/>
            <a:ext cx="37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Arial Black" panose="020B0A04020102020204" pitchFamily="34" charset="0"/>
              </a:rPr>
              <a:t>Problem</a:t>
            </a:r>
            <a:r>
              <a:rPr lang="en-IN" sz="4000" b="1" i="0" dirty="0">
                <a:effectLst/>
                <a:latin typeface="Arial Black" panose="020B0A04020102020204" pitchFamily="34" charset="0"/>
              </a:rPr>
              <a:t>:</a:t>
            </a:r>
            <a:endParaRPr lang="en-US" sz="4000" b="1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B7E72-C2D6-C023-8D2A-570C6C0EC1F9}"/>
              </a:ext>
            </a:extLst>
          </p:cNvPr>
          <p:cNvSpPr txBox="1"/>
          <p:nvPr/>
        </p:nvSpPr>
        <p:spPr>
          <a:xfrm>
            <a:off x="561474" y="513711"/>
            <a:ext cx="385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EXAMPLE: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E7929-1268-6925-76BC-EB895F353809}"/>
              </a:ext>
            </a:extLst>
          </p:cNvPr>
          <p:cNvSpPr txBox="1"/>
          <p:nvPr/>
        </p:nvSpPr>
        <p:spPr>
          <a:xfrm>
            <a:off x="1024689" y="1491825"/>
            <a:ext cx="810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Given Text = 315265 and pattern = 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3531B-623F-5185-FB7F-BAB36DC316A2}"/>
              </a:ext>
            </a:extLst>
          </p:cNvPr>
          <p:cNvSpPr txBox="1"/>
          <p:nvPr/>
        </p:nvSpPr>
        <p:spPr>
          <a:xfrm>
            <a:off x="1024689" y="2015045"/>
            <a:ext cx="3483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We choose b =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336A6-BAAF-8B98-0AA7-430071A27B30}"/>
              </a:ext>
            </a:extLst>
          </p:cNvPr>
          <p:cNvSpPr txBox="1"/>
          <p:nvPr/>
        </p:nvSpPr>
        <p:spPr>
          <a:xfrm>
            <a:off x="1024689" y="25382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 mod b = 26 mod 11 = 4</a:t>
            </a:r>
            <a:endParaRPr lang="en-IN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FB928-98E1-3782-2EB5-E4518EBDD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57849"/>
              </p:ext>
            </p:extLst>
          </p:nvPr>
        </p:nvGraphicFramePr>
        <p:xfrm>
          <a:off x="1024689" y="3445842"/>
          <a:ext cx="3386892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482">
                  <a:extLst>
                    <a:ext uri="{9D8B030D-6E8A-4147-A177-3AD203B41FA5}">
                      <a16:colId xmlns:a16="http://schemas.microsoft.com/office/drawing/2014/main" val="2139748848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424470797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0474225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111301978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6011046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81281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6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7458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CE4E36-C1B3-D419-62B9-4D769F6A8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81166"/>
              </p:ext>
            </p:extLst>
          </p:nvPr>
        </p:nvGraphicFramePr>
        <p:xfrm>
          <a:off x="1024689" y="3445842"/>
          <a:ext cx="1128964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482">
                  <a:extLst>
                    <a:ext uri="{9D8B030D-6E8A-4147-A177-3AD203B41FA5}">
                      <a16:colId xmlns:a16="http://schemas.microsoft.com/office/drawing/2014/main" val="2139748848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424470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745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8102C9-4A92-8834-7CCE-040B5833D1EF}"/>
              </a:ext>
            </a:extLst>
          </p:cNvPr>
          <p:cNvSpPr txBox="1"/>
          <p:nvPr/>
        </p:nvSpPr>
        <p:spPr>
          <a:xfrm>
            <a:off x="4606314" y="3473792"/>
            <a:ext cx="2324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31 mod 11 =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30568-0BB6-27C0-AB69-85878C7CB938}"/>
              </a:ext>
            </a:extLst>
          </p:cNvPr>
          <p:cNvSpPr txBox="1"/>
          <p:nvPr/>
        </p:nvSpPr>
        <p:spPr>
          <a:xfrm>
            <a:off x="7032015" y="3473792"/>
            <a:ext cx="239138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not equal to 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576E12-C551-59A5-CD1E-BF3C2E886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96938"/>
              </p:ext>
            </p:extLst>
          </p:nvPr>
        </p:nvGraphicFramePr>
        <p:xfrm>
          <a:off x="965420" y="4765010"/>
          <a:ext cx="3386892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482">
                  <a:extLst>
                    <a:ext uri="{9D8B030D-6E8A-4147-A177-3AD203B41FA5}">
                      <a16:colId xmlns:a16="http://schemas.microsoft.com/office/drawing/2014/main" val="2139748848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424470797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0474225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111301978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6011046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81281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6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745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B66BBEF-0B9C-479B-490A-ED90E4BD2C6E}"/>
              </a:ext>
            </a:extLst>
          </p:cNvPr>
          <p:cNvSpPr txBox="1"/>
          <p:nvPr/>
        </p:nvSpPr>
        <p:spPr>
          <a:xfrm>
            <a:off x="4547047" y="4758145"/>
            <a:ext cx="4164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15 mod 11 = 4 equal to 4 -&gt;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62A7D-AF6F-8D41-5CE4-CE158D5C4156}"/>
              </a:ext>
            </a:extLst>
          </p:cNvPr>
          <p:cNvSpPr txBox="1"/>
          <p:nvPr/>
        </p:nvSpPr>
        <p:spPr>
          <a:xfrm>
            <a:off x="8711983" y="4758145"/>
            <a:ext cx="206185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Spurious hit</a:t>
            </a:r>
          </a:p>
        </p:txBody>
      </p:sp>
    </p:spTree>
    <p:extLst>
      <p:ext uri="{BB962C8B-B14F-4D97-AF65-F5344CB8AC3E}">
        <p14:creationId xmlns:p14="http://schemas.microsoft.com/office/powerpoint/2010/main" val="10251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  <p:bldP spid="11" grpId="0"/>
      <p:bldP spid="12" grpId="0" animBg="1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AEC9C5-91CA-5D89-1546-470DA7CCF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90980"/>
              </p:ext>
            </p:extLst>
          </p:nvPr>
        </p:nvGraphicFramePr>
        <p:xfrm>
          <a:off x="884987" y="2270303"/>
          <a:ext cx="3386892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482">
                  <a:extLst>
                    <a:ext uri="{9D8B030D-6E8A-4147-A177-3AD203B41FA5}">
                      <a16:colId xmlns:a16="http://schemas.microsoft.com/office/drawing/2014/main" val="2139748848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424470797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0474225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111301978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6011046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81281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6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745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525892-99F5-C25B-D3A2-A0ACB7EF1E45}"/>
              </a:ext>
            </a:extLst>
          </p:cNvPr>
          <p:cNvSpPr txBox="1"/>
          <p:nvPr/>
        </p:nvSpPr>
        <p:spPr>
          <a:xfrm>
            <a:off x="4466614" y="2263438"/>
            <a:ext cx="4245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26 mod 11 = 4 equal to 4 -&gt;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17F3C-ABF6-903C-299C-1D4CD5D7D0EE}"/>
              </a:ext>
            </a:extLst>
          </p:cNvPr>
          <p:cNvSpPr txBox="1"/>
          <p:nvPr/>
        </p:nvSpPr>
        <p:spPr>
          <a:xfrm>
            <a:off x="8594114" y="2298253"/>
            <a:ext cx="267078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 exact match!!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55DFD-623E-5F9C-9F0A-DEFDDC92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12481"/>
              </p:ext>
            </p:extLst>
          </p:nvPr>
        </p:nvGraphicFramePr>
        <p:xfrm>
          <a:off x="884987" y="3591595"/>
          <a:ext cx="3386892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482">
                  <a:extLst>
                    <a:ext uri="{9D8B030D-6E8A-4147-A177-3AD203B41FA5}">
                      <a16:colId xmlns:a16="http://schemas.microsoft.com/office/drawing/2014/main" val="2139748848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424470797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0474225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111301978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6011046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81281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6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74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9648D2-8A99-EA57-53A1-9EE0D894090B}"/>
              </a:ext>
            </a:extLst>
          </p:cNvPr>
          <p:cNvSpPr txBox="1"/>
          <p:nvPr/>
        </p:nvSpPr>
        <p:spPr>
          <a:xfrm>
            <a:off x="4466614" y="3584730"/>
            <a:ext cx="2739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65 mod 11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0F6FD-0EA3-4314-CD8C-3E5800E52BB8}"/>
              </a:ext>
            </a:extLst>
          </p:cNvPr>
          <p:cNvSpPr txBox="1"/>
          <p:nvPr/>
        </p:nvSpPr>
        <p:spPr>
          <a:xfrm>
            <a:off x="7206343" y="3584730"/>
            <a:ext cx="239138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not equal to 4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8394605-14C9-3DE7-D27F-D3500D215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0846"/>
              </p:ext>
            </p:extLst>
          </p:nvPr>
        </p:nvGraphicFramePr>
        <p:xfrm>
          <a:off x="884987" y="921061"/>
          <a:ext cx="3386892" cy="57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482">
                  <a:extLst>
                    <a:ext uri="{9D8B030D-6E8A-4147-A177-3AD203B41FA5}">
                      <a16:colId xmlns:a16="http://schemas.microsoft.com/office/drawing/2014/main" val="2139748848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424470797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0474225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1113019782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2546011046"/>
                    </a:ext>
                  </a:extLst>
                </a:gridCol>
                <a:gridCol w="564482">
                  <a:extLst>
                    <a:ext uri="{9D8B030D-6E8A-4147-A177-3AD203B41FA5}">
                      <a16:colId xmlns:a16="http://schemas.microsoft.com/office/drawing/2014/main" val="81281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1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6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5</a:t>
                      </a:r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745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3EC47DA-C19A-E17F-553E-A622A44EEA2A}"/>
              </a:ext>
            </a:extLst>
          </p:cNvPr>
          <p:cNvSpPr txBox="1"/>
          <p:nvPr/>
        </p:nvSpPr>
        <p:spPr>
          <a:xfrm>
            <a:off x="4466614" y="914196"/>
            <a:ext cx="2324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52 mod 11 =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09DCF-4745-73BA-0145-9828CDFD9AF8}"/>
              </a:ext>
            </a:extLst>
          </p:cNvPr>
          <p:cNvSpPr txBox="1"/>
          <p:nvPr/>
        </p:nvSpPr>
        <p:spPr>
          <a:xfrm>
            <a:off x="6985450" y="942146"/>
            <a:ext cx="239138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not equal to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EDC9C-6AA6-545D-6B54-605C57FBFE7D}"/>
              </a:ext>
            </a:extLst>
          </p:cNvPr>
          <p:cNvSpPr txBox="1"/>
          <p:nvPr/>
        </p:nvSpPr>
        <p:spPr>
          <a:xfrm>
            <a:off x="884987" y="4989697"/>
            <a:ext cx="103799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As we can see, when a match is found, further testing is done to ensure that a match has indeed been found.</a:t>
            </a:r>
          </a:p>
        </p:txBody>
      </p:sp>
    </p:spTree>
    <p:extLst>
      <p:ext uri="{BB962C8B-B14F-4D97-AF65-F5344CB8AC3E}">
        <p14:creationId xmlns:p14="http://schemas.microsoft.com/office/powerpoint/2010/main" val="14309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7" grpId="0"/>
      <p:bldP spid="19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6D2B5-DD1F-C38C-4DF3-86B9E4A3CE73}"/>
              </a:ext>
            </a:extLst>
          </p:cNvPr>
          <p:cNvSpPr txBox="1"/>
          <p:nvPr/>
        </p:nvSpPr>
        <p:spPr>
          <a:xfrm>
            <a:off x="859970" y="512020"/>
            <a:ext cx="325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Algorithm :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07C1D-E1A7-DEB2-9598-745C6F52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14"/>
          <a:stretch/>
        </p:blipFill>
        <p:spPr>
          <a:xfrm>
            <a:off x="1881187" y="1219906"/>
            <a:ext cx="7992156" cy="51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954B8A-350B-92BC-0BB2-306434EEC7A3}"/>
              </a:ext>
            </a:extLst>
          </p:cNvPr>
          <p:cNvSpPr txBox="1"/>
          <p:nvPr/>
        </p:nvSpPr>
        <p:spPr>
          <a:xfrm>
            <a:off x="1012372" y="1001485"/>
            <a:ext cx="4637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1) Hash Factor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BA9C3-A56B-E7FA-BBCF-36DAECFD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2427514"/>
            <a:ext cx="6466114" cy="19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BFD6D9-D46F-F53D-5653-D7D2AC10C7D1}"/>
              </a:ext>
            </a:extLst>
          </p:cNvPr>
          <p:cNvSpPr txBox="1"/>
          <p:nvPr/>
        </p:nvSpPr>
        <p:spPr>
          <a:xfrm>
            <a:off x="827314" y="882134"/>
            <a:ext cx="962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 Black" panose="020B0A04020102020204" pitchFamily="34" charset="0"/>
              </a:rPr>
              <a:t>2) Calculate Initial Hash Values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6F592-5C56-1783-D9F7-7CE9F2D1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9" y="2509837"/>
            <a:ext cx="6477000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437155-AC1C-99A8-9854-3013573E0E2C}"/>
              </a:ext>
            </a:extLst>
          </p:cNvPr>
          <p:cNvSpPr txBox="1"/>
          <p:nvPr/>
        </p:nvSpPr>
        <p:spPr>
          <a:xfrm>
            <a:off x="478970" y="239487"/>
            <a:ext cx="8436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Arial Black" panose="020B0A04020102020204" pitchFamily="34" charset="0"/>
              </a:rPr>
              <a:t>3) Search for Pattern in Text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2EDF8-604D-11E3-695A-3C0EC106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947374"/>
            <a:ext cx="9133114" cy="56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399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sohne</vt:lpstr>
      <vt:lpstr>source-serif-pro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</dc:creator>
  <cp:lastModifiedBy>Chandrasekhar Kurakula</cp:lastModifiedBy>
  <cp:revision>11</cp:revision>
  <dcterms:created xsi:type="dcterms:W3CDTF">2024-04-05T03:55:43Z</dcterms:created>
  <dcterms:modified xsi:type="dcterms:W3CDTF">2024-04-05T07:41:37Z</dcterms:modified>
</cp:coreProperties>
</file>