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3" r:id="rId4"/>
    <p:sldId id="257" r:id="rId5"/>
    <p:sldId id="275" r:id="rId6"/>
    <p:sldId id="294" r:id="rId7"/>
    <p:sldId id="318" r:id="rId8"/>
    <p:sldId id="319" r:id="rId9"/>
    <p:sldId id="320" r:id="rId10"/>
    <p:sldId id="321" r:id="rId11"/>
    <p:sldId id="322" r:id="rId12"/>
    <p:sldId id="259" r:id="rId13"/>
    <p:sldId id="273" r:id="rId14"/>
    <p:sldId id="274" r:id="rId15"/>
    <p:sldId id="277" r:id="rId16"/>
    <p:sldId id="278" r:id="rId17"/>
    <p:sldId id="281" r:id="rId18"/>
    <p:sldId id="276" r:id="rId19"/>
    <p:sldId id="282" r:id="rId20"/>
    <p:sldId id="279" r:id="rId21"/>
    <p:sldId id="280" r:id="rId22"/>
    <p:sldId id="295" r:id="rId23"/>
    <p:sldId id="296" r:id="rId24"/>
    <p:sldId id="270" r:id="rId25"/>
    <p:sldId id="284" r:id="rId26"/>
    <p:sldId id="283" r:id="rId27"/>
    <p:sldId id="285"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18960-8005-486C-9A75-10CB2AAC16F9}"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05230" y="2153476"/>
            <a:ext cx="10058400" cy="906463"/>
          </a:xfrm>
        </p:spPr>
        <p:txBody>
          <a:bodyPr>
            <a:noAutofit/>
          </a:bodyPr>
          <a:lstStyle/>
          <a:p>
            <a:pPr algn="ctr"/>
            <a:r>
              <a:rPr lang="en-US" sz="3600" dirty="0">
                <a:latin typeface="Calibri Light (Headings)"/>
                <a:cs typeface="Arial" panose="020B0604020202020204" pitchFamily="34" charset="0"/>
                <a:sym typeface="+mn-ea"/>
              </a:rPr>
              <a:t>Monitoring System For Mountain Climbers Health using IOT and Machine Learning</a:t>
            </a:r>
            <a:endParaRPr lang="en-US" sz="3600" dirty="0">
              <a:latin typeface="Calibri Light (Headings)"/>
              <a:cs typeface="Arial" panose="020B0604020202020204" pitchFamily="34" charset="0"/>
            </a:endParaRPr>
          </a:p>
        </p:txBody>
      </p:sp>
      <p:sp>
        <p:nvSpPr>
          <p:cNvPr id="7" name="TextBox 6"/>
          <p:cNvSpPr txBox="1"/>
          <p:nvPr/>
        </p:nvSpPr>
        <p:spPr>
          <a:xfrm>
            <a:off x="8046255" y="4130675"/>
            <a:ext cx="3679257" cy="1754326"/>
          </a:xfrm>
          <a:prstGeom prst="rect">
            <a:avLst/>
          </a:prstGeom>
          <a:noFill/>
        </p:spPr>
        <p:txBody>
          <a:bodyPr wrap="square">
            <a:spAutoFit/>
          </a:bodyPr>
          <a:lstStyle/>
          <a:p>
            <a:pPr algn="ctr">
              <a:buNone/>
            </a:pPr>
            <a:r>
              <a:rPr lang="en-US" sz="1800" b="1" dirty="0" err="1">
                <a:solidFill>
                  <a:schemeClr val="tx2"/>
                </a:solidFill>
                <a:latin typeface="Book Antiqua" panose="02040602050305030304" pitchFamily="18" charset="0"/>
              </a:rPr>
              <a:t>Dr.B.Pitchaimanickam</a:t>
            </a:r>
            <a:endParaRPr lang="en-US" sz="1800" b="1" dirty="0">
              <a:solidFill>
                <a:schemeClr val="tx2"/>
              </a:solidFill>
              <a:latin typeface="Book Antiqua" panose="02040602050305030304" pitchFamily="18" charset="0"/>
            </a:endParaRPr>
          </a:p>
          <a:p>
            <a:pPr algn="ctr">
              <a:buNone/>
            </a:pPr>
            <a:r>
              <a:rPr lang="en-US" sz="1800" dirty="0">
                <a:latin typeface="Book Antiqua" panose="02040602050305030304" pitchFamily="18" charset="0"/>
              </a:rPr>
              <a:t>Department of Computational Intelligence,</a:t>
            </a:r>
            <a:endParaRPr lang="en-US" sz="1800" dirty="0">
              <a:latin typeface="Book Antiqua" panose="02040602050305030304" pitchFamily="18" charset="0"/>
            </a:endParaRPr>
          </a:p>
          <a:p>
            <a:pPr algn="ctr">
              <a:buNone/>
            </a:pPr>
            <a:r>
              <a:rPr lang="en-US" sz="1800" dirty="0">
                <a:latin typeface="Book Antiqua" panose="02040602050305030304" pitchFamily="18" charset="0"/>
              </a:rPr>
              <a:t>SRM Institute of Science and Technology,</a:t>
            </a:r>
            <a:endParaRPr lang="en-US" sz="1800" dirty="0">
              <a:latin typeface="Book Antiqua" panose="02040602050305030304" pitchFamily="18" charset="0"/>
            </a:endParaRPr>
          </a:p>
          <a:p>
            <a:pPr algn="ctr">
              <a:buNone/>
            </a:pPr>
            <a:r>
              <a:rPr lang="en-US" sz="1800" dirty="0">
                <a:latin typeface="Book Antiqua" panose="02040602050305030304" pitchFamily="18" charset="0"/>
              </a:rPr>
              <a:t>Chennai.</a:t>
            </a:r>
            <a:endParaRPr lang="en-US" sz="1800" dirty="0">
              <a:latin typeface="Book Antiqua" panose="02040602050305030304" pitchFamily="18" charset="0"/>
            </a:endParaRPr>
          </a:p>
        </p:txBody>
      </p:sp>
      <p:sp>
        <p:nvSpPr>
          <p:cNvPr id="9" name="TextBox 8"/>
          <p:cNvSpPr txBox="1"/>
          <p:nvPr/>
        </p:nvSpPr>
        <p:spPr>
          <a:xfrm>
            <a:off x="182245" y="4131945"/>
            <a:ext cx="4055745" cy="1753235"/>
          </a:xfrm>
          <a:prstGeom prst="rect">
            <a:avLst/>
          </a:prstGeom>
          <a:noFill/>
        </p:spPr>
        <p:txBody>
          <a:bodyPr wrap="square">
            <a:spAutoFit/>
          </a:bodyPr>
          <a:lstStyle/>
          <a:p>
            <a:pPr algn="ctr">
              <a:buNone/>
            </a:pPr>
            <a:r>
              <a:rPr lang="en-US" b="1" dirty="0" err="1">
                <a:solidFill>
                  <a:schemeClr val="tx2"/>
                </a:solidFill>
                <a:latin typeface="Book Antiqua" panose="02040602050305030304" pitchFamily="18" charset="0"/>
              </a:rPr>
              <a:t>S</a:t>
            </a:r>
            <a:r>
              <a:rPr lang="en-US" sz="1800" b="1" dirty="0" err="1">
                <a:solidFill>
                  <a:schemeClr val="tx2"/>
                </a:solidFill>
                <a:latin typeface="Book Antiqua" panose="02040602050305030304" pitchFamily="18" charset="0"/>
              </a:rPr>
              <a:t>ashank</a:t>
            </a:r>
            <a:r>
              <a:rPr lang="en-US" sz="1800" b="1" dirty="0">
                <a:solidFill>
                  <a:schemeClr val="tx2"/>
                </a:solidFill>
                <a:latin typeface="Book Antiqua" panose="02040602050305030304" pitchFamily="18" charset="0"/>
              </a:rPr>
              <a:t> </a:t>
            </a:r>
            <a:r>
              <a:rPr lang="en-US" sz="1800" b="1" dirty="0" err="1">
                <a:solidFill>
                  <a:schemeClr val="tx2"/>
                </a:solidFill>
                <a:latin typeface="Book Antiqua" panose="02040602050305030304" pitchFamily="18" charset="0"/>
              </a:rPr>
              <a:t>Donavalli</a:t>
            </a:r>
            <a:endParaRPr lang="en-US" sz="1800" b="1" dirty="0">
              <a:solidFill>
                <a:schemeClr val="tx2"/>
              </a:solidFill>
              <a:latin typeface="Book Antiqua" panose="02040602050305030304" pitchFamily="18" charset="0"/>
            </a:endParaRPr>
          </a:p>
          <a:p>
            <a:pPr algn="ctr">
              <a:buNone/>
            </a:pPr>
            <a:r>
              <a:rPr lang="en-US" sz="1800" dirty="0">
                <a:latin typeface="Book Antiqua" panose="02040602050305030304" pitchFamily="18" charset="0"/>
              </a:rPr>
              <a:t>Department of Computational Intelligence,</a:t>
            </a:r>
            <a:endParaRPr lang="en-US" sz="1800" dirty="0">
              <a:latin typeface="Book Antiqua" panose="02040602050305030304" pitchFamily="18" charset="0"/>
            </a:endParaRPr>
          </a:p>
          <a:p>
            <a:pPr algn="ctr">
              <a:buNone/>
            </a:pPr>
            <a:r>
              <a:rPr lang="en-US" sz="1800" dirty="0">
                <a:latin typeface="Book Antiqua" panose="02040602050305030304" pitchFamily="18" charset="0"/>
              </a:rPr>
              <a:t>SRM Institute of Science and Technology,</a:t>
            </a:r>
            <a:endParaRPr lang="en-US" sz="1800" dirty="0">
              <a:latin typeface="Book Antiqua" panose="02040602050305030304" pitchFamily="18" charset="0"/>
            </a:endParaRPr>
          </a:p>
          <a:p>
            <a:pPr algn="ctr">
              <a:buNone/>
            </a:pPr>
            <a:r>
              <a:rPr lang="en-US" sz="1800" dirty="0">
                <a:latin typeface="Book Antiqua" panose="02040602050305030304" pitchFamily="18" charset="0"/>
              </a:rPr>
              <a:t>Chennai.</a:t>
            </a:r>
            <a:endParaRPr lang="en-US" sz="1800" dirty="0">
              <a:latin typeface="Book Antiqua" panose="02040602050305030304" pitchFamily="18" charset="0"/>
            </a:endParaRPr>
          </a:p>
        </p:txBody>
      </p:sp>
      <p:sp>
        <p:nvSpPr>
          <p:cNvPr id="11" name="TextBox 10"/>
          <p:cNvSpPr txBox="1"/>
          <p:nvPr/>
        </p:nvSpPr>
        <p:spPr>
          <a:xfrm>
            <a:off x="4515684" y="4131945"/>
            <a:ext cx="3161899" cy="1754326"/>
          </a:xfrm>
          <a:prstGeom prst="rect">
            <a:avLst/>
          </a:prstGeom>
          <a:noFill/>
        </p:spPr>
        <p:txBody>
          <a:bodyPr wrap="square">
            <a:spAutoFit/>
          </a:bodyPr>
          <a:lstStyle/>
          <a:p>
            <a:pPr algn="ctr">
              <a:buNone/>
            </a:pPr>
            <a:r>
              <a:rPr lang="en-US" b="1" dirty="0">
                <a:solidFill>
                  <a:schemeClr val="tx2"/>
                </a:solidFill>
                <a:latin typeface="Book Antiqua" panose="02040602050305030304" pitchFamily="18" charset="0"/>
              </a:rPr>
              <a:t>H</a:t>
            </a:r>
            <a:r>
              <a:rPr lang="en-US" sz="1800" b="1" dirty="0">
                <a:solidFill>
                  <a:schemeClr val="tx2"/>
                </a:solidFill>
                <a:latin typeface="Book Antiqua" panose="02040602050305030304" pitchFamily="18" charset="0"/>
              </a:rPr>
              <a:t>arshitha Kambham</a:t>
            </a:r>
            <a:endParaRPr lang="en-US" sz="1800" b="1" dirty="0">
              <a:solidFill>
                <a:schemeClr val="tx2"/>
              </a:solidFill>
              <a:latin typeface="Book Antiqua" panose="02040602050305030304" pitchFamily="18" charset="0"/>
            </a:endParaRPr>
          </a:p>
          <a:p>
            <a:pPr algn="ctr">
              <a:buNone/>
            </a:pPr>
            <a:r>
              <a:rPr lang="en-US" sz="1800" dirty="0">
                <a:latin typeface="Book Antiqua" panose="02040602050305030304" pitchFamily="18" charset="0"/>
              </a:rPr>
              <a:t>Department of Computational Intelligence,</a:t>
            </a:r>
            <a:endParaRPr lang="en-US" sz="1800" dirty="0">
              <a:latin typeface="Book Antiqua" panose="02040602050305030304" pitchFamily="18" charset="0"/>
            </a:endParaRPr>
          </a:p>
          <a:p>
            <a:pPr algn="ctr">
              <a:buNone/>
            </a:pPr>
            <a:r>
              <a:rPr lang="en-US" sz="1800" dirty="0">
                <a:latin typeface="Book Antiqua" panose="02040602050305030304" pitchFamily="18" charset="0"/>
              </a:rPr>
              <a:t>SRM Institute of Science and Technology,</a:t>
            </a:r>
            <a:endParaRPr lang="en-US" sz="1800" dirty="0">
              <a:latin typeface="Book Antiqua" panose="02040602050305030304" pitchFamily="18" charset="0"/>
            </a:endParaRPr>
          </a:p>
          <a:p>
            <a:pPr algn="ctr">
              <a:buNone/>
            </a:pPr>
            <a:r>
              <a:rPr lang="en-US" sz="1800" dirty="0">
                <a:latin typeface="Book Antiqua" panose="02040602050305030304" pitchFamily="18" charset="0"/>
              </a:rPr>
              <a:t>Chennai.</a:t>
            </a:r>
            <a:endParaRPr lang="en-US" sz="1800" dirty="0">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5" name="Content Placeholder 4"/>
          <p:cNvGraphicFramePr>
            <a:graphicFrameLocks noGrp="1"/>
          </p:cNvGraphicFramePr>
          <p:nvPr>
            <p:ph idx="1"/>
          </p:nvPr>
        </p:nvGraphicFramePr>
        <p:xfrm>
          <a:off x="1096963" y="1846263"/>
          <a:ext cx="10058397" cy="3967480"/>
        </p:xfrm>
        <a:graphic>
          <a:graphicData uri="http://schemas.openxmlformats.org/drawingml/2006/table">
            <a:tbl>
              <a:tblPr firstRow="1" bandRow="1">
                <a:tableStyleId>{5C22544A-7EE6-4342-B048-85BDC9FD1C3A}</a:tableStyleId>
              </a:tblPr>
              <a:tblGrid>
                <a:gridCol w="3352799"/>
                <a:gridCol w="3352799"/>
                <a:gridCol w="3352799"/>
              </a:tblGrid>
              <a:tr h="370840">
                <a:tc>
                  <a:txBody>
                    <a:bodyPr/>
                    <a:lstStyle/>
                    <a:p>
                      <a:pPr>
                        <a:lnSpc>
                          <a:spcPct val="107000"/>
                        </a:lnSpc>
                        <a:spcAft>
                          <a:spcPts val="800"/>
                        </a:spcAft>
                      </a:pPr>
                      <a:r>
                        <a:rPr lang="en-IN" sz="1200" kern="100" dirty="0">
                          <a:effectLst/>
                        </a:rPr>
                        <a:t>Title of the Paper</a:t>
                      </a:r>
                      <a:endParaRPr lang="en-IN"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200" kern="100" dirty="0">
                          <a:effectLst/>
                        </a:rPr>
                        <a:t>Proposed Model</a:t>
                      </a:r>
                      <a:endParaRPr lang="en-IN"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200" kern="100" dirty="0">
                          <a:effectLst/>
                        </a:rPr>
                        <a:t>Limitations</a:t>
                      </a:r>
                      <a:endParaRPr lang="en-IN"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370840">
                <a:tc>
                  <a:txBody>
                    <a:bodyPr/>
                    <a:lstStyle/>
                    <a:p>
                      <a:r>
                        <a:rPr lang="en-IN" sz="1400" dirty="0"/>
                        <a:t>J. </a:t>
                      </a:r>
                      <a:r>
                        <a:rPr lang="en-IN" sz="1400" dirty="0" err="1"/>
                        <a:t>Rathbum</a:t>
                      </a:r>
                      <a:r>
                        <a:rPr lang="en-IN" sz="1400" dirty="0"/>
                        <a:t>, A. Sharky, P. </a:t>
                      </a:r>
                      <a:r>
                        <a:rPr lang="en-IN" sz="1400" dirty="0" err="1"/>
                        <a:t>Urunkar</a:t>
                      </a:r>
                      <a:r>
                        <a:rPr lang="en-IN" sz="1400" dirty="0"/>
                        <a:t>, A. Saleem and P. </a:t>
                      </a:r>
                      <a:r>
                        <a:rPr lang="en-IN" sz="1400" dirty="0" err="1"/>
                        <a:t>Hazaveh</a:t>
                      </a:r>
                      <a:r>
                        <a:rPr lang="en-IN" sz="1400" dirty="0"/>
                        <a:t>, "Developing a Climbing Assistive Exoskeleton*," 2023 Systems and Information Engineering Design Symposium (SIEDS), </a:t>
                      </a:r>
                      <a:r>
                        <a:rPr lang="en-IN" sz="1400" dirty="0" err="1"/>
                        <a:t>Charlottesville;IEEE</a:t>
                      </a:r>
                      <a:endParaRPr lang="en-IN" sz="1400" dirty="0"/>
                    </a:p>
                  </a:txBody>
                  <a:tcPr/>
                </a:tc>
                <a:tc>
                  <a:txBody>
                    <a:bodyPr/>
                    <a:lstStyle/>
                    <a:p>
                      <a:r>
                        <a:rPr lang="en-US" sz="1400" dirty="0"/>
                        <a:t>The paper introduces a Climbing Assistive Exoskeleton (CAE) designed to alleviate stress on climbers' fingers, aiming to reduce injuries and enhance climbing endurance. The </a:t>
                      </a:r>
                      <a:r>
                        <a:rPr lang="en-US" sz="1400" dirty="0" err="1"/>
                        <a:t>glovelike</a:t>
                      </a:r>
                      <a:r>
                        <a:rPr lang="en-US" sz="1400" dirty="0"/>
                        <a:t> device utilizes resistance bands, a motor, and real-time feedback for a targeted 20-40N force reduction in finger-related climbing strain.</a:t>
                      </a:r>
                      <a:endParaRPr lang="en-IN" sz="1400" dirty="0"/>
                    </a:p>
                  </a:txBody>
                  <a:tcPr/>
                </a:tc>
                <a:tc>
                  <a:txBody>
                    <a:bodyPr/>
                    <a:lstStyle/>
                    <a:p>
                      <a:pPr marL="285750" indent="-285750">
                        <a:buFont typeface="Arial" panose="020B0604020202020204" pitchFamily="34" charset="0"/>
                        <a:buChar char="•"/>
                      </a:pPr>
                      <a:r>
                        <a:rPr lang="en-US" sz="1400" dirty="0"/>
                        <a:t>Untested real-world adaptability, potential discomfort in extended use, and reliance on electromyography sensors. </a:t>
                      </a:r>
                      <a:endParaRPr lang="en-US" sz="1400" dirty="0"/>
                    </a:p>
                    <a:p>
                      <a:pPr marL="285750" indent="-285750">
                        <a:buFont typeface="Arial" panose="020B0604020202020204" pitchFamily="34" charset="0"/>
                        <a:buChar char="•"/>
                      </a:pPr>
                      <a:r>
                        <a:rPr lang="en-US" sz="1400" dirty="0"/>
                        <a:t>The device's effectiveness in diverse climbing scenarios and user comfort may require iterative refinement and validation.</a:t>
                      </a:r>
                      <a:endParaRPr lang="en-IN" sz="1400" dirty="0"/>
                    </a:p>
                  </a:txBody>
                  <a:tcPr/>
                </a:tc>
              </a:tr>
              <a:tr h="0">
                <a:tc>
                  <a:txBody>
                    <a:bodyPr/>
                    <a:lstStyle/>
                    <a:p>
                      <a:r>
                        <a:rPr lang="en-IN" sz="1200" dirty="0"/>
                        <a:t>Y. V. K. Reddy and M. L. </a:t>
                      </a:r>
                      <a:r>
                        <a:rPr lang="en-IN" sz="1200" dirty="0" err="1"/>
                        <a:t>Ramanaiah</a:t>
                      </a:r>
                      <a:r>
                        <a:rPr lang="en-IN" sz="1200" dirty="0"/>
                        <a:t>, "Solving Economic Load Dispatch Problem with Mountaineering Team-Based Optimization Technique,“;2023;IEEE</a:t>
                      </a:r>
                      <a:endParaRPr lang="en-IN" sz="1200" dirty="0"/>
                    </a:p>
                  </a:txBody>
                  <a:tcPr/>
                </a:tc>
                <a:tc>
                  <a:txBody>
                    <a:bodyPr/>
                    <a:lstStyle/>
                    <a:p>
                      <a:r>
                        <a:rPr lang="en-US" sz="1400" b="0" i="0" kern="1200" dirty="0">
                          <a:solidFill>
                            <a:schemeClr val="dk1"/>
                          </a:solidFill>
                          <a:effectLst/>
                          <a:latin typeface="+mn-lt"/>
                          <a:ea typeface="+mn-ea"/>
                          <a:cs typeface="+mn-cs"/>
                        </a:rPr>
                        <a:t>The paper introduces the Mountaineering Team-Based Optimization (MTBO) algorithm for solving complex Economic Load Dispatch (ELD) problems, considering practical constraints. The MTBO algorithm demonstrates superior efficiency, robustness, and ease of implementation in optimizing global solutions for ELD.</a:t>
                      </a:r>
                      <a:endParaRPr lang="en-US" sz="1400" b="0" i="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sz="1400" dirty="0"/>
                        <a:t>MTBO </a:t>
                      </a:r>
                      <a:r>
                        <a:rPr lang="en-US" sz="1400" b="0" i="0" kern="1200" dirty="0">
                          <a:solidFill>
                            <a:schemeClr val="dk1"/>
                          </a:solidFill>
                          <a:effectLst/>
                          <a:latin typeface="+mn-lt"/>
                          <a:ea typeface="+mn-ea"/>
                          <a:cs typeface="+mn-cs"/>
                        </a:rPr>
                        <a:t>faces complexity due to practical constraints.</a:t>
                      </a:r>
                      <a:endParaRPr lang="en-US" sz="1400" b="0" i="0" kern="1200" dirty="0">
                        <a:solidFill>
                          <a:schemeClr val="dk1"/>
                        </a:solidFill>
                        <a:effectLst/>
                        <a:latin typeface="+mn-lt"/>
                        <a:ea typeface="+mn-ea"/>
                        <a:cs typeface="+mn-cs"/>
                      </a:endParaRPr>
                    </a:p>
                    <a:p>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Headings)"/>
                <a:cs typeface="Times New Roman" panose="02020603050405020304" pitchFamily="18" charset="0"/>
                <a:sym typeface="+mn-ea"/>
              </a:rPr>
              <a:t>PROPOSED SYSTEM</a:t>
            </a:r>
            <a:endParaRPr lang="en-US" dirty="0">
              <a:latin typeface="Calibri Light (Headings)"/>
            </a:endParaRPr>
          </a:p>
        </p:txBody>
      </p:sp>
      <p:sp>
        <p:nvSpPr>
          <p:cNvPr id="3" name="Content Placeholder 2"/>
          <p:cNvSpPr>
            <a:spLocks noGrp="1"/>
          </p:cNvSpPr>
          <p:nvPr>
            <p:ph sz="half" idx="1"/>
          </p:nvPr>
        </p:nvSpPr>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proposed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overcome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difficulties the climbers face with the network signals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mountaineering regions. Instead of using the GSM module,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paper proposes LoRa for transmitting the data through 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side. The collected data is passed to a machine learning model to get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 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climber.</a:t>
            </a:r>
            <a:endParaRPr lang="en-US"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The architecture of</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proposed model has a 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transmitter side. The data from sensors is collected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 by the Node MCU. The data from the transmitter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side is transmitted through LoRa to LoRa on the receiver’s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 The receiver’s end has an alarming system alert in case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abnormal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activities.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dirty="0"/>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343373" y="1846263"/>
            <a:ext cx="4686854" cy="4022725"/>
          </a:xfrm>
          <a:prstGeom prst="rect">
            <a:avLst/>
          </a:prstGeom>
          <a:noFill/>
          <a:ln>
            <a:noFill/>
          </a:ln>
        </p:spPr>
      </p:pic>
      <p:sp>
        <p:nvSpPr>
          <p:cNvPr id="6" name="TextBox 5"/>
          <p:cNvSpPr txBox="1"/>
          <p:nvPr/>
        </p:nvSpPr>
        <p:spPr>
          <a:xfrm>
            <a:off x="8114097" y="5868988"/>
            <a:ext cx="4263992" cy="369332"/>
          </a:xfrm>
          <a:prstGeom prst="rect">
            <a:avLst/>
          </a:prstGeom>
          <a:noFill/>
        </p:spPr>
        <p:txBody>
          <a:bodyPr wrap="square" rtlCol="0">
            <a:spAutoFit/>
          </a:bodyPr>
          <a:lstStyle/>
          <a:p>
            <a:r>
              <a:rPr lang="en-US" dirty="0"/>
              <a:t>Proposed model</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1800" b="0" i="0" dirty="0">
                <a:solidFill>
                  <a:schemeClr val="tx1"/>
                </a:solidFill>
                <a:effectLst/>
              </a:rPr>
              <a:t>GPS Module: Enables real-time location tracking to aid navigation and emergencies.</a:t>
            </a:r>
            <a:endParaRPr lang="en-US" sz="1800" b="0" i="0" dirty="0">
              <a:solidFill>
                <a:schemeClr val="tx1"/>
              </a:solidFill>
              <a:effectLst/>
            </a:endParaRPr>
          </a:p>
          <a:p>
            <a:pPr algn="just">
              <a:buFont typeface="Wingdings" panose="05000000000000000000" pitchFamily="2" charset="2"/>
              <a:buChar char="Ø"/>
            </a:pPr>
            <a:r>
              <a:rPr lang="en-US" sz="1800" b="0" i="0" dirty="0">
                <a:solidFill>
                  <a:schemeClr val="tx1"/>
                </a:solidFill>
                <a:effectLst/>
              </a:rPr>
              <a:t>Heart Rate Monitor: Monitors climbers' heart rates for health and safety purposes, helping to prevent overexertion.</a:t>
            </a:r>
            <a:endParaRPr lang="en-US" sz="1800" b="0" i="0" dirty="0">
              <a:solidFill>
                <a:schemeClr val="tx1"/>
              </a:solidFill>
              <a:effectLst/>
            </a:endParaRPr>
          </a:p>
          <a:p>
            <a:pPr algn="just">
              <a:buFont typeface="Wingdings" panose="05000000000000000000" pitchFamily="2" charset="2"/>
              <a:buChar char="Ø"/>
            </a:pPr>
            <a:r>
              <a:rPr lang="en-US" sz="1800" b="0" i="0" dirty="0">
                <a:solidFill>
                  <a:schemeClr val="tx1"/>
                </a:solidFill>
                <a:effectLst/>
              </a:rPr>
              <a:t>LoRa: The LoRa Module allows you to communicate to the </a:t>
            </a:r>
            <a:r>
              <a:rPr lang="en-US" sz="1800" b="0" i="0" dirty="0" err="1">
                <a:solidFill>
                  <a:schemeClr val="tx1"/>
                </a:solidFill>
                <a:effectLst/>
              </a:rPr>
              <a:t>LoRaWAN</a:t>
            </a:r>
            <a:r>
              <a:rPr lang="en-US" sz="1800" b="0" i="0" dirty="0">
                <a:solidFill>
                  <a:schemeClr val="tx1"/>
                </a:solidFill>
                <a:effectLst/>
              </a:rPr>
              <a:t> wireless network, a network made for the IoT. </a:t>
            </a:r>
            <a:endParaRPr lang="en-US" sz="1800" b="0" i="0" dirty="0">
              <a:solidFill>
                <a:schemeClr val="tx1"/>
              </a:solidFill>
              <a:effectLst/>
            </a:endParaRPr>
          </a:p>
          <a:p>
            <a:pPr algn="just">
              <a:buFont typeface="Wingdings" panose="05000000000000000000" pitchFamily="2" charset="2"/>
              <a:buChar char="Ø"/>
            </a:pPr>
            <a:r>
              <a:rPr lang="en-US" sz="1800" b="0" i="0" dirty="0">
                <a:solidFill>
                  <a:schemeClr val="tx1"/>
                </a:solidFill>
                <a:effectLst/>
              </a:rPr>
              <a:t>Temperature Sensors (LM35): Monitors environmental conditions to help climbers prepare for changing weather and avoid extreme conditions.</a:t>
            </a:r>
            <a:endParaRPr lang="en-US" sz="1800" b="0" i="0" dirty="0">
              <a:solidFill>
                <a:schemeClr val="tx1"/>
              </a:solidFill>
              <a:effectLst/>
            </a:endParaRPr>
          </a:p>
          <a:p>
            <a:pPr algn="just">
              <a:buFont typeface="Wingdings" panose="05000000000000000000" pitchFamily="2" charset="2"/>
              <a:buChar char="Ø"/>
            </a:pPr>
            <a:r>
              <a:rPr lang="en-US" sz="1800" dirty="0">
                <a:solidFill>
                  <a:schemeClr val="tx1"/>
                </a:solidFill>
              </a:rPr>
              <a:t>NodeMCU: NodeMCU is a low-cost open-source IoT platform. It initially included firmware which runs on the ESP8266 Wi-Fi.</a:t>
            </a:r>
            <a:endParaRPr lang="en-US" sz="1800" dirty="0">
              <a:solidFill>
                <a:schemeClr val="tx1"/>
              </a:solidFill>
            </a:endParaRPr>
          </a:p>
          <a:p>
            <a:pPr algn="just">
              <a:buFont typeface="Wingdings" panose="05000000000000000000" pitchFamily="2" charset="2"/>
              <a:buChar char="Ø"/>
            </a:pPr>
            <a:r>
              <a:rPr lang="en-US" sz="1800" dirty="0">
                <a:solidFill>
                  <a:schemeClr val="tx1"/>
                </a:solidFill>
              </a:rPr>
              <a:t>Battery Management System: Ensures reliable power supply for all modules during extended climbs by optimizing energy usage.</a:t>
            </a:r>
            <a:endParaRPr lang="en-US" sz="18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000" dirty="0">
                <a:solidFill>
                  <a:schemeClr val="tx1"/>
                </a:solidFill>
              </a:rPr>
              <a:t>Peltier: Peltier module (thermoelectric module) is a thermal control module used for warming effects. Passing an electric current through the module makes it possible to change the surface temperature and keep it at the target temperature.</a:t>
            </a:r>
            <a:endParaRPr lang="en-US" sz="2000" dirty="0">
              <a:solidFill>
                <a:schemeClr val="tx1"/>
              </a:solidFill>
            </a:endParaRPr>
          </a:p>
          <a:p>
            <a:pPr algn="just">
              <a:buFont typeface="Wingdings" panose="05000000000000000000" pitchFamily="2" charset="2"/>
              <a:buChar char="Ø"/>
            </a:pPr>
            <a:r>
              <a:rPr lang="en-US" sz="2000" dirty="0">
                <a:solidFill>
                  <a:schemeClr val="tx1"/>
                </a:solidFill>
              </a:rPr>
              <a:t>Accelerometer: Incorporates sensors to detect sudden falls or impacts, triggering automatic alerts for potential emergencies.</a:t>
            </a:r>
            <a:endParaRPr lang="en-US" sz="2000" dirty="0">
              <a:solidFill>
                <a:schemeClr val="tx1"/>
              </a:solidFill>
            </a:endParaRPr>
          </a:p>
          <a:p>
            <a:pPr algn="just">
              <a:buFont typeface="Wingdings" panose="05000000000000000000" pitchFamily="2" charset="2"/>
              <a:buChar char="Ø"/>
            </a:pPr>
            <a:r>
              <a:rPr lang="en-US" sz="2000" dirty="0">
                <a:solidFill>
                  <a:schemeClr val="tx1"/>
                </a:solidFill>
              </a:rPr>
              <a:t>Battery Management System: Ensures reliable power supply for all modules during extended climbs by optimizing energy usage.</a:t>
            </a:r>
            <a:endParaRPr lang="en-IN" sz="2000" dirty="0">
              <a:solidFill>
                <a:schemeClr val="tx1"/>
              </a:solidFill>
            </a:endParaRPr>
          </a:p>
          <a:p>
            <a:pPr algn="just">
              <a:buFont typeface="Wingdings" panose="05000000000000000000" pitchFamily="2" charset="2"/>
              <a:buChar char="Ø"/>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TRANSMITTER SIDE</a:t>
            </a:r>
            <a:endParaRPr lang="en-IN" dirty="0"/>
          </a:p>
        </p:txBody>
      </p:sp>
      <p:sp>
        <p:nvSpPr>
          <p:cNvPr id="3" name="Content Placeholder 2"/>
          <p:cNvSpPr>
            <a:spLocks noGrp="1"/>
          </p:cNvSpPr>
          <p:nvPr>
            <p:ph sz="half" idx="1"/>
          </p:nvPr>
        </p:nvSpPr>
        <p:spPr>
          <a:xfrm>
            <a:off x="837397" y="1882978"/>
            <a:ext cx="4937760" cy="4023360"/>
          </a:xfrm>
        </p:spPr>
        <p:txBody>
          <a:bodyPr>
            <a:normAutofit fontScale="85000" lnSpcReduction="20000"/>
          </a:bodyPr>
          <a:lstStyle/>
          <a:p>
            <a:pPr marL="742950" marR="24130" lvl="1" indent="-285750" algn="just">
              <a:lnSpc>
                <a:spcPct val="95000"/>
              </a:lnSpc>
              <a:spcAft>
                <a:spcPts val="0"/>
              </a:spcAft>
              <a:buSzPts val="1000"/>
              <a:buFont typeface="Wingdings" panose="05000000000000000000" pitchFamily="2" charset="2"/>
              <a:buChar char="Ø"/>
              <a:tabLst>
                <a:tab pos="434340"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Sensor Integration: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Node MCU is fitted with a number</a:t>
            </a:r>
            <a:r>
              <a:rPr lang="en-US" sz="1800" spc="-2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sensors, including GPS, temperature, heart rate,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 an accelerometer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 gather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information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about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environment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position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pertinent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application.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marR="25400" lvl="1" indent="-285750" algn="just">
              <a:lnSpc>
                <a:spcPct val="95000"/>
              </a:lnSpc>
              <a:spcBef>
                <a:spcPts val="590"/>
              </a:spcBef>
              <a:spcAft>
                <a:spcPts val="0"/>
              </a:spcAft>
              <a:buSzPts val="1000"/>
              <a:buFont typeface="Wingdings" panose="05000000000000000000" pitchFamily="2" charset="2"/>
              <a:buChar char="Ø"/>
              <a:tabLst>
                <a:tab pos="4343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LoRa Integration</a:t>
            </a:r>
            <a:r>
              <a:rPr lang="en-US" sz="1800" i="1"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 LoRa transceiver module, such</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as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SX1278,</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linked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Node MCU long-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distance wireless data transmission handled by the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LoRa</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module.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marR="24765" lvl="1" indent="-285750" algn="just">
              <a:lnSpc>
                <a:spcPct val="95000"/>
              </a:lnSpc>
              <a:spcBef>
                <a:spcPts val="600"/>
              </a:spcBef>
              <a:spcAft>
                <a:spcPts val="0"/>
              </a:spcAft>
              <a:buSzPts val="1000"/>
              <a:buFont typeface="Wingdings" panose="05000000000000000000" pitchFamily="2" charset="2"/>
              <a:buChar char="Ø"/>
              <a:tabLst>
                <a:tab pos="4343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Data Gathering and Transmission</a:t>
            </a:r>
            <a:r>
              <a:rPr lang="en-US" sz="1800" i="1"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 Node MCU</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gathers sensor data and formats it appropriately for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l</a:t>
            </a:r>
            <a:r>
              <a:rPr lang="en-US" sz="1800" dirty="0">
                <a:effectLst/>
                <a:latin typeface="Times New Roman" panose="02020603050405020304" pitchFamily="18" charset="0"/>
                <a:ea typeface="Symbol" panose="05050102010706020507" pitchFamily="18" charset="2"/>
                <a:cs typeface="Symbol" panose="05050102010706020507" pitchFamily="18" charset="2"/>
              </a:rPr>
              <a:t>ong-range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communication, which 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made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possible by applying LoRa modulation to this data.</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Next,</a:t>
            </a:r>
            <a:r>
              <a:rPr lang="en-US" sz="180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the Node MCU</a:t>
            </a:r>
            <a:r>
              <a:rPr lang="en-US" sz="1800" spc="-8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uses</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LoRa</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modulation</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transfer</a:t>
            </a:r>
            <a:r>
              <a:rPr lang="en-US" sz="1800" spc="-2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this</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data</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packet.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marR="25400" lvl="1" indent="-285750" algn="just">
              <a:lnSpc>
                <a:spcPct val="95000"/>
              </a:lnSpc>
              <a:spcBef>
                <a:spcPts val="600"/>
              </a:spcBef>
              <a:spcAft>
                <a:spcPts val="0"/>
              </a:spcAft>
              <a:buSzPts val="1000"/>
              <a:buFont typeface="Wingdings" panose="05000000000000000000" pitchFamily="2" charset="2"/>
              <a:buChar char="Ø"/>
              <a:tabLst>
                <a:tab pos="4343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Transmission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Control:</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order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maximize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communication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dependability</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power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consumption, the Node MCU regulates the frequency</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timing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data.</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does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by</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making sure that data is transferred on appropriate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LoRa</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channels</a:t>
            </a:r>
            <a:r>
              <a:rPr lang="en-US" sz="1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at</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intervals.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a:buFont typeface="Wingdings" panose="05000000000000000000" pitchFamily="2" charset="2"/>
              <a:buChar char="Ø"/>
            </a:pPr>
            <a:endParaRPr lang="en-IN" dirty="0"/>
          </a:p>
        </p:txBody>
      </p:sp>
      <p:pic>
        <p:nvPicPr>
          <p:cNvPr id="8" name="image9.jpeg"/>
          <p:cNvPicPr>
            <a:picLocks noGrp="1" noChangeAspect="1"/>
          </p:cNvPicPr>
          <p:nvPr>
            <p:ph sz="half" idx="2"/>
          </p:nvPr>
        </p:nvPicPr>
        <p:blipFill>
          <a:blip r:embed="rId1" cstate="print"/>
          <a:stretch>
            <a:fillRect/>
          </a:stretch>
        </p:blipFill>
        <p:spPr>
          <a:xfrm>
            <a:off x="6615218" y="1846263"/>
            <a:ext cx="4143165" cy="4022725"/>
          </a:xfrm>
          <a:prstGeom prst="rect">
            <a:avLst/>
          </a:prstGeom>
        </p:spPr>
      </p:pic>
      <p:sp>
        <p:nvSpPr>
          <p:cNvPr id="9" name="TextBox 8"/>
          <p:cNvSpPr txBox="1"/>
          <p:nvPr/>
        </p:nvSpPr>
        <p:spPr>
          <a:xfrm>
            <a:off x="7478830" y="5898500"/>
            <a:ext cx="3676850" cy="369332"/>
          </a:xfrm>
          <a:prstGeom prst="rect">
            <a:avLst/>
          </a:prstGeom>
          <a:noFill/>
        </p:spPr>
        <p:txBody>
          <a:bodyPr wrap="square" rtlCol="0">
            <a:spAutoFit/>
          </a:bodyPr>
          <a:lstStyle/>
          <a:p>
            <a:r>
              <a:rPr lang="en-US" dirty="0"/>
              <a:t>Transmitter side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a:t>
            </a:r>
            <a:endParaRPr lang="en-IN" dirty="0"/>
          </a:p>
        </p:txBody>
      </p:sp>
      <p:sp>
        <p:nvSpPr>
          <p:cNvPr id="3" name="Content Placeholder 2"/>
          <p:cNvSpPr>
            <a:spLocks noGrp="1"/>
          </p:cNvSpPr>
          <p:nvPr>
            <p:ph sz="half" idx="1"/>
          </p:nvPr>
        </p:nvSpPr>
        <p:spPr>
          <a:xfrm>
            <a:off x="664142" y="1845734"/>
            <a:ext cx="4937760" cy="4023360"/>
          </a:xfrm>
        </p:spPr>
        <p:txBody>
          <a:bodyPr>
            <a:normAutofit/>
          </a:bodyPr>
          <a:lstStyle/>
          <a:p>
            <a:pPr marL="742950" marR="25400" lvl="1" indent="-285750" algn="just">
              <a:lnSpc>
                <a:spcPct val="95000"/>
              </a:lnSpc>
              <a:spcAft>
                <a:spcPts val="0"/>
              </a:spcAft>
              <a:buSzPts val="1000"/>
              <a:buFont typeface="Wingdings" panose="05000000000000000000" pitchFamily="2" charset="2"/>
              <a:buChar char="Ø"/>
              <a:tabLst>
                <a:tab pos="434340" algn="l"/>
              </a:tabLst>
            </a:pP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LoRa:</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Upon</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receipt</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LoRa</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transmission,</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the</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Node MCU</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swiftly</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processes</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the</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incoming</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data</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packet</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using</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LoRa</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demodulation.</a:t>
            </a:r>
            <a:endParaRPr lang="en-IN"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24765" lvl="1" indent="-285750" algn="just">
              <a:lnSpc>
                <a:spcPct val="95000"/>
              </a:lnSpc>
              <a:spcBef>
                <a:spcPts val="590"/>
              </a:spcBef>
              <a:spcAft>
                <a:spcPts val="0"/>
              </a:spcAft>
              <a:buSzPts val="1000"/>
              <a:buFont typeface="Wingdings" panose="05000000000000000000" pitchFamily="2" charset="2"/>
              <a:buChar char="Ø"/>
              <a:tabLst>
                <a:tab pos="434340" algn="l"/>
              </a:tabLst>
            </a:pP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Integration with the Blynk App: The Node MCU is also</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wirelessly linked to the Blynk IoT platform. Blynk</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offers an intuitive user interface for controlling and</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monitoring</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Internet</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Things</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devices.</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Because</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the</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Node MCU's</a:t>
            </a:r>
            <a:r>
              <a:rPr lang="en-US" sz="1500" spc="25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programming,</a:t>
            </a:r>
            <a:r>
              <a:rPr lang="en-US" sz="1500" spc="25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users</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may</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access</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and interact</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with</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the device</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remotely</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using</a:t>
            </a:r>
            <a:r>
              <a:rPr lang="en-US" sz="1500" spc="-2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the</a:t>
            </a:r>
            <a:r>
              <a:rPr lang="en-US" sz="1500" spc="-3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Blynk</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app.</a:t>
            </a:r>
            <a:endParaRPr lang="en-IN"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260985" lvl="1" indent="-285750" algn="just">
              <a:lnSpc>
                <a:spcPct val="95000"/>
              </a:lnSpc>
              <a:spcBef>
                <a:spcPts val="490"/>
              </a:spcBef>
              <a:spcAft>
                <a:spcPts val="0"/>
              </a:spcAft>
              <a:buSzPts val="1000"/>
              <a:buFont typeface="Wingdings" panose="05000000000000000000" pitchFamily="2" charset="2"/>
              <a:buChar char="Ø"/>
              <a:tabLst>
                <a:tab pos="431165" algn="l"/>
              </a:tabLst>
            </a:pP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Real-Time</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Control</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and</a:t>
            </a:r>
            <a:r>
              <a:rPr lang="en-US" sz="1500" spc="-2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Monitoring:</a:t>
            </a:r>
            <a:r>
              <a:rPr lang="en-US" sz="15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Users</a:t>
            </a:r>
            <a:r>
              <a:rPr lang="en-US" sz="1500" spc="-4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may</a:t>
            </a:r>
            <a:r>
              <a:rPr lang="en-US" sz="1500" spc="-4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watch</a:t>
            </a:r>
            <a:r>
              <a:rPr lang="en-US" sz="1500" spc="-2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live data from the Node MCU using the Blynk app. In</a:t>
            </a:r>
            <a:r>
              <a:rPr lang="en-US" sz="1500" spc="-2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addition to monitoring environmental conditions and</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receiving</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warnings</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or</a:t>
            </a:r>
            <a:r>
              <a:rPr lang="en-US" sz="1500" spc="-3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based</a:t>
            </a:r>
            <a:r>
              <a:rPr lang="en-US" sz="1500" spc="-3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on</a:t>
            </a:r>
            <a:r>
              <a:rPr lang="en-US" sz="15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specified</a:t>
            </a:r>
            <a:r>
              <a:rPr lang="en-US" sz="1500" spc="-2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criteria, they may view sensor readings. The Blynk</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app could additionally have tools for tracking data</a:t>
            </a:r>
            <a:r>
              <a:rPr lang="en-US" sz="15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and</a:t>
            </a:r>
            <a:r>
              <a:rPr lang="en-US" sz="1500" spc="-4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logging</a:t>
            </a:r>
            <a:r>
              <a:rPr lang="en-US" sz="15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history.</a:t>
            </a:r>
            <a:endParaRPr lang="en-IN" sz="15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a:buFont typeface="Wingdings" panose="05000000000000000000" pitchFamily="2" charset="2"/>
              <a:buChar char="Ø"/>
            </a:pPr>
            <a:endParaRPr lang="en-IN" sz="1500" dirty="0">
              <a:solidFill>
                <a:schemeClr val="tx1"/>
              </a:solidFill>
            </a:endParaRPr>
          </a:p>
        </p:txBody>
      </p:sp>
      <p:pic>
        <p:nvPicPr>
          <p:cNvPr id="5" name="image10.jpeg"/>
          <p:cNvPicPr>
            <a:picLocks noGrp="1" noChangeAspect="1"/>
          </p:cNvPicPr>
          <p:nvPr>
            <p:ph sz="half" idx="2"/>
          </p:nvPr>
        </p:nvPicPr>
        <p:blipFill>
          <a:blip r:embed="rId1" cstate="print"/>
          <a:stretch>
            <a:fillRect/>
          </a:stretch>
        </p:blipFill>
        <p:spPr>
          <a:xfrm>
            <a:off x="6218238" y="2122645"/>
            <a:ext cx="4937125" cy="3469960"/>
          </a:xfrm>
          <a:prstGeom prst="rect">
            <a:avLst/>
          </a:prstGeom>
        </p:spPr>
      </p:pic>
      <p:sp>
        <p:nvSpPr>
          <p:cNvPr id="6" name="TextBox 5"/>
          <p:cNvSpPr txBox="1"/>
          <p:nvPr/>
        </p:nvSpPr>
        <p:spPr>
          <a:xfrm>
            <a:off x="7921591" y="5684428"/>
            <a:ext cx="2964582" cy="369332"/>
          </a:xfrm>
          <a:prstGeom prst="rect">
            <a:avLst/>
          </a:prstGeom>
          <a:noFill/>
        </p:spPr>
        <p:txBody>
          <a:bodyPr wrap="square" rtlCol="0">
            <a:spAutoFit/>
          </a:bodyPr>
          <a:lstStyle/>
          <a:p>
            <a:r>
              <a:rPr lang="en-US" dirty="0"/>
              <a:t>Receiver Side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RESULTS </a:t>
            </a:r>
            <a:endParaRPr lang="en-IN" dirty="0"/>
          </a:p>
        </p:txBody>
      </p:sp>
      <p:sp>
        <p:nvSpPr>
          <p:cNvPr id="3" name="Content Placeholder 2"/>
          <p:cNvSpPr>
            <a:spLocks noGrp="1"/>
          </p:cNvSpPr>
          <p:nvPr>
            <p:ph sz="half" idx="1"/>
          </p:nvPr>
        </p:nvSpPr>
        <p:spPr/>
        <p:txBody>
          <a:bodyPr/>
          <a:lstStyle/>
          <a:p>
            <a:pPr marL="386715" marR="24130" indent="-342900" algn="just">
              <a:lnSpc>
                <a:spcPct val="95000"/>
              </a:lnSpc>
              <a:spcBef>
                <a:spcPts val="83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prototype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monitoring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mountain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climbers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IoT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(Internet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Things)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technology,</a:t>
            </a:r>
            <a:r>
              <a:rPr lang="en-US" spc="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specifically LoRa (Long Range) and Node MCU represents</a:t>
            </a:r>
            <a:r>
              <a:rPr lang="en-US" spc="-23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a cutting-edge </a:t>
            </a:r>
            <a:r>
              <a:rPr lang="en-US" dirty="0">
                <a:effectLst/>
                <a:latin typeface="Times New Roman" panose="02020603050405020304" pitchFamily="18" charset="0"/>
                <a:ea typeface="Times New Roman" panose="02020603050405020304" pitchFamily="18" charset="0"/>
              </a:rPr>
              <a:t>solution for enhancing safety and efficiency</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during</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mountain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expeditions.</a:t>
            </a:r>
            <a:endParaRPr lang="en-IN" dirty="0">
              <a:latin typeface="Times New Roman" panose="02020603050405020304" pitchFamily="18" charset="0"/>
              <a:ea typeface="Times New Roman" panose="02020603050405020304" pitchFamily="18" charset="0"/>
            </a:endParaRPr>
          </a:p>
          <a:p>
            <a:pPr marL="386715" marR="24130" indent="-342900" algn="just">
              <a:lnSpc>
                <a:spcPct val="95000"/>
              </a:lnSpc>
              <a:spcBef>
                <a:spcPts val="830"/>
              </a:spcBef>
              <a:spcAft>
                <a:spcPts val="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transmitter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side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transmitting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climber’s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physiological</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 the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receiver’s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end.</a:t>
            </a:r>
            <a:endParaRPr lang="en-US" dirty="0">
              <a:effectLst/>
              <a:latin typeface="Times New Roman" panose="02020603050405020304" pitchFamily="18" charset="0"/>
              <a:ea typeface="Times New Roman" panose="02020603050405020304" pitchFamily="18" charset="0"/>
            </a:endParaRPr>
          </a:p>
          <a:p>
            <a:pPr marL="329565" marR="24130" indent="-285750" algn="just">
              <a:lnSpc>
                <a:spcPct val="95000"/>
              </a:lnSpc>
              <a:spcBef>
                <a:spcPts val="83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 receives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the </a:t>
            </a:r>
            <a:r>
              <a:rPr lang="en-US" sz="1800" dirty="0">
                <a:effectLst/>
                <a:latin typeface="Times New Roman" panose="02020603050405020304" pitchFamily="18" charset="0"/>
                <a:ea typeface="Times New Roman" panose="02020603050405020304" pitchFamily="18" charset="0"/>
              </a:rPr>
              <a:t>transmitter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Blynk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platform.</a:t>
            </a:r>
            <a:endParaRPr lang="en-IN"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IN" dirty="0"/>
          </a:p>
        </p:txBody>
      </p:sp>
      <p:pic>
        <p:nvPicPr>
          <p:cNvPr id="6" name="Content Placeholder 5"/>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6815004" y="1856570"/>
            <a:ext cx="4937125" cy="1901095"/>
          </a:xfr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5004" y="4095080"/>
            <a:ext cx="4827066" cy="1641203"/>
          </a:xfrm>
          <a:prstGeom prst="rect">
            <a:avLst/>
          </a:prstGeom>
        </p:spPr>
      </p:pic>
      <p:sp>
        <p:nvSpPr>
          <p:cNvPr id="10" name="TextBox 9"/>
          <p:cNvSpPr txBox="1"/>
          <p:nvPr/>
        </p:nvSpPr>
        <p:spPr>
          <a:xfrm>
            <a:off x="8106878" y="5869094"/>
            <a:ext cx="2163278" cy="369332"/>
          </a:xfrm>
          <a:prstGeom prst="rect">
            <a:avLst/>
          </a:prstGeom>
          <a:noFill/>
        </p:spPr>
        <p:txBody>
          <a:bodyPr wrap="square">
            <a:spAutoFit/>
          </a:bodyPr>
          <a:lstStyle/>
          <a:p>
            <a:r>
              <a:rPr lang="en-US" dirty="0"/>
              <a:t>LCD Display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BLYNK APP RESULTS</a:t>
            </a:r>
            <a:endParaRPr lang="en-IN" dirty="0"/>
          </a:p>
        </p:txBody>
      </p:sp>
      <p:sp>
        <p:nvSpPr>
          <p:cNvPr id="4" name="Content Placeholder 3"/>
          <p:cNvSpPr>
            <a:spLocks noGrp="1"/>
          </p:cNvSpPr>
          <p:nvPr>
            <p:ph sz="half" idx="1"/>
          </p:nvPr>
        </p:nvSpPr>
        <p:spPr/>
        <p:txBody>
          <a:bodyPr/>
          <a:lstStyle/>
          <a:p>
            <a:pPr algn="just"/>
            <a:r>
              <a:rPr lang="en-US" sz="1800" dirty="0">
                <a:effectLst/>
                <a:latin typeface="Times New Roman" panose="02020603050405020304" pitchFamily="18" charset="0"/>
                <a:ea typeface="Times New Roman" panose="02020603050405020304" pitchFamily="18" charset="0"/>
              </a:rPr>
              <a:t>Blynk is a versatile mobile application that 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seamlessly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mountain climbers utilizing IoT (Internet of Things) and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user-friendly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customizable widgets make it an ideal platform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displaying real-time data and facilitating communication</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 climbers and their support teams. Here's how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Blynk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mountain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climber.</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pic>
        <p:nvPicPr>
          <p:cNvPr id="10" name="Content Placeholder 9"/>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56963" y="1987219"/>
            <a:ext cx="5883608" cy="3133422"/>
          </a:xfrm>
        </p:spPr>
      </p:pic>
      <p:sp>
        <p:nvSpPr>
          <p:cNvPr id="11" name="TextBox 10"/>
          <p:cNvSpPr txBox="1"/>
          <p:nvPr/>
        </p:nvSpPr>
        <p:spPr>
          <a:xfrm>
            <a:off x="8017128" y="5425935"/>
            <a:ext cx="2163278" cy="369332"/>
          </a:xfrm>
          <a:prstGeom prst="rect">
            <a:avLst/>
          </a:prstGeom>
          <a:noFill/>
        </p:spPr>
        <p:txBody>
          <a:bodyPr wrap="square">
            <a:spAutoFit/>
          </a:bodyPr>
          <a:lstStyle/>
          <a:p>
            <a:r>
              <a:rPr lang="en-US" dirty="0"/>
              <a:t>Blynk app Display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RESULTS</a:t>
            </a:r>
            <a:endParaRPr lang="en-IN" dirty="0"/>
          </a:p>
        </p:txBody>
      </p:sp>
      <p:sp>
        <p:nvSpPr>
          <p:cNvPr id="3" name="Content Placeholder 2"/>
          <p:cNvSpPr>
            <a:spLocks noGrp="1"/>
          </p:cNvSpPr>
          <p:nvPr>
            <p:ph sz="half" idx="1"/>
          </p:nvPr>
        </p:nvSpPr>
        <p:spPr/>
        <p:txBody>
          <a:bodyPr/>
          <a:lstStyle/>
          <a:p>
            <a:pPr marL="134620" marR="288925" algn="just">
              <a:lnSpc>
                <a:spcPct val="95000"/>
              </a:lnSpc>
              <a:spcBef>
                <a:spcPts val="900"/>
              </a:spcBef>
              <a:spcAft>
                <a:spcPts val="0"/>
              </a:spcAft>
            </a:pPr>
            <a:r>
              <a:rPr lang="en-US" sz="2000" dirty="0">
                <a:effectLst/>
                <a:latin typeface="Times New Roman" panose="02020603050405020304" pitchFamily="18" charset="0"/>
                <a:ea typeface="Times New Roman" panose="02020603050405020304" pitchFamily="18" charset="0"/>
              </a:rPr>
              <a:t>The accuracy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machine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 models is measured by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their ability to correctly predict outcomes compared to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total number of predictions made. </a:t>
            </a:r>
            <a:r>
              <a:rPr lang="en-IN" sz="2000" dirty="0">
                <a:effectLst/>
                <a:latin typeface="Times New Roman" panose="02020603050405020304" pitchFamily="18" charset="0"/>
                <a:ea typeface="Times New Roman" panose="02020603050405020304" pitchFamily="18" charset="0"/>
              </a:rPr>
              <a:t>The accuracy is determined by dividing the number of right predictions by the total number of forecasts. </a:t>
            </a:r>
            <a:r>
              <a:rPr lang="en-US" sz="2000" dirty="0">
                <a:effectLst/>
                <a:latin typeface="Times New Roman" panose="02020603050405020304" pitchFamily="18" charset="0"/>
                <a:ea typeface="Times New Roman" panose="02020603050405020304" pitchFamily="18" charset="0"/>
              </a:rPr>
              <a:t>Higher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values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indicate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better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performance. </a:t>
            </a:r>
            <a:endParaRPr lang="en-IN" dirty="0"/>
          </a:p>
        </p:txBody>
      </p:sp>
      <p:graphicFrame>
        <p:nvGraphicFramePr>
          <p:cNvPr id="9" name="Content Placeholder 8"/>
          <p:cNvGraphicFramePr>
            <a:graphicFrameLocks noGrp="1"/>
          </p:cNvGraphicFramePr>
          <p:nvPr>
            <p:ph sz="half" idx="2"/>
          </p:nvPr>
        </p:nvGraphicFramePr>
        <p:xfrm>
          <a:off x="6218238" y="1846263"/>
          <a:ext cx="4937124" cy="2865120"/>
        </p:xfrm>
        <a:graphic>
          <a:graphicData uri="http://schemas.openxmlformats.org/drawingml/2006/table">
            <a:tbl>
              <a:tblPr firstRow="1" bandRow="1">
                <a:tableStyleId>{5C22544A-7EE6-4342-B048-85BDC9FD1C3A}</a:tableStyleId>
              </a:tblPr>
              <a:tblGrid>
                <a:gridCol w="1645708"/>
                <a:gridCol w="1645708"/>
                <a:gridCol w="1645708"/>
              </a:tblGrid>
              <a:tr h="370840">
                <a:tc>
                  <a:txBody>
                    <a:bodyPr/>
                    <a:lstStyle/>
                    <a:p>
                      <a:r>
                        <a:rPr lang="en-US" dirty="0"/>
                        <a:t>S.NO</a:t>
                      </a:r>
                      <a:endParaRPr lang="en-IN" dirty="0"/>
                    </a:p>
                  </a:txBody>
                  <a:tcPr/>
                </a:tc>
                <a:tc>
                  <a:txBody>
                    <a:bodyPr/>
                    <a:lstStyle/>
                    <a:p>
                      <a:r>
                        <a:rPr lang="en-US" dirty="0"/>
                        <a:t>ML Model</a:t>
                      </a:r>
                      <a:endParaRPr lang="en-IN" dirty="0"/>
                    </a:p>
                  </a:txBody>
                  <a:tcPr/>
                </a:tc>
                <a:tc>
                  <a:txBody>
                    <a:bodyPr/>
                    <a:lstStyle/>
                    <a:p>
                      <a:r>
                        <a:rPr lang="en-US" dirty="0"/>
                        <a:t>Accuracy</a:t>
                      </a:r>
                      <a:endParaRPr lang="en-IN" dirty="0"/>
                    </a:p>
                  </a:txBody>
                  <a:tcPr/>
                </a:tc>
              </a:tr>
              <a:tr h="370840">
                <a:tc>
                  <a:txBody>
                    <a:bodyPr/>
                    <a:lstStyle/>
                    <a:p>
                      <a:r>
                        <a:rPr lang="en-US" dirty="0"/>
                        <a:t>1</a:t>
                      </a:r>
                      <a:endParaRPr lang="en-IN" dirty="0"/>
                    </a:p>
                  </a:txBody>
                  <a:tcPr/>
                </a:tc>
                <a:tc>
                  <a:txBody>
                    <a:bodyPr/>
                    <a:lstStyle/>
                    <a:p>
                      <a:r>
                        <a:rPr lang="en-US" dirty="0"/>
                        <a:t>KNN</a:t>
                      </a:r>
                      <a:endParaRPr lang="en-IN" dirty="0"/>
                    </a:p>
                  </a:txBody>
                  <a:tcPr/>
                </a:tc>
                <a:tc>
                  <a:txBody>
                    <a:bodyPr/>
                    <a:lstStyle/>
                    <a:p>
                      <a:r>
                        <a:rPr lang="en-US" dirty="0"/>
                        <a:t>98.74</a:t>
                      </a:r>
                      <a:endParaRPr lang="en-IN" dirty="0"/>
                    </a:p>
                  </a:txBody>
                  <a:tcPr/>
                </a:tc>
              </a:tr>
              <a:tr h="370840">
                <a:tc>
                  <a:txBody>
                    <a:bodyPr/>
                    <a:lstStyle/>
                    <a:p>
                      <a:r>
                        <a:rPr lang="en-US" dirty="0"/>
                        <a:t>2</a:t>
                      </a:r>
                      <a:endParaRPr lang="en-IN" dirty="0"/>
                    </a:p>
                  </a:txBody>
                  <a:tcPr/>
                </a:tc>
                <a:tc>
                  <a:txBody>
                    <a:bodyPr/>
                    <a:lstStyle/>
                    <a:p>
                      <a:r>
                        <a:rPr lang="en-US" dirty="0"/>
                        <a:t>Decision Tree</a:t>
                      </a:r>
                      <a:endParaRPr lang="en-IN" dirty="0"/>
                    </a:p>
                  </a:txBody>
                  <a:tcPr/>
                </a:tc>
                <a:tc>
                  <a:txBody>
                    <a:bodyPr/>
                    <a:lstStyle/>
                    <a:p>
                      <a:r>
                        <a:rPr lang="en-US" dirty="0"/>
                        <a:t>98.70</a:t>
                      </a:r>
                      <a:endParaRPr lang="en-IN" dirty="0"/>
                    </a:p>
                  </a:txBody>
                  <a:tcPr/>
                </a:tc>
              </a:tr>
              <a:tr h="370840">
                <a:tc>
                  <a:txBody>
                    <a:bodyPr/>
                    <a:lstStyle/>
                    <a:p>
                      <a:r>
                        <a:rPr lang="en-US" dirty="0"/>
                        <a:t>3</a:t>
                      </a:r>
                      <a:endParaRPr lang="en-IN" dirty="0"/>
                    </a:p>
                  </a:txBody>
                  <a:tcPr/>
                </a:tc>
                <a:tc>
                  <a:txBody>
                    <a:bodyPr/>
                    <a:lstStyle/>
                    <a:p>
                      <a:r>
                        <a:rPr lang="en-US" dirty="0"/>
                        <a:t>Naïve Bayes</a:t>
                      </a:r>
                      <a:endParaRPr lang="en-IN" dirty="0"/>
                    </a:p>
                  </a:txBody>
                  <a:tcPr/>
                </a:tc>
                <a:tc>
                  <a:txBody>
                    <a:bodyPr/>
                    <a:lstStyle/>
                    <a:p>
                      <a:r>
                        <a:rPr lang="en-US" dirty="0"/>
                        <a:t>97.64</a:t>
                      </a:r>
                      <a:endParaRPr lang="en-IN" dirty="0"/>
                    </a:p>
                  </a:txBody>
                  <a:tcPr/>
                </a:tc>
              </a:tr>
              <a:tr h="370840">
                <a:tc>
                  <a:txBody>
                    <a:bodyPr/>
                    <a:lstStyle/>
                    <a:p>
                      <a:r>
                        <a:rPr lang="en-US" dirty="0"/>
                        <a:t>4</a:t>
                      </a:r>
                      <a:endParaRPr lang="en-IN" dirty="0"/>
                    </a:p>
                  </a:txBody>
                  <a:tcPr/>
                </a:tc>
                <a:tc>
                  <a:txBody>
                    <a:bodyPr/>
                    <a:lstStyle/>
                    <a:p>
                      <a:r>
                        <a:rPr lang="en-US" dirty="0"/>
                        <a:t>Logistic Regression</a:t>
                      </a:r>
                      <a:endParaRPr lang="en-IN" dirty="0"/>
                    </a:p>
                  </a:txBody>
                  <a:tcPr/>
                </a:tc>
                <a:tc>
                  <a:txBody>
                    <a:bodyPr/>
                    <a:lstStyle/>
                    <a:p>
                      <a:r>
                        <a:rPr lang="en-US" dirty="0"/>
                        <a:t>98.77</a:t>
                      </a:r>
                      <a:endParaRPr lang="en-IN" dirty="0"/>
                    </a:p>
                  </a:txBody>
                  <a:tcPr/>
                </a:tc>
              </a:tr>
              <a:tr h="370840">
                <a:tc>
                  <a:txBody>
                    <a:bodyPr/>
                    <a:lstStyle/>
                    <a:p>
                      <a:r>
                        <a:rPr lang="en-US" dirty="0"/>
                        <a:t>5</a:t>
                      </a:r>
                      <a:endParaRPr lang="en-IN" dirty="0"/>
                    </a:p>
                  </a:txBody>
                  <a:tcPr/>
                </a:tc>
                <a:tc>
                  <a:txBody>
                    <a:bodyPr/>
                    <a:lstStyle/>
                    <a:p>
                      <a:r>
                        <a:rPr lang="en-US" dirty="0"/>
                        <a:t>Random Forest</a:t>
                      </a:r>
                      <a:endParaRPr lang="en-IN" dirty="0"/>
                    </a:p>
                  </a:txBody>
                  <a:tcPr/>
                </a:tc>
                <a:tc>
                  <a:txBody>
                    <a:bodyPr/>
                    <a:lstStyle/>
                    <a:p>
                      <a:r>
                        <a:rPr lang="en-US" dirty="0"/>
                        <a:t>98.77</a:t>
                      </a:r>
                      <a:endParaRPr lang="en-IN" dirty="0"/>
                    </a:p>
                  </a:txBody>
                  <a:tcPr/>
                </a:tc>
              </a:tr>
              <a:tr h="370840">
                <a:tc>
                  <a:txBody>
                    <a:bodyPr/>
                    <a:lstStyle/>
                    <a:p>
                      <a:r>
                        <a:rPr lang="en-US" dirty="0"/>
                        <a:t>6</a:t>
                      </a:r>
                      <a:endParaRPr lang="en-IN" dirty="0"/>
                    </a:p>
                  </a:txBody>
                  <a:tcPr/>
                </a:tc>
                <a:tc>
                  <a:txBody>
                    <a:bodyPr/>
                    <a:lstStyle/>
                    <a:p>
                      <a:r>
                        <a:rPr lang="en-US" dirty="0"/>
                        <a:t>SVM</a:t>
                      </a:r>
                      <a:endParaRPr lang="en-IN" dirty="0"/>
                    </a:p>
                  </a:txBody>
                  <a:tcPr/>
                </a:tc>
                <a:tc>
                  <a:txBody>
                    <a:bodyPr/>
                    <a:lstStyle/>
                    <a:p>
                      <a:r>
                        <a:rPr lang="en-US" dirty="0"/>
                        <a:t>97.96</a:t>
                      </a:r>
                      <a:endParaRPr lang="en-IN" dirty="0"/>
                    </a:p>
                  </a:txBody>
                  <a:tcPr/>
                </a:tc>
              </a:tr>
            </a:tbl>
          </a:graphicData>
        </a:graphic>
      </p:graphicFrame>
      <p:sp>
        <p:nvSpPr>
          <p:cNvPr id="10" name="TextBox 9"/>
          <p:cNvSpPr txBox="1"/>
          <p:nvPr/>
        </p:nvSpPr>
        <p:spPr>
          <a:xfrm>
            <a:off x="6961472" y="4730635"/>
            <a:ext cx="3616692" cy="1200329"/>
          </a:xfrm>
          <a:prstGeom prst="rect">
            <a:avLst/>
          </a:prstGeom>
          <a:noFill/>
        </p:spPr>
        <p:txBody>
          <a:bodyPr wrap="square">
            <a:spAutoFit/>
          </a:bodyPr>
          <a:lstStyle/>
          <a:p>
            <a:pPr>
              <a:tabLst>
                <a:tab pos="2229485" algn="l"/>
              </a:tabLst>
            </a:pPr>
            <a:r>
              <a:rPr lang="en-US" sz="1800" dirty="0">
                <a:effectLst/>
                <a:latin typeface="Times New Roman" panose="02020603050405020304" pitchFamily="18" charset="0"/>
                <a:ea typeface="Times New Roman" panose="02020603050405020304" pitchFamily="18" charset="0"/>
              </a:rPr>
              <a:t>Machine Learning models Accuracy Results</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RESULTS</a:t>
            </a:r>
            <a:endParaRPr lang="en-IN" dirty="0"/>
          </a:p>
        </p:txBody>
      </p:sp>
      <p:sp>
        <p:nvSpPr>
          <p:cNvPr id="5" name="Content Placeholder 4"/>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A confusion matrix is a performance evaluation tool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 learning. It organizes predictions from a classifier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 a table, comparing them against actual outcomes. 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true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positives,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negatives,</a:t>
            </a:r>
            <a:r>
              <a:rPr lang="en-US" sz="1800" spc="40" dirty="0">
                <a:effectLst/>
                <a:latin typeface="Times New Roman" panose="02020603050405020304" pitchFamily="18" charset="0"/>
                <a:ea typeface="Times New Roman" panose="02020603050405020304" pitchFamily="18" charset="0"/>
              </a:rPr>
              <a:t> and </a:t>
            </a:r>
            <a:r>
              <a:rPr lang="en-US" sz="1800" dirty="0">
                <a:effectLst/>
                <a:latin typeface="Times New Roman" panose="02020603050405020304" pitchFamily="18" charset="0"/>
                <a:ea typeface="Times New Roman" panose="02020603050405020304" pitchFamily="18" charset="0"/>
              </a:rPr>
              <a:t>false positives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negatives,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insights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image2.jpeg"/>
          <p:cNvPicPr>
            <a:picLocks noChangeAspect="1"/>
          </p:cNvPicPr>
          <p:nvPr/>
        </p:nvPicPr>
        <p:blipFill>
          <a:blip r:embed="rId1" cstate="print"/>
          <a:stretch>
            <a:fillRect/>
          </a:stretch>
        </p:blipFill>
        <p:spPr>
          <a:xfrm>
            <a:off x="1378233" y="3081705"/>
            <a:ext cx="2601595" cy="2350135"/>
          </a:xfrm>
          <a:prstGeom prst="rect">
            <a:avLst/>
          </a:prstGeom>
        </p:spPr>
      </p:pic>
      <p:pic>
        <p:nvPicPr>
          <p:cNvPr id="7" name="image3.jpeg"/>
          <p:cNvPicPr>
            <a:picLocks noChangeAspect="1"/>
          </p:cNvPicPr>
          <p:nvPr/>
        </p:nvPicPr>
        <p:blipFill>
          <a:blip r:embed="rId2" cstate="print"/>
          <a:stretch>
            <a:fillRect/>
          </a:stretch>
        </p:blipFill>
        <p:spPr>
          <a:xfrm>
            <a:off x="4849695" y="3081705"/>
            <a:ext cx="2896870" cy="2108200"/>
          </a:xfrm>
          <a:prstGeom prst="rect">
            <a:avLst/>
          </a:prstGeom>
        </p:spPr>
      </p:pic>
      <p:pic>
        <p:nvPicPr>
          <p:cNvPr id="8" name="image4.png"/>
          <p:cNvPicPr>
            <a:picLocks noChangeAspect="1"/>
          </p:cNvPicPr>
          <p:nvPr/>
        </p:nvPicPr>
        <p:blipFill>
          <a:blip r:embed="rId3" cstate="print"/>
          <a:stretch>
            <a:fillRect/>
          </a:stretch>
        </p:blipFill>
        <p:spPr>
          <a:xfrm>
            <a:off x="8552080" y="3012441"/>
            <a:ext cx="2884553" cy="2108200"/>
          </a:xfrm>
          <a:prstGeom prst="rect">
            <a:avLst/>
          </a:prstGeom>
        </p:spPr>
      </p:pic>
      <p:sp>
        <p:nvSpPr>
          <p:cNvPr id="14" name="TextBox 13"/>
          <p:cNvSpPr txBox="1"/>
          <p:nvPr/>
        </p:nvSpPr>
        <p:spPr>
          <a:xfrm>
            <a:off x="1547260" y="5582652"/>
            <a:ext cx="1792705" cy="646331"/>
          </a:xfrm>
          <a:prstGeom prst="rect">
            <a:avLst/>
          </a:prstGeom>
          <a:noFill/>
        </p:spPr>
        <p:txBody>
          <a:bodyPr wrap="square">
            <a:spAutoFit/>
          </a:bodyPr>
          <a:lstStyle/>
          <a:p>
            <a:r>
              <a:rPr lang="en-US" dirty="0"/>
              <a:t>KNN Confusion matrix</a:t>
            </a:r>
            <a:endParaRPr lang="en-IN" dirty="0"/>
          </a:p>
        </p:txBody>
      </p:sp>
      <p:sp>
        <p:nvSpPr>
          <p:cNvPr id="15" name="TextBox 14"/>
          <p:cNvSpPr txBox="1"/>
          <p:nvPr/>
        </p:nvSpPr>
        <p:spPr>
          <a:xfrm>
            <a:off x="5309133" y="5582652"/>
            <a:ext cx="1792705" cy="646331"/>
          </a:xfrm>
          <a:prstGeom prst="rect">
            <a:avLst/>
          </a:prstGeom>
          <a:noFill/>
        </p:spPr>
        <p:txBody>
          <a:bodyPr wrap="square">
            <a:spAutoFit/>
          </a:bodyPr>
          <a:lstStyle/>
          <a:p>
            <a:r>
              <a:rPr lang="en-US" dirty="0"/>
              <a:t>Decision Tree Confusion matrix</a:t>
            </a:r>
            <a:endParaRPr lang="en-IN" dirty="0"/>
          </a:p>
        </p:txBody>
      </p:sp>
      <p:sp>
        <p:nvSpPr>
          <p:cNvPr id="16" name="TextBox 15"/>
          <p:cNvSpPr txBox="1"/>
          <p:nvPr/>
        </p:nvSpPr>
        <p:spPr>
          <a:xfrm>
            <a:off x="9098003" y="5431840"/>
            <a:ext cx="1792705" cy="646331"/>
          </a:xfrm>
          <a:prstGeom prst="rect">
            <a:avLst/>
          </a:prstGeom>
          <a:noFill/>
        </p:spPr>
        <p:txBody>
          <a:bodyPr wrap="square">
            <a:spAutoFit/>
          </a:bodyPr>
          <a:lstStyle/>
          <a:p>
            <a:r>
              <a:rPr lang="en-US" dirty="0"/>
              <a:t>SVM Confusion matrix</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1097280" y="1840921"/>
            <a:ext cx="10058400" cy="4559879"/>
          </a:xfrm>
        </p:spPr>
        <p:txBody>
          <a:bodyPr>
            <a:normAutofit fontScale="87500" lnSpcReduction="20000"/>
          </a:bodyPr>
          <a:lstStyle/>
          <a:p>
            <a:pPr>
              <a:buFont typeface="Wingdings" panose="05000000000000000000" pitchFamily="2" charset="2"/>
              <a:buChar char="§"/>
            </a:pPr>
            <a:r>
              <a:rPr lang="en-US" dirty="0"/>
              <a:t>Abstract</a:t>
            </a:r>
            <a:endParaRPr lang="en-US" dirty="0"/>
          </a:p>
          <a:p>
            <a:pPr>
              <a:buFont typeface="Wingdings" panose="05000000000000000000" pitchFamily="2" charset="2"/>
              <a:buChar char="§"/>
            </a:pPr>
            <a:r>
              <a:rPr lang="en-US" dirty="0"/>
              <a:t>Introduction</a:t>
            </a:r>
            <a:endParaRPr lang="en-US" dirty="0"/>
          </a:p>
          <a:p>
            <a:pPr>
              <a:buFont typeface="Wingdings" panose="05000000000000000000" pitchFamily="2" charset="2"/>
              <a:buChar char="§"/>
            </a:pPr>
            <a:r>
              <a:rPr lang="en-US" dirty="0"/>
              <a:t>Objective</a:t>
            </a:r>
            <a:endParaRPr lang="en-US" dirty="0"/>
          </a:p>
          <a:p>
            <a:pPr>
              <a:buFont typeface="Wingdings" panose="05000000000000000000" pitchFamily="2" charset="2"/>
              <a:buChar char="§"/>
            </a:pPr>
            <a:r>
              <a:rPr lang="en-IN" dirty="0"/>
              <a:t>Literature Survey</a:t>
            </a:r>
            <a:endParaRPr lang="en-IN" dirty="0"/>
          </a:p>
          <a:p>
            <a:pPr>
              <a:buFont typeface="Wingdings" panose="05000000000000000000" pitchFamily="2" charset="2"/>
              <a:buChar char="§"/>
            </a:pPr>
            <a:r>
              <a:rPr lang="en-IN" dirty="0"/>
              <a:t>Proposed Model</a:t>
            </a:r>
            <a:endParaRPr lang="en-IN" dirty="0"/>
          </a:p>
          <a:p>
            <a:pPr>
              <a:buFont typeface="Wingdings" panose="05000000000000000000" pitchFamily="2" charset="2"/>
              <a:buChar char="§"/>
            </a:pPr>
            <a:r>
              <a:rPr lang="en-IN" dirty="0"/>
              <a:t>Modules</a:t>
            </a:r>
            <a:endParaRPr lang="en-IN" dirty="0"/>
          </a:p>
          <a:p>
            <a:pPr>
              <a:buFont typeface="Wingdings" panose="05000000000000000000" pitchFamily="2" charset="2"/>
              <a:buChar char="§"/>
            </a:pPr>
            <a:r>
              <a:rPr lang="en-IN" dirty="0"/>
              <a:t>Transmitter Side</a:t>
            </a:r>
            <a:endParaRPr lang="en-IN" dirty="0"/>
          </a:p>
          <a:p>
            <a:pPr>
              <a:buFont typeface="Wingdings" panose="05000000000000000000" pitchFamily="2" charset="2"/>
              <a:buChar char="§"/>
            </a:pPr>
            <a:r>
              <a:rPr lang="en-IN" dirty="0"/>
              <a:t>Receiver Side</a:t>
            </a:r>
            <a:endParaRPr lang="en-IN" dirty="0"/>
          </a:p>
          <a:p>
            <a:pPr>
              <a:buFont typeface="Wingdings" panose="05000000000000000000" pitchFamily="2" charset="2"/>
              <a:buChar char="§"/>
            </a:pPr>
            <a:r>
              <a:rPr lang="en-IN" dirty="0"/>
              <a:t>Results</a:t>
            </a:r>
            <a:endParaRPr lang="en-IN" dirty="0"/>
          </a:p>
          <a:p>
            <a:pPr>
              <a:buFont typeface="Wingdings" panose="05000000000000000000" pitchFamily="2" charset="2"/>
              <a:buChar char="§"/>
            </a:pPr>
            <a:r>
              <a:rPr lang="en-IN" dirty="0"/>
              <a:t>Conclusion </a:t>
            </a:r>
            <a:endParaRPr lang="en-IN" dirty="0"/>
          </a:p>
          <a:p>
            <a:pPr>
              <a:buFont typeface="Wingdings" panose="05000000000000000000" pitchFamily="2" charset="2"/>
              <a:buChar char="§"/>
            </a:pPr>
            <a:r>
              <a:rPr lang="en-IN" dirty="0"/>
              <a:t>Future work</a:t>
            </a:r>
            <a:endParaRPr lang="en-IN" dirty="0"/>
          </a:p>
          <a:p>
            <a:pPr>
              <a:buFont typeface="Wingdings" panose="05000000000000000000" pitchFamily="2" charset="2"/>
              <a:buChar char="§"/>
            </a:pPr>
            <a:r>
              <a:rPr lang="en-IN" dirty="0"/>
              <a:t>References</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RESULTS</a:t>
            </a:r>
            <a:endParaRPr lang="en-IN" dirty="0"/>
          </a:p>
        </p:txBody>
      </p:sp>
      <p:pic>
        <p:nvPicPr>
          <p:cNvPr id="4" name="image5.png"/>
          <p:cNvPicPr>
            <a:picLocks noGrp="1" noChangeAspect="1"/>
          </p:cNvPicPr>
          <p:nvPr>
            <p:ph idx="1"/>
          </p:nvPr>
        </p:nvPicPr>
        <p:blipFill>
          <a:blip r:embed="rId1" cstate="print"/>
          <a:stretch>
            <a:fillRect/>
          </a:stretch>
        </p:blipFill>
        <p:spPr>
          <a:xfrm>
            <a:off x="834279" y="2069432"/>
            <a:ext cx="3480719" cy="2859746"/>
          </a:xfrm>
          <a:prstGeom prst="rect">
            <a:avLst/>
          </a:prstGeom>
        </p:spPr>
      </p:pic>
      <p:pic>
        <p:nvPicPr>
          <p:cNvPr id="5" name="image6.png"/>
          <p:cNvPicPr>
            <a:picLocks noChangeAspect="1"/>
          </p:cNvPicPr>
          <p:nvPr/>
        </p:nvPicPr>
        <p:blipFill>
          <a:blip r:embed="rId2" cstate="print"/>
          <a:stretch>
            <a:fillRect/>
          </a:stretch>
        </p:blipFill>
        <p:spPr>
          <a:xfrm>
            <a:off x="4633211" y="2069432"/>
            <a:ext cx="3683016" cy="2845424"/>
          </a:xfrm>
          <a:prstGeom prst="rect">
            <a:avLst/>
          </a:prstGeom>
        </p:spPr>
      </p:pic>
      <p:pic>
        <p:nvPicPr>
          <p:cNvPr id="6" name="image7.jpeg"/>
          <p:cNvPicPr>
            <a:picLocks noChangeAspect="1"/>
          </p:cNvPicPr>
          <p:nvPr/>
        </p:nvPicPr>
        <p:blipFill>
          <a:blip r:embed="rId3" cstate="print"/>
          <a:stretch>
            <a:fillRect/>
          </a:stretch>
        </p:blipFill>
        <p:spPr>
          <a:xfrm>
            <a:off x="8634440" y="2093345"/>
            <a:ext cx="2999265" cy="2671309"/>
          </a:xfrm>
          <a:prstGeom prst="rect">
            <a:avLst/>
          </a:prstGeom>
        </p:spPr>
      </p:pic>
      <p:sp>
        <p:nvSpPr>
          <p:cNvPr id="7" name="TextBox 6"/>
          <p:cNvSpPr txBox="1"/>
          <p:nvPr/>
        </p:nvSpPr>
        <p:spPr>
          <a:xfrm>
            <a:off x="1508759" y="5261250"/>
            <a:ext cx="1792705" cy="646331"/>
          </a:xfrm>
          <a:prstGeom prst="rect">
            <a:avLst/>
          </a:prstGeom>
          <a:noFill/>
        </p:spPr>
        <p:txBody>
          <a:bodyPr wrap="square">
            <a:spAutoFit/>
          </a:bodyPr>
          <a:lstStyle/>
          <a:p>
            <a:r>
              <a:rPr lang="en-US" dirty="0"/>
              <a:t>Random Forest Confusion matrix</a:t>
            </a:r>
            <a:endParaRPr lang="en-IN" dirty="0"/>
          </a:p>
        </p:txBody>
      </p:sp>
      <p:sp>
        <p:nvSpPr>
          <p:cNvPr id="8" name="TextBox 7"/>
          <p:cNvSpPr txBox="1"/>
          <p:nvPr/>
        </p:nvSpPr>
        <p:spPr>
          <a:xfrm>
            <a:off x="5578366" y="5261250"/>
            <a:ext cx="1792705" cy="646331"/>
          </a:xfrm>
          <a:prstGeom prst="rect">
            <a:avLst/>
          </a:prstGeom>
          <a:noFill/>
        </p:spPr>
        <p:txBody>
          <a:bodyPr wrap="square">
            <a:spAutoFit/>
          </a:bodyPr>
          <a:lstStyle/>
          <a:p>
            <a:r>
              <a:rPr lang="en-US" dirty="0"/>
              <a:t>Naïve Bayes Confusion matrix</a:t>
            </a:r>
            <a:endParaRPr lang="en-IN" dirty="0"/>
          </a:p>
        </p:txBody>
      </p:sp>
      <p:sp>
        <p:nvSpPr>
          <p:cNvPr id="9" name="TextBox 8"/>
          <p:cNvSpPr txBox="1"/>
          <p:nvPr/>
        </p:nvSpPr>
        <p:spPr>
          <a:xfrm>
            <a:off x="9362975" y="5261249"/>
            <a:ext cx="2042962" cy="646331"/>
          </a:xfrm>
          <a:prstGeom prst="rect">
            <a:avLst/>
          </a:prstGeom>
          <a:noFill/>
        </p:spPr>
        <p:txBody>
          <a:bodyPr wrap="square">
            <a:spAutoFit/>
          </a:bodyPr>
          <a:lstStyle/>
          <a:p>
            <a:r>
              <a:rPr lang="en-US" dirty="0"/>
              <a:t>Logistic Regression  Confusion matrix</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proposed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model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able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to</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provide remote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communication through a LoRa device. </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Thus, the rescue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team is able to rescue the climber during any abnormal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conditions.</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 proposed model also uses a machine learning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model to provide predictions of the climber’s health.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Random</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forest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logistic</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regression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performed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slightly better than other models. </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By leveraging real-time data collection and analysis, these systems offer</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climbers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access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to</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crucial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information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regarding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physiological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parameters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emergency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response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mechanisms.</a:t>
            </a:r>
            <a:endParaRPr lang="en-US" sz="1800" spc="5" dirty="0">
              <a:solidFill>
                <a:schemeClr val="tx1"/>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IN"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i="0" dirty="0">
                <a:solidFill>
                  <a:schemeClr val="tx1"/>
                </a:solidFill>
                <a:effectLst/>
                <a:highlight>
                  <a:srgbClr val="FFFFFF"/>
                </a:highlight>
                <a:latin typeface="Times New Roman" panose="02020603050405020304" pitchFamily="18" charset="0"/>
                <a:cs typeface="Times New Roman" panose="02020603050405020304" pitchFamily="18" charset="0"/>
              </a:rPr>
              <a:t>Improved Sensor Technology: </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Develop and integrate advanced sensor technology capable of capturing a wider range of physiological parameters with higher accuracy and reliability. This could include wearable devices with enhanced biometric sensors and environmental sensors to monitor air quality, temperature, and altitude.</a:t>
            </a:r>
            <a:endParaRPr lang="en-US"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highlight>
                  <a:srgbClr val="FFFFFF"/>
                </a:highlight>
                <a:latin typeface="Times New Roman" panose="02020603050405020304" pitchFamily="18" charset="0"/>
                <a:cs typeface="Times New Roman" panose="02020603050405020304" pitchFamily="18" charset="0"/>
              </a:rPr>
              <a:t>Integration of Real-Time Feedback: Implement systems that provide real-time feedback to climbers based on the analysis of their health data. This could include personalized suggestions for adjusting activity levels, hydration, or rest periods to optimize performance and reduce the risk of fatigue or injury.</a:t>
            </a:r>
            <a:endParaRPr lang="en-US" dirty="0">
              <a:solidFill>
                <a:schemeClr val="tx1"/>
              </a:solidFill>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highlight>
                  <a:srgbClr val="FFFFFF"/>
                </a:highlight>
                <a:latin typeface="Times New Roman" panose="02020603050405020304" pitchFamily="18" charset="0"/>
                <a:cs typeface="Times New Roman" panose="02020603050405020304" pitchFamily="18" charset="0"/>
              </a:rPr>
              <a:t>Long-Term Health Monitoring: Expand the scope of monitoring systems to include long-term health tracking beyond individual expeditions. By collecting and analyzing data over extended periods, researchers can gain deeper insights into the long-term effects of high-altitude climbing and develop personalized strategies for maintaining optimal health and performance over time.</a:t>
            </a:r>
            <a:endParaRPr lang="en-IN" dirty="0">
              <a:solidFill>
                <a:schemeClr val="tx1"/>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Autofit/>
          </a:bodyPr>
          <a:lstStyle/>
          <a:p>
            <a:pPr marR="215265" algn="just"/>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Ardina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Elfira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Nureza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Ari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Endang</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Jayati, Muhammad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Sipan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Roni Kartika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Pramuyanti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and Puri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Muliandhi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"Tracking device for the mountaineers using GPS."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2022 IEEE International Conference on Communication, Networks and Satellite (COMNETSAT)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328-332. IEEE, 2022.</a:t>
            </a:r>
            <a:endParaRPr lang="en-IN" sz="1600" dirty="0">
              <a:effectLst/>
              <a:latin typeface="Times New Roman" panose="02020603050405020304" pitchFamily="18" charset="0"/>
              <a:ea typeface="Times New Roman" panose="02020603050405020304" pitchFamily="18" charset="0"/>
            </a:endParaRPr>
          </a:p>
          <a:p>
            <a:pPr marR="241935" algn="just">
              <a:spcBef>
                <a:spcPts val="200"/>
              </a:spcBef>
              <a:spcAft>
                <a:spcPts val="0"/>
              </a:spcAft>
              <a:tabLst>
                <a:tab pos="363855" algn="l"/>
                <a:tab pos="364490"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[2] P. Vinoth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kumar</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S. N. Kumar, 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Gunapriya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M. S. Jaganath, K. R. Kalidas, P. Murali Manohar, and  R.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Prajith</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“Health and Position Tracking for Mountain Climbers”,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2023 9th International Conference on Advanced Computing and Communication Systems (ICACCS)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vol. 1, pp. 2052-2056. IEEE, 2023.</a:t>
            </a:r>
            <a:endParaRPr lang="en-IN" sz="1600" dirty="0">
              <a:effectLst/>
              <a:latin typeface="Times New Roman" panose="02020603050405020304" pitchFamily="18" charset="0"/>
              <a:ea typeface="Times New Roman" panose="02020603050405020304" pitchFamily="18" charset="0"/>
            </a:endParaRPr>
          </a:p>
          <a:p>
            <a:pPr marR="242570" algn="just">
              <a:spcBef>
                <a:spcPts val="25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[3] Riaz,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Raheel</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Martina Aurora Costa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Angeli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Abraham Mejia-Aguilar, Roberto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Monsorno</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Bhaskar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Dudem</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S. Ravi P. Silva, Paolo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Lugli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and Luisa Petti, “Novel silk hydrogel-based material for wearable energy harvesting and sensing mountaineers’ activities”,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2023 IEEE International Workshop on Metrology for Industry 4.0 &amp; IoT (MetroInd4. 0&amp;IoT)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118-123, IEEE, 2023.</a:t>
            </a:r>
            <a:endParaRPr lang="en-IN" sz="1600" dirty="0">
              <a:effectLst/>
              <a:latin typeface="Times New Roman" panose="02020603050405020304" pitchFamily="18" charset="0"/>
              <a:ea typeface="Times New Roman" panose="02020603050405020304" pitchFamily="18" charset="0"/>
            </a:endParaRPr>
          </a:p>
          <a:p>
            <a:pPr marR="242570" algn="just">
              <a:spcBef>
                <a:spcPts val="25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[4] Huang, Shih-Xiu, An Lung, Jia-You Chen, Wu-Min Sung, Yu-Cheng Chu,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Jiun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-Yu Tu, and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Chih</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-Lin Hu. "Multi-Hop Data Delivery in Hybrid Self-Organized Networks for Mountain Rescue."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2023 IEEE 12th Global Conference on Consumer Electronics (GCCE)</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117-118. IEEE, 2023.</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242570" algn="just">
              <a:spcBef>
                <a:spcPts val="25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[5]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Nadour</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Housseyne</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Nicolas Marchand, Lionel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Reveret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and Pierre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Legreneur</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"Formation tracking of target moving on natural surfaces."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2021 International Conference on Unmanned Aircraft Systems (ICUAS)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295-302. IEEE, 2021.</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Autofit/>
          </a:bodyPr>
          <a:lstStyle/>
          <a:p>
            <a:pPr marR="229235" algn="just">
              <a:spcBef>
                <a:spcPts val="18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[6]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Poikayil</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Jeena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Raju,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Jeffy</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Francis, Deepa Saju, Akhil Suresh, and Jobin Varghese. "Peltier integrated heating &amp; cooling jacket."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2017 International conference of Electronics, Communication and Aerospace Technology (ICECA)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vol. 2, pp. 260-263. IEEE, 2017.</a:t>
            </a:r>
            <a:endParaRPr lang="en-IN" sz="1600" dirty="0">
              <a:effectLst/>
              <a:latin typeface="Times New Roman" panose="02020603050405020304" pitchFamily="18" charset="0"/>
              <a:ea typeface="Times New Roman" panose="02020603050405020304" pitchFamily="18" charset="0"/>
            </a:endParaRPr>
          </a:p>
          <a:p>
            <a:pPr marR="229235" algn="just"/>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[7]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Ishisaka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K., K. Kobayashi, Y.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Oguri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and Y.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Honma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"Development of climber location information sharing system in Japanese northern Alps."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2019 URSI Asia-Pacific Radio Science Conference (AP-RASC)</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1-1. IEEE, 2019.</a:t>
            </a:r>
            <a:endParaRPr lang="en-IN" sz="1600" dirty="0">
              <a:effectLst/>
              <a:latin typeface="Times New Roman" panose="02020603050405020304" pitchFamily="18" charset="0"/>
              <a:ea typeface="Times New Roman" panose="02020603050405020304" pitchFamily="18" charset="0"/>
            </a:endParaRPr>
          </a:p>
          <a:p>
            <a:pPr marR="229235" algn="just">
              <a:spcBef>
                <a:spcPts val="360"/>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[8] Aziz, Wafi,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Norain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Rahim, Wan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Norhisyam</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Abd Rashid, Zaidi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Tumari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Shamsul Rahimi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Subki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Muzaffar Kadir, Siti Asma Che Aziz, and Nurul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Saqinah</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Abdul Aziz. "Emergency Power Pack with Navigation System for Mount Climber."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2018 4th International Conference on Electrical, Electronics and System Engineering (ICEESE)</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91-95. IEEE, 2018.</a:t>
            </a:r>
            <a:endParaRPr lang="en-IN" sz="1600" dirty="0">
              <a:effectLst/>
              <a:latin typeface="Times New Roman" panose="02020603050405020304" pitchFamily="18" charset="0"/>
              <a:ea typeface="Times New Roman" panose="02020603050405020304" pitchFamily="18" charset="0"/>
            </a:endParaRPr>
          </a:p>
          <a:p>
            <a:pPr marR="229235" algn="just">
              <a:spcBef>
                <a:spcPts val="360"/>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[9]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Rathbum</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Jared, Austin Sharky, Prathamesh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Urunkar</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Ashraf Saleem, and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Paniz</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Hazaveh</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"Developing a Climbing Assistive Exoskeleton."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2023 Systems and Information Engineering Design Symposium (SIEDS)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102-107. IEEE, 2023.</a:t>
            </a:r>
            <a:endParaRPr lang="en-IN" sz="1600" dirty="0">
              <a:effectLst/>
              <a:latin typeface="Times New Roman" panose="02020603050405020304" pitchFamily="18" charset="0"/>
              <a:ea typeface="Times New Roman" panose="02020603050405020304" pitchFamily="18" charset="0"/>
            </a:endParaRPr>
          </a:p>
          <a:p>
            <a:pPr marR="229235" algn="just">
              <a:spcBef>
                <a:spcPts val="360"/>
              </a:spcBef>
              <a:spcAft>
                <a:spcPts val="0"/>
              </a:spcAft>
              <a:tabLst>
                <a:tab pos="361315" algn="l"/>
              </a:tabLst>
            </a:pPr>
            <a:r>
              <a:rPr lang="en-US" sz="1600" dirty="0">
                <a:effectLst/>
                <a:latin typeface="Times New Roman" panose="02020603050405020304" pitchFamily="18" charset="0"/>
                <a:ea typeface="Times New Roman" panose="02020603050405020304" pitchFamily="18" charset="0"/>
              </a:rPr>
              <a:t>[10] </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Reddy, YV Krishna, and M.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Laxmidevi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Ramanaiah</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"Solving Economic Load Dispatch Problem with Mountaineering Team-Based Optimization Technique."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2023 Second International Conference on Electrical, Electronics, Information and Communication Technologies (ICEEICT)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1-6. IEEE, 2023.</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Autofit/>
          </a:bodyPr>
          <a:lstStyle/>
          <a:p>
            <a:pPr marR="229235" algn="just">
              <a:spcBef>
                <a:spcPts val="360"/>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[11] Tee, Wei Zhong,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Rushit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Dave, Naeem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Seliya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and Mounika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Vanamala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"Human Activity Recognition models using Limited Consumer Device Sensors and Machine Learning."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2022 Asia Conference on Algorithms, Computing and Machine Learning (CACML)</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456-461. IEEE, 2022.</a:t>
            </a:r>
            <a:endParaRPr lang="en-IN" sz="1600" dirty="0">
              <a:effectLst/>
              <a:latin typeface="Times New Roman" panose="02020603050405020304" pitchFamily="18" charset="0"/>
              <a:ea typeface="Times New Roman" panose="02020603050405020304" pitchFamily="18" charset="0"/>
            </a:endParaRPr>
          </a:p>
          <a:p>
            <a:pPr marR="229235" algn="just">
              <a:spcBef>
                <a:spcPts val="360"/>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[12] Shaikh, Hammad, Abid Muhammad Khan, Muhammad Rauf, Asim Nadeem, Muhammad Taha Jilani, and Muhammad Talha Khan. "IoT based linear models analysis for demand-side management of energy in residential buildings."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2020 Global Conference on Wireless and Optical Technologies (GCWOT)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1-6. IEEE, 2020.</a:t>
            </a:r>
            <a:endParaRPr lang="en-IN" sz="1600" dirty="0">
              <a:effectLst/>
              <a:latin typeface="Times New Roman" panose="02020603050405020304" pitchFamily="18" charset="0"/>
              <a:ea typeface="Times New Roman" panose="02020603050405020304" pitchFamily="18" charset="0"/>
            </a:endParaRPr>
          </a:p>
          <a:p>
            <a:pPr marR="229235" algn="just">
              <a:spcBef>
                <a:spcPts val="360"/>
              </a:spcBef>
              <a:spcAft>
                <a:spcPts val="0"/>
              </a:spcAft>
              <a:tabLst>
                <a:tab pos="361315" algn="l"/>
                <a:tab pos="2971800"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[13]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Alhenawi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Esra’A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Ruba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Abu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Khurma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Ahmad A.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Sharieh</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Omar Al-Adwan, Areej Al Shorman, and Fatima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Shannaq</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"Parallel ant colony optimization algorithm for finding the shortest path for mountain climbing."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IEEE Access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11 (2023): 6185-6196.</a:t>
            </a:r>
            <a:endParaRPr lang="en-IN" sz="1600" dirty="0">
              <a:effectLst/>
              <a:latin typeface="Times New Roman" panose="02020603050405020304" pitchFamily="18" charset="0"/>
              <a:ea typeface="Times New Roman" panose="02020603050405020304" pitchFamily="18" charset="0"/>
            </a:endParaRPr>
          </a:p>
          <a:p>
            <a:pPr marR="229235" algn="just">
              <a:spcBef>
                <a:spcPts val="23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[14] Song, Yu,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Yanxi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Mao, and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Zeyu</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Li. "A comprehensive survey of pole climbing robots."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2022 IEEE International Conference on Mechatronics and Automation (ICMA)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870-875. IEEE, 2022.</a:t>
            </a:r>
            <a:endParaRPr lang="en-IN" sz="1600" dirty="0">
              <a:effectLst/>
              <a:latin typeface="Times New Roman" panose="02020603050405020304" pitchFamily="18" charset="0"/>
              <a:ea typeface="Times New Roman" panose="02020603050405020304" pitchFamily="18" charset="0"/>
            </a:endParaRPr>
          </a:p>
          <a:p>
            <a:pPr marR="229235" algn="just">
              <a:spcBef>
                <a:spcPts val="23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[15] Hossain, Md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Julhas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Md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Amdadul</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Bari, and Mohammad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Monirujjaman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Khan. "Development of an IoT based health monitoring system for e-Health."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2022 IEEE 12th Annual Computing and Communication Workshop and Conference (CCWC)</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0031-0037. IEEE, 2022.</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Autofit/>
          </a:bodyPr>
          <a:lstStyle/>
          <a:p>
            <a:pPr marR="229235" algn="just">
              <a:spcBef>
                <a:spcPts val="235"/>
              </a:spcBef>
              <a:spcAft>
                <a:spcPts val="0"/>
              </a:spcAft>
              <a:tabLst>
                <a:tab pos="361315" algn="l"/>
              </a:tabLst>
            </a:pPr>
            <a:r>
              <a:rPr lang="en-US" sz="1600">
                <a:solidFill>
                  <a:srgbClr val="222222"/>
                </a:solidFill>
                <a:effectLst/>
                <a:highlight>
                  <a:srgbClr val="FFFFFF"/>
                </a:highlight>
                <a:latin typeface="Times New Roman" panose="02020603050405020304" pitchFamily="18" charset="0"/>
                <a:ea typeface="Times New Roman" panose="02020603050405020304" pitchFamily="18" charset="0"/>
              </a:rPr>
              <a: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16] Elias, Jakob R., Ryan Chard, Joseph A. Libera, Ian Foster, and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Santanu</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Chaudhuri. "The manufacturing data and machine learning platform: enabling real-time monitoring and control of scientific experiments via IoT."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2020 IEEE 6th World Forum on Internet of Things (WF-IoT)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1-2. IEEE, 2020.</a:t>
            </a:r>
            <a:endParaRPr lang="en-IN" sz="1600" dirty="0">
              <a:effectLst/>
              <a:latin typeface="Times New Roman" panose="02020603050405020304" pitchFamily="18" charset="0"/>
              <a:ea typeface="Times New Roman" panose="02020603050405020304" pitchFamily="18" charset="0"/>
            </a:endParaRPr>
          </a:p>
          <a:p>
            <a:pPr marR="229235" algn="just">
              <a:spcBef>
                <a:spcPts val="23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[17]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Anderies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Anderies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Raihan Andika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Haerudin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Valerie Aurelia Tan, Jessen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Kanigara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and Andry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Chowanda</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iPlant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Implementation of An Automatic Plant Watering System Using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NodeMcu</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ESP8266 and Blynk."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2023 11th International Conference on Information and Communication Technology (</a:t>
            </a:r>
            <a:r>
              <a:rPr lang="en-US" sz="1600" i="1" dirty="0" err="1">
                <a:solidFill>
                  <a:srgbClr val="222222"/>
                </a:solidFill>
                <a:effectLst/>
                <a:highlight>
                  <a:srgbClr val="FFFFFF"/>
                </a:highlight>
                <a:latin typeface="Times New Roman" panose="02020603050405020304" pitchFamily="18" charset="0"/>
                <a:ea typeface="Times New Roman" panose="02020603050405020304" pitchFamily="18" charset="0"/>
              </a:rPr>
              <a:t>ICoICT</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159-164. IEEE, 2023.</a:t>
            </a:r>
            <a:endParaRPr lang="en-IN" sz="1600" dirty="0">
              <a:effectLst/>
              <a:latin typeface="Times New Roman" panose="02020603050405020304" pitchFamily="18" charset="0"/>
              <a:ea typeface="Times New Roman" panose="02020603050405020304" pitchFamily="18" charset="0"/>
            </a:endParaRPr>
          </a:p>
          <a:p>
            <a:pPr marR="229235" algn="just">
              <a:spcBef>
                <a:spcPts val="23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[18] Ko,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Sungwook</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Hyunji</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Song,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Yulim</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Cho,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Jiwon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Chung,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Sojeong</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Kim,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Daeun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Yim,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Daehan</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Jin, and Anthony Smith. "LoRa network performance comparison between open area and tree farm based on PHY factors."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2018 IEEE Sensors Applications Symposium (SAS)</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1-6. IEEE, 2018.</a:t>
            </a:r>
            <a:endParaRPr lang="en-IN" sz="1600" dirty="0">
              <a:effectLst/>
              <a:latin typeface="Times New Roman" panose="02020603050405020304" pitchFamily="18" charset="0"/>
              <a:ea typeface="Times New Roman" panose="02020603050405020304" pitchFamily="18" charset="0"/>
            </a:endParaRPr>
          </a:p>
          <a:p>
            <a:pPr marR="215265" algn="just">
              <a:spcBef>
                <a:spcPts val="23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[19] Reddy, G. Pradeep, and YV Pavan Kumar. "Demystifying LoRa wireless technology for IoT applications: concept to experiment."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2021 4th International Symposium on Advanced Electrical and Communication Technologies (ISAECT)</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01-06. IEEE, 2021.</a:t>
            </a:r>
            <a:endParaRPr lang="en-IN" sz="1600" dirty="0">
              <a:effectLst/>
              <a:latin typeface="Times New Roman" panose="02020603050405020304" pitchFamily="18" charset="0"/>
              <a:ea typeface="Times New Roman" panose="02020603050405020304" pitchFamily="18" charset="0"/>
            </a:endParaRPr>
          </a:p>
          <a:p>
            <a:pPr marR="215265" algn="just">
              <a:spcBef>
                <a:spcPts val="235"/>
              </a:spcBef>
              <a:spcAft>
                <a:spcPts val="0"/>
              </a:spcAft>
              <a:tabLst>
                <a:tab pos="361315" algn="l"/>
              </a:tabLst>
            </a:pP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[20] Kumar, Saket, Ashutosh Gupta, Gaurav Yadav, and </a:t>
            </a:r>
            <a:r>
              <a:rPr lang="en-US" sz="1600" dirty="0" err="1">
                <a:solidFill>
                  <a:srgbClr val="222222"/>
                </a:solidFill>
                <a:effectLst/>
                <a:highlight>
                  <a:srgbClr val="FFFFFF"/>
                </a:highlight>
                <a:latin typeface="Times New Roman" panose="02020603050405020304" pitchFamily="18" charset="0"/>
                <a:ea typeface="Times New Roman" panose="02020603050405020304" pitchFamily="18" charset="0"/>
              </a:rPr>
              <a:t>Hemender</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Pal Singh. "Peltier module for refrigeration and heating using embedded system." In </a:t>
            </a:r>
            <a:r>
              <a:rPr lang="en-US" sz="1600" i="1" dirty="0">
                <a:solidFill>
                  <a:srgbClr val="222222"/>
                </a:solidFill>
                <a:effectLst/>
                <a:highlight>
                  <a:srgbClr val="FFFFFF"/>
                </a:highlight>
                <a:latin typeface="Times New Roman" panose="02020603050405020304" pitchFamily="18" charset="0"/>
                <a:ea typeface="Times New Roman" panose="02020603050405020304" pitchFamily="18" charset="0"/>
              </a:rPr>
              <a:t>2015 International Conference on Recent Developments in Control, Automation and Power Engineering (RDCAPE)</a:t>
            </a:r>
            <a:r>
              <a:rPr lang="en-US" sz="1600" dirty="0">
                <a:solidFill>
                  <a:srgbClr val="222222"/>
                </a:solidFill>
                <a:effectLst/>
                <a:highlight>
                  <a:srgbClr val="FFFFFF"/>
                </a:highlight>
                <a:latin typeface="Times New Roman" panose="02020603050405020304" pitchFamily="18" charset="0"/>
                <a:ea typeface="Times New Roman" panose="02020603050405020304" pitchFamily="18" charset="0"/>
              </a:rPr>
              <a:t>, pp. 314-319. IEEE, 2015.</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4774" y="3077929"/>
            <a:ext cx="10058400" cy="1450757"/>
          </a:xfrm>
        </p:spPr>
        <p:txBody>
          <a:bodyPr/>
          <a:lstStyle/>
          <a:p>
            <a:pPr algn="ctr"/>
            <a:r>
              <a:rPr lang="en-US" dirty="0"/>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Headings)"/>
                <a:cs typeface="Arial" panose="020B0604020202020204" pitchFamily="34" charset="0"/>
                <a:sym typeface="+mn-ea"/>
              </a:rPr>
              <a:t>ABSTRACT</a:t>
            </a:r>
            <a:endParaRPr lang="en-US" dirty="0">
              <a:latin typeface="Calibri Light (Headings)"/>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en-US" sz="1800" dirty="0">
                <a:effectLst/>
                <a:ea typeface="Times New Roman" panose="02020603050405020304" pitchFamily="18" charset="0"/>
              </a:rPr>
              <a:t>Using IoT technology, the Mountain Climbers Monitoring System offers a novel way to solve safety problems in mountain climbing. This system is designed to monitor climbers' vital signs in real time, follow their whereabouts, and evaluate the surrounding environment in order to improve safety and speed emergency response in remote alpine areas. Important components include sensors such as temperature sensors, accelerometers, pulse rate sensors, and GPS modules to track the physiological characteristics of climbers, as well as an integrated Internet of Things architecture to send data in real time to a central monitoring platform. The data collected and transmitted by climbers may be used in the Mountain Climbers Monitoring System with Node MCU, a well-liked open-source development board built on the ESP8266 Wi-Fi module. The Mountain Climbers Monitoring System may use LoRa (long-range) technology to send data from the wearable devices to the central monitoring platform. The data is collected from the transmitter’s end LoRa, and the data is transmitted to the receiver's end LoRa. The data is shared on the IOT open-source webpage Blynk. If there are any abnormalities found, the alarming message is displayed on the LCD on the receiver's end. Machine learning models such as KNN, decision trees, Naive Bayes, logistic regression, random forests, and SVM are used to test the real-time data on trained data.</a:t>
            </a:r>
            <a:endParaRPr lang="en-IN" sz="1800" dirty="0">
              <a:effectLst/>
              <a:ea typeface="Times New Roman" panose="02020603050405020304" pitchFamily="18" charset="0"/>
            </a:endParaRPr>
          </a:p>
          <a:p>
            <a:pPr marL="0" indent="0" algn="just">
              <a:buFont typeface="Wingdings" panose="05000000000000000000" charset="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pPr marL="353695" marR="24130" indent="-285750" algn="just">
              <a:lnSpc>
                <a:spcPct val="95000"/>
              </a:lnSpc>
              <a:spcBef>
                <a:spcPts val="38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Monitoring systems for mountain climbers are essential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resources for improving performance and safety in alpine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settings.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real-time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GPS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tracking,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biometric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climbers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essential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 altitude, and vital signs. </a:t>
            </a:r>
            <a:endParaRPr lang="en-US" sz="1800" dirty="0">
              <a:effectLst/>
              <a:latin typeface="Times New Roman" panose="02020603050405020304" pitchFamily="18" charset="0"/>
              <a:ea typeface="Times New Roman" panose="02020603050405020304" pitchFamily="18" charset="0"/>
            </a:endParaRPr>
          </a:p>
          <a:p>
            <a:pPr marL="353695" marR="24130" indent="-285750" algn="just">
              <a:lnSpc>
                <a:spcPct val="95000"/>
              </a:lnSpc>
              <a:spcBef>
                <a:spcPts val="38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In this paper, we explore how machine learning (ML)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and IoT can be used to create advanced monitoring 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designed with mountain climbers in mind. These solutions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promise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safety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vital</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predictive skills by combining IoT sensors with ML-driven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analytics.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proactive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reactions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threats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crises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isolated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mountainous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lstStyle/>
          <a:p>
            <a:pPr algn="just">
              <a:buFont typeface="Wingdings" panose="05000000000000000000" charset="0"/>
              <a:buChar char=""/>
            </a:pPr>
            <a:r>
              <a:rPr lang="en-US" dirty="0"/>
              <a:t>The primary objective of this project is to design and implement an IoT-based Mountain Climbers Monitoring System that addresses the challenges. </a:t>
            </a:r>
            <a:endParaRPr lang="en-US" dirty="0"/>
          </a:p>
          <a:p>
            <a:pPr algn="just">
              <a:buFont typeface="Wingdings" panose="05000000000000000000" charset="0"/>
              <a:buChar char=""/>
            </a:pPr>
            <a:r>
              <a:rPr lang="en-US" dirty="0"/>
              <a:t>The system should provide real-time monitoring of climbers' vital signs, track their location, and assess environmental conditions to enhance safety and facilitate rapid emergency response in mountainous terrains. </a:t>
            </a:r>
            <a:endParaRPr lang="en-US" dirty="0"/>
          </a:p>
          <a:p>
            <a:pPr algn="just">
              <a:buFont typeface="Wingdings" panose="05000000000000000000" charset="0"/>
              <a:buChar char=""/>
            </a:pPr>
            <a:r>
              <a:rPr lang="en-US" dirty="0"/>
              <a:t>Additionally, the system should be energy-efficient, durable, and capable of seamless communication between climbers and relevant authorities.</a:t>
            </a:r>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4" name="Content Placeholder 3"/>
          <p:cNvGraphicFramePr>
            <a:graphicFrameLocks noGrp="1"/>
          </p:cNvGraphicFramePr>
          <p:nvPr>
            <p:ph idx="1"/>
          </p:nvPr>
        </p:nvGraphicFramePr>
        <p:xfrm>
          <a:off x="1096963" y="1846263"/>
          <a:ext cx="10058397" cy="7594600"/>
        </p:xfrm>
        <a:graphic>
          <a:graphicData uri="http://schemas.openxmlformats.org/drawingml/2006/table">
            <a:tbl>
              <a:tblPr firstRow="1" bandRow="1">
                <a:tableStyleId>{5C22544A-7EE6-4342-B048-85BDC9FD1C3A}</a:tableStyleId>
              </a:tblPr>
              <a:tblGrid>
                <a:gridCol w="3446161"/>
                <a:gridCol w="3259437"/>
                <a:gridCol w="3352799"/>
              </a:tblGrid>
              <a:tr h="370840">
                <a:tc>
                  <a:txBody>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Title of the Paper</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Proposed Model</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Limitations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370840">
                <a:tc>
                  <a:txBody>
                    <a:bodyPr/>
                    <a:lstStyle/>
                    <a:p>
                      <a:r>
                        <a:rPr lang="en-IN" sz="1400" dirty="0">
                          <a:latin typeface="+mn-lt"/>
                        </a:rPr>
                        <a:t>E. N. </a:t>
                      </a:r>
                      <a:r>
                        <a:rPr lang="en-IN" sz="1400" dirty="0" err="1">
                          <a:latin typeface="+mn-lt"/>
                        </a:rPr>
                        <a:t>Ardina</a:t>
                      </a:r>
                      <a:r>
                        <a:rPr lang="en-IN" sz="1400" dirty="0">
                          <a:latin typeface="+mn-lt"/>
                        </a:rPr>
                        <a:t>, A. E. Jayati, M. </a:t>
                      </a:r>
                      <a:r>
                        <a:rPr lang="en-IN" sz="1400" dirty="0" err="1">
                          <a:latin typeface="+mn-lt"/>
                        </a:rPr>
                        <a:t>Sipan</a:t>
                      </a:r>
                      <a:r>
                        <a:rPr lang="en-IN" sz="1400" dirty="0">
                          <a:latin typeface="+mn-lt"/>
                        </a:rPr>
                        <a:t>, </a:t>
                      </a:r>
                      <a:r>
                        <a:rPr lang="en-IN" sz="1400" dirty="0" err="1">
                          <a:latin typeface="+mn-lt"/>
                        </a:rPr>
                        <a:t>Erlinasari</a:t>
                      </a:r>
                      <a:r>
                        <a:rPr lang="en-IN" sz="1400" dirty="0">
                          <a:latin typeface="+mn-lt"/>
                        </a:rPr>
                        <a:t>, R. K. </a:t>
                      </a:r>
                      <a:r>
                        <a:rPr lang="en-IN" sz="1400" dirty="0" err="1">
                          <a:latin typeface="+mn-lt"/>
                        </a:rPr>
                        <a:t>Pramuyanti</a:t>
                      </a:r>
                      <a:r>
                        <a:rPr lang="en-IN" sz="1400" dirty="0">
                          <a:latin typeface="+mn-lt"/>
                        </a:rPr>
                        <a:t> and P. </a:t>
                      </a:r>
                      <a:r>
                        <a:rPr lang="en-IN" sz="1400" dirty="0" err="1">
                          <a:latin typeface="+mn-lt"/>
                        </a:rPr>
                        <a:t>Muliandhi</a:t>
                      </a:r>
                      <a:r>
                        <a:rPr lang="en-IN" sz="1400" dirty="0">
                          <a:latin typeface="+mn-lt"/>
                        </a:rPr>
                        <a:t>, "Tracking Device for The Mountaineers Using GPS," 2022 IEEE International Conference on Communication, Networks and Satellite (COMNETSAT), Solo, Indonesia, 2022, pp. 328-332</a:t>
                      </a:r>
                      <a:endParaRPr lang="en-IN"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dirty="0">
                          <a:latin typeface="+mn-lt"/>
                          <a:cs typeface="Arial" panose="020B0604020202020204" pitchFamily="34" charset="0"/>
                        </a:rPr>
                        <a:t>Navigation systems that use GPS devices still depend on the presence of cellular telecommunications signals. Therefore, the telecommunication system in the navigation system still has shortcomings</a:t>
                      </a:r>
                      <a:endParaRPr lang="en-GB" sz="1400" dirty="0">
                        <a:latin typeface="+mn-lt"/>
                        <a:cs typeface="Arial" panose="020B0604020202020204" pitchFamily="34" charset="0"/>
                      </a:endParaRPr>
                    </a:p>
                    <a:p>
                      <a:endParaRPr lang="en-IN" sz="1400" dirty="0">
                        <a:latin typeface="+mn-lt"/>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Wireless sensor devices, if not optimized, may have higher power consumption, leading to shorter battery life.</a:t>
                      </a: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range of a wireless sensor network may be limited, potentially resulting in communication gaps in vast and remote mountain areas.</a:t>
                      </a:r>
                      <a:endParaRPr lang="en-IN" sz="1400" dirty="0">
                        <a:latin typeface="+mn-lt"/>
                      </a:endParaRPr>
                    </a:p>
                  </a:txBody>
                  <a:tcPr/>
                </a:tc>
              </a:tr>
              <a:tr h="370840">
                <a:tc>
                  <a:txBody>
                    <a:bodyPr/>
                    <a:lstStyle/>
                    <a:p>
                      <a:r>
                        <a:rPr lang="en-IN" sz="1400" dirty="0"/>
                        <a:t>P. Vinoth Kumar et al., "Health and Position Tracking for Mountain Climbers," 2023 9th International Conference on Advanced Computing and Communication Systems (ICACCS), Coimbatore, India, 2023, pp. 2052-</a:t>
                      </a:r>
                      <a:endParaRPr lang="en-IN" sz="1400" dirty="0"/>
                    </a:p>
                    <a:p>
                      <a:endParaRPr lang="en-IN" sz="1400" dirty="0"/>
                    </a:p>
                    <a:p>
                      <a:endParaRPr lang="en-IN" sz="1400" dirty="0"/>
                    </a:p>
                  </a:txBody>
                  <a:tcPr/>
                </a:tc>
                <a:tc>
                  <a:txBody>
                    <a:bodyPr/>
                    <a:lstStyle/>
                    <a:p>
                      <a:r>
                        <a:rPr lang="en-US" sz="1400" b="0" kern="1200" dirty="0">
                          <a:solidFill>
                            <a:schemeClr val="dk1"/>
                          </a:solidFill>
                          <a:effectLst/>
                          <a:latin typeface="+mn-lt"/>
                          <a:ea typeface="+mn-ea"/>
                          <a:cs typeface="+mn-cs"/>
                        </a:rPr>
                        <a:t>The health and position tracking system with GPS to detect the live location and furthermore measuring the temperature and heartbeat of the climber is proposed in the work which overcomes the shortcomings of the techniques used by the mountain climbers. Global System for Mobile Communication (GSM) module is also connected with the device for interfacing the messages, ease of accessing network</a:t>
                      </a:r>
                      <a:endParaRPr lang="en-IN" sz="1400" b="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GPS and GSM enhance tracking, challenges persist in extreme environments, affecting climbers' safety and the system's effectiveness.</a:t>
                      </a: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Limited or no GSM coverage may hinder the system's ability to transmit vital information to the rescue team.</a:t>
                      </a:r>
                      <a:endParaRPr lang="en-IN"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4" name="Content Placeholder 3"/>
          <p:cNvGraphicFramePr/>
          <p:nvPr/>
        </p:nvGraphicFramePr>
        <p:xfrm>
          <a:off x="1066801" y="1737361"/>
          <a:ext cx="10058397" cy="4846684"/>
        </p:xfrm>
        <a:graphic>
          <a:graphicData uri="http://schemas.openxmlformats.org/drawingml/2006/table">
            <a:tbl>
              <a:tblPr firstRow="1" bandRow="1">
                <a:tableStyleId>{5C22544A-7EE6-4342-B048-85BDC9FD1C3A}</a:tableStyleId>
              </a:tblPr>
              <a:tblGrid>
                <a:gridCol w="3352799"/>
                <a:gridCol w="3352799"/>
                <a:gridCol w="3352799"/>
              </a:tblGrid>
              <a:tr h="287073">
                <a:tc>
                  <a:txBody>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Title of the Paper</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Proposed Model</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Limitations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2422438">
                <a:tc>
                  <a:txBody>
                    <a:bodyPr/>
                    <a:lstStyle/>
                    <a:p>
                      <a:r>
                        <a:rPr lang="en-US" sz="1400" dirty="0"/>
                        <a:t>Novel silk hydrogel-based material for wearable energy harvesting and sensing mountaineers’ activities,IEEE,2023,</a:t>
                      </a:r>
                      <a:r>
                        <a:rPr lang="pt-BR" sz="1400" dirty="0"/>
                        <a:t> Raheel Riaz; Martina Aurora Costa Angeli; Abraham Mejia-Aguilar; Roberto Monsorno; Bhaskar Dudem;</a:t>
                      </a:r>
                      <a:r>
                        <a:rPr lang="en-US" sz="1400" dirty="0"/>
                        <a:t> S. Ravi P. Silva; </a:t>
                      </a:r>
                      <a:r>
                        <a:rPr lang="pt-BR" sz="1400" dirty="0"/>
                        <a:t>Luisa Petti</a:t>
                      </a:r>
                      <a:endParaRPr lang="en-IN" sz="1400" dirty="0"/>
                    </a:p>
                  </a:txBody>
                  <a:tcPr/>
                </a:tc>
                <a:tc>
                  <a:txBody>
                    <a:bodyPr/>
                    <a:lstStyle/>
                    <a:p>
                      <a:r>
                        <a:rPr lang="en-US" sz="1400" dirty="0"/>
                        <a:t>This work introduces a novel flexible composite material, a silk-glycerol hydrogel, for stable wearable self-power sensors. Designed for extreme weather sports, the hydrogel exhibits temperature-independent mechanical and triboelectric properties, maintaining functionality in cold temperatures (up to -20°C). </a:t>
                      </a:r>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presented wearable self-power sensors using silk-glycerol hydrogel exhibit limitations in extreme weather conditions, with untested performance in temperatures below -20°C. </a:t>
                      </a: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While promising for bio-mechanical sensing, concerns arise about the sensors' reliability and functionality, especially in harsh cold environments where stable operation is critical.</a:t>
                      </a:r>
                      <a:endParaRPr lang="en-IN" sz="1400" dirty="0"/>
                    </a:p>
                  </a:txBody>
                  <a:tcPr/>
                </a:tc>
              </a:tr>
              <a:tr h="2137173">
                <a:tc>
                  <a:txBody>
                    <a:bodyPr/>
                    <a:lstStyle/>
                    <a:p>
                      <a:r>
                        <a:rPr lang="en-IN" sz="1400" dirty="0"/>
                        <a:t>Multi-Hop Data Delivery in Hybrid Self-Organized Networks for Mountain Rescue</a:t>
                      </a:r>
                      <a:endParaRPr lang="en-IN" sz="1400" dirty="0"/>
                    </a:p>
                    <a:p>
                      <a:r>
                        <a:rPr lang="en-IN" sz="1400" dirty="0"/>
                        <a:t>Shih-Xiu </a:t>
                      </a:r>
                      <a:r>
                        <a:rPr lang="en-IN" sz="1400" dirty="0" err="1"/>
                        <a:t>Huang;An</a:t>
                      </a:r>
                      <a:r>
                        <a:rPr lang="en-IN" sz="1400" dirty="0"/>
                        <a:t> Lung; Jia-You </a:t>
                      </a:r>
                      <a:r>
                        <a:rPr lang="en-IN" sz="1400" dirty="0" err="1"/>
                        <a:t>Chen;Wu-Min</a:t>
                      </a:r>
                      <a:r>
                        <a:rPr lang="en-IN" sz="1400" dirty="0"/>
                        <a:t> </a:t>
                      </a:r>
                      <a:r>
                        <a:rPr lang="en-IN" sz="1400" dirty="0" err="1"/>
                        <a:t>Sung;Yu-Cheng</a:t>
                      </a:r>
                      <a:r>
                        <a:rPr lang="en-IN" sz="1400" dirty="0"/>
                        <a:t> </a:t>
                      </a:r>
                      <a:r>
                        <a:rPr lang="en-IN" sz="1400" dirty="0" err="1"/>
                        <a:t>Chu;Jiun-Yu</a:t>
                      </a:r>
                      <a:r>
                        <a:rPr lang="en-IN" sz="1400" dirty="0"/>
                        <a:t> Tu;</a:t>
                      </a:r>
                      <a:endParaRPr lang="en-IN" sz="1400" dirty="0"/>
                    </a:p>
                    <a:p>
                      <a:r>
                        <a:rPr lang="en-IN" sz="1400" dirty="0" err="1"/>
                        <a:t>Chih</a:t>
                      </a:r>
                      <a:r>
                        <a:rPr lang="en-IN" sz="1400" dirty="0"/>
                        <a:t>-Lin Hu 2023 IEEE</a:t>
                      </a:r>
                      <a:endParaRPr lang="en-IN" sz="1400" dirty="0"/>
                    </a:p>
                  </a:txBody>
                  <a:tcPr/>
                </a:tc>
                <a:tc>
                  <a:txBody>
                    <a:bodyPr/>
                    <a:lstStyle/>
                    <a:p>
                      <a:r>
                        <a:rPr lang="en-US" sz="1400" b="0" i="0" kern="1200" dirty="0">
                          <a:solidFill>
                            <a:schemeClr val="dk1"/>
                          </a:solidFill>
                          <a:effectLst/>
                          <a:latin typeface="+mn-lt"/>
                          <a:ea typeface="+mn-ea"/>
                          <a:cs typeface="+mn-cs"/>
                        </a:rPr>
                        <a:t>A hybrid self-organized network architecture is designed for efficient mountain rescue, utilizing UAVs and wireless nodes to establish unstructured multi-hop networks. Two search methods, passive and active, enable climbers to send messages for help, and UAVs equipped with cameras perform face recognition for detecting targets. </a:t>
                      </a:r>
                      <a:endParaRPr lang="en-IN" sz="1400" dirty="0"/>
                    </a:p>
                  </a:txBody>
                  <a:tcPr/>
                </a:tc>
                <a:tc>
                  <a:txBody>
                    <a:bodyPr/>
                    <a:lstStyle/>
                    <a:p>
                      <a:pPr marL="285750" indent="-285750">
                        <a:buFont typeface="Arial" panose="020B0604020202020204" pitchFamily="34" charset="0"/>
                        <a:buChar char="•"/>
                      </a:pPr>
                      <a:r>
                        <a:rPr lang="en-US" sz="1400" dirty="0"/>
                        <a:t> It relies on the assumption of available UAVs, and the efficacy in extreme mountainous terrain remains untested. </a:t>
                      </a:r>
                      <a:endParaRPr lang="en-US" sz="1400" dirty="0"/>
                    </a:p>
                    <a:p>
                      <a:pPr marL="285750" indent="-285750">
                        <a:buFont typeface="Arial" panose="020B0604020202020204" pitchFamily="34" charset="0"/>
                        <a:buChar char="•"/>
                      </a:pPr>
                      <a:r>
                        <a:rPr lang="en-US" sz="1400" dirty="0"/>
                        <a:t>The system's real-world adaptability, especially in adverse weather conditions and varying terrains, needs validation for reliable mountain rescue operations.</a:t>
                      </a:r>
                      <a:endParaRPr lang="en-IN" sz="14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5" name="Content Placeholder 4"/>
          <p:cNvGraphicFramePr>
            <a:graphicFrameLocks noGrp="1"/>
          </p:cNvGraphicFramePr>
          <p:nvPr>
            <p:ph idx="1"/>
          </p:nvPr>
        </p:nvGraphicFramePr>
        <p:xfrm>
          <a:off x="1096963" y="1846264"/>
          <a:ext cx="10058397" cy="3867447"/>
        </p:xfrm>
        <a:graphic>
          <a:graphicData uri="http://schemas.openxmlformats.org/drawingml/2006/table">
            <a:tbl>
              <a:tblPr firstRow="1" bandRow="1">
                <a:tableStyleId>{5C22544A-7EE6-4342-B048-85BDC9FD1C3A}</a:tableStyleId>
              </a:tblPr>
              <a:tblGrid>
                <a:gridCol w="3352799"/>
                <a:gridCol w="3352799"/>
                <a:gridCol w="3352799"/>
              </a:tblGrid>
              <a:tr h="353738">
                <a:tc>
                  <a:txBody>
                    <a:bodyPr/>
                    <a:lstStyle/>
                    <a:p>
                      <a:pPr>
                        <a:lnSpc>
                          <a:spcPct val="107000"/>
                        </a:lnSpc>
                        <a:spcAft>
                          <a:spcPts val="800"/>
                        </a:spcAft>
                      </a:pPr>
                      <a:r>
                        <a:rPr lang="en-IN" sz="1400" kern="100" dirty="0">
                          <a:effectLst/>
                        </a:rPr>
                        <a:t>Title of the Paper</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rPr>
                        <a:t>Proposed Model</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rPr>
                        <a:t>Limitations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1715389">
                <a:tc>
                  <a:txBody>
                    <a:bodyPr/>
                    <a:lstStyle/>
                    <a:p>
                      <a:r>
                        <a:rPr lang="en-US" sz="1400" dirty="0"/>
                        <a:t>Formation tracking of target moving on natural surfaces;2023;IEEE; H. </a:t>
                      </a:r>
                      <a:r>
                        <a:rPr lang="en-US" sz="1400" dirty="0" err="1"/>
                        <a:t>Nadour</a:t>
                      </a:r>
                      <a:endParaRPr lang="en-US" sz="1400" dirty="0"/>
                    </a:p>
                    <a:p>
                      <a:r>
                        <a:rPr lang="en-US" sz="1400" dirty="0"/>
                        <a:t>N. </a:t>
                      </a:r>
                      <a:r>
                        <a:rPr lang="en-US" sz="1400" dirty="0" err="1"/>
                        <a:t>Marchand;L</a:t>
                      </a:r>
                      <a:r>
                        <a:rPr lang="en-US" sz="1400" dirty="0"/>
                        <a:t>. </a:t>
                      </a:r>
                      <a:r>
                        <a:rPr lang="en-US" sz="1400" dirty="0" err="1"/>
                        <a:t>Reveret;P</a:t>
                      </a:r>
                      <a:r>
                        <a:rPr lang="en-US" sz="1400" dirty="0"/>
                        <a:t>. </a:t>
                      </a:r>
                      <a:r>
                        <a:rPr lang="en-US" sz="1400" dirty="0" err="1"/>
                        <a:t>Legreneur</a:t>
                      </a:r>
                      <a:endParaRPr lang="en-IN" sz="1400" dirty="0"/>
                    </a:p>
                  </a:txBody>
                  <a:tcPr/>
                </a:tc>
                <a:tc>
                  <a:txBody>
                    <a:bodyPr/>
                    <a:lstStyle/>
                    <a:p>
                      <a:r>
                        <a:rPr lang="en-US" sz="1400" b="0" kern="1200" dirty="0">
                          <a:solidFill>
                            <a:schemeClr val="dk1"/>
                          </a:solidFill>
                          <a:effectLst/>
                        </a:rPr>
                        <a:t>The paper focuses on forming a UAV swarm to track a moving target in mountainous terrain. It emphasizes dispatching the swarm effectively around the climber, considering environmental constraints. The algorithm ensures collision avoidance, target visibility, and maintains formation compactness.</a:t>
                      </a:r>
                      <a:endParaRPr lang="en-IN" sz="1400" dirty="0"/>
                    </a:p>
                  </a:txBody>
                  <a:tcPr/>
                </a:tc>
                <a:tc>
                  <a:txBody>
                    <a:bodyPr/>
                    <a:lstStyle/>
                    <a:p>
                      <a:pPr marL="285750" indent="-285750">
                        <a:buFont typeface="Arial" panose="020B0604020202020204" pitchFamily="34" charset="0"/>
                        <a:buChar char="•"/>
                      </a:pPr>
                      <a:r>
                        <a:rPr lang="en-US" sz="1400" b="0" kern="1200" dirty="0">
                          <a:solidFill>
                            <a:schemeClr val="dk1"/>
                          </a:solidFill>
                          <a:effectLst/>
                        </a:rPr>
                        <a:t>It focuses on 2D scenarios, lacking validation for 3D environments. </a:t>
                      </a:r>
                      <a:endParaRPr lang="en-US" sz="1400" b="0" kern="1200" dirty="0">
                        <a:solidFill>
                          <a:schemeClr val="dk1"/>
                        </a:solidFill>
                        <a:effectLst/>
                      </a:endParaRPr>
                    </a:p>
                    <a:p>
                      <a:pPr marL="285750" indent="-285750">
                        <a:buFont typeface="Arial" panose="020B0604020202020204" pitchFamily="34" charset="0"/>
                        <a:buChar char="•"/>
                      </a:pPr>
                      <a:r>
                        <a:rPr lang="en-US" sz="1400" b="0" kern="1200" dirty="0">
                          <a:solidFill>
                            <a:schemeClr val="dk1"/>
                          </a:solidFill>
                          <a:effectLst/>
                        </a:rPr>
                        <a:t>The algorithm's real-world adaptability and robustness in dynamic mountainous conditions remain untested, requiring further exploration for practical applications.</a:t>
                      </a:r>
                      <a:endParaRPr lang="en-IN" sz="1400" dirty="0"/>
                    </a:p>
                  </a:txBody>
                  <a:tcPr/>
                </a:tc>
              </a:tr>
              <a:tr h="1715389">
                <a:tc>
                  <a:txBody>
                    <a:bodyPr/>
                    <a:lstStyle/>
                    <a:p>
                      <a:r>
                        <a:rPr lang="en-US" sz="1400" dirty="0"/>
                        <a:t>Peltier integrated heating &amp; cooling jacket, </a:t>
                      </a:r>
                      <a:r>
                        <a:rPr lang="en-IN" sz="1400" dirty="0"/>
                        <a:t>J. R. </a:t>
                      </a:r>
                      <a:r>
                        <a:rPr lang="en-IN" sz="1400" dirty="0" err="1"/>
                        <a:t>Poikayil</a:t>
                      </a:r>
                      <a:r>
                        <a:rPr lang="en-IN" sz="1400" dirty="0"/>
                        <a:t>, J. Francis, D. Saju, A. Suresh and J. Varghese, "Peltier integrated heating &amp; cooling jacket," 2017</a:t>
                      </a:r>
                      <a:endParaRPr lang="en-IN" sz="1400" dirty="0"/>
                    </a:p>
                  </a:txBody>
                  <a:tcPr/>
                </a:tc>
                <a:tc>
                  <a:txBody>
                    <a:bodyPr/>
                    <a:lstStyle/>
                    <a:p>
                      <a:r>
                        <a:rPr lang="en-US" sz="1400" dirty="0"/>
                        <a:t>The proposed system addresses the challenges of varying weather conditions, offering a user-controlled suit to regulate body temperature. It aims to prevent health issues caused by extreme climates, providing an efficient solution for outdoor enthusiasts facing temperature extremes</a:t>
                      </a:r>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may not fully prevent health issues caused by abrupt temperature changes. The effectiveness of the suit in mitigating acute mountain sickness and high altitude cough requires empirical validation.</a:t>
                      </a:r>
                      <a:endParaRPr lang="en-IN" sz="1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4" name="Content Placeholder 3"/>
          <p:cNvGraphicFramePr>
            <a:graphicFrameLocks noGrp="1"/>
          </p:cNvGraphicFramePr>
          <p:nvPr>
            <p:ph idx="1"/>
          </p:nvPr>
        </p:nvGraphicFramePr>
        <p:xfrm>
          <a:off x="1096963" y="1846263"/>
          <a:ext cx="10058397" cy="4180840"/>
        </p:xfrm>
        <a:graphic>
          <a:graphicData uri="http://schemas.openxmlformats.org/drawingml/2006/table">
            <a:tbl>
              <a:tblPr firstRow="1" bandRow="1">
                <a:tableStyleId>{5C22544A-7EE6-4342-B048-85BDC9FD1C3A}</a:tableStyleId>
              </a:tblPr>
              <a:tblGrid>
                <a:gridCol w="3352799"/>
                <a:gridCol w="3352799"/>
                <a:gridCol w="3352799"/>
              </a:tblGrid>
              <a:tr h="370840">
                <a:tc>
                  <a:txBody>
                    <a:bodyPr/>
                    <a:lstStyle/>
                    <a:p>
                      <a:pPr>
                        <a:lnSpc>
                          <a:spcPct val="107000"/>
                        </a:lnSpc>
                        <a:spcAft>
                          <a:spcPts val="800"/>
                        </a:spcAft>
                      </a:pPr>
                      <a:r>
                        <a:rPr lang="en-IN" sz="1400" kern="100" dirty="0">
                          <a:effectLst/>
                        </a:rPr>
                        <a:t>Title of the Paper</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rPr>
                        <a:t>Proposed Model</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400" kern="100" dirty="0">
                          <a:effectLst/>
                        </a:rPr>
                        <a:t>Limitations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0">
                <a:tc>
                  <a:txBody>
                    <a:bodyPr/>
                    <a:lstStyle/>
                    <a:p>
                      <a:r>
                        <a:rPr lang="en-US" sz="1400" dirty="0"/>
                        <a:t>Development of Climber Location Information Sharing System in Japanese Northern Alps;</a:t>
                      </a:r>
                      <a:r>
                        <a:rPr lang="en-IN" sz="1400" b="0" i="0" kern="1200" dirty="0">
                          <a:solidFill>
                            <a:schemeClr val="dk1"/>
                          </a:solidFill>
                          <a:effectLst/>
                          <a:latin typeface="+mn-lt"/>
                          <a:ea typeface="+mn-ea"/>
                          <a:cs typeface="+mn-cs"/>
                        </a:rPr>
                        <a:t> K. </a:t>
                      </a:r>
                      <a:r>
                        <a:rPr lang="en-IN" sz="1400" b="0" i="0" kern="1200" dirty="0" err="1">
                          <a:solidFill>
                            <a:schemeClr val="dk1"/>
                          </a:solidFill>
                          <a:effectLst/>
                          <a:latin typeface="+mn-lt"/>
                          <a:ea typeface="+mn-ea"/>
                          <a:cs typeface="+mn-cs"/>
                        </a:rPr>
                        <a:t>Ishisaka</a:t>
                      </a:r>
                      <a:r>
                        <a:rPr lang="en-IN" sz="1400" b="0" i="0" kern="1200" dirty="0">
                          <a:solidFill>
                            <a:schemeClr val="dk1"/>
                          </a:solidFill>
                          <a:effectLst/>
                          <a:latin typeface="+mn-lt"/>
                          <a:ea typeface="+mn-ea"/>
                          <a:cs typeface="+mn-cs"/>
                        </a:rPr>
                        <a:t>, K. Kobayashi, Y. </a:t>
                      </a:r>
                      <a:r>
                        <a:rPr lang="en-IN" sz="1400" b="0" i="0" kern="1200" dirty="0" err="1">
                          <a:solidFill>
                            <a:schemeClr val="dk1"/>
                          </a:solidFill>
                          <a:effectLst/>
                          <a:latin typeface="+mn-lt"/>
                          <a:ea typeface="+mn-ea"/>
                          <a:cs typeface="+mn-cs"/>
                        </a:rPr>
                        <a:t>Oguri</a:t>
                      </a:r>
                      <a:r>
                        <a:rPr lang="en-IN" sz="1400" b="0" i="0" kern="1200" dirty="0">
                          <a:solidFill>
                            <a:schemeClr val="dk1"/>
                          </a:solidFill>
                          <a:effectLst/>
                          <a:latin typeface="+mn-lt"/>
                          <a:ea typeface="+mn-ea"/>
                          <a:cs typeface="+mn-cs"/>
                        </a:rPr>
                        <a:t> and Y. </a:t>
                      </a:r>
                      <a:r>
                        <a:rPr lang="en-IN" sz="1400" b="0" i="0" kern="1200" dirty="0" err="1">
                          <a:solidFill>
                            <a:schemeClr val="dk1"/>
                          </a:solidFill>
                          <a:effectLst/>
                          <a:latin typeface="+mn-lt"/>
                          <a:ea typeface="+mn-ea"/>
                          <a:cs typeface="+mn-cs"/>
                        </a:rPr>
                        <a:t>Honma</a:t>
                      </a:r>
                      <a:r>
                        <a:rPr lang="en-IN" sz="1400" b="0" i="0" kern="1200" dirty="0">
                          <a:solidFill>
                            <a:schemeClr val="dk1"/>
                          </a:solidFill>
                          <a:effectLst/>
                          <a:latin typeface="+mn-lt"/>
                          <a:ea typeface="+mn-ea"/>
                          <a:cs typeface="+mn-cs"/>
                        </a:rPr>
                        <a:t>, </a:t>
                      </a:r>
                      <a:r>
                        <a:rPr lang="en-IN" sz="1400" b="0" i="1" kern="1200" dirty="0">
                          <a:solidFill>
                            <a:schemeClr val="dk1"/>
                          </a:solidFill>
                          <a:effectLst/>
                          <a:latin typeface="+mn-lt"/>
                          <a:ea typeface="+mn-ea"/>
                          <a:cs typeface="+mn-cs"/>
                        </a:rPr>
                        <a:t>2019;IEEE</a:t>
                      </a:r>
                      <a:endParaRPr lang="en-IN" sz="1400" dirty="0"/>
                    </a:p>
                  </a:txBody>
                  <a:tcPr/>
                </a:tc>
                <a:tc>
                  <a:txBody>
                    <a:bodyPr/>
                    <a:lstStyle/>
                    <a:p>
                      <a:r>
                        <a:rPr lang="en-US" sz="1400" b="0" i="0" kern="1200" dirty="0">
                          <a:solidFill>
                            <a:schemeClr val="dk1"/>
                          </a:solidFill>
                          <a:effectLst/>
                          <a:latin typeface="+mn-lt"/>
                          <a:ea typeface="+mn-ea"/>
                          <a:cs typeface="+mn-cs"/>
                        </a:rPr>
                        <a:t>A climber location-sharing system is developed using 150 MHz radio. Climbers carry mobile devices transmitting GPS-based location data to detectors in mountain lodges. The utilizes a Wi-Fi-connected network and cloud storage for widespread accessibility.</a:t>
                      </a:r>
                      <a:endParaRPr lang="en-US" sz="1400" b="0" i="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relies on climbers carrying mobile devices, which may not be foolproof. </a:t>
                      </a: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Signal transmission can be hindered by obstacles, and the system assumes network connectivity, potentially limiting its effectiveness in remote mountainous areas.</a:t>
                      </a:r>
                      <a:endParaRPr lang="en-US" sz="1400" b="0" i="0" kern="1200" dirty="0">
                        <a:solidFill>
                          <a:schemeClr val="dk1"/>
                        </a:solidFill>
                        <a:effectLst/>
                        <a:latin typeface="+mn-lt"/>
                        <a:ea typeface="+mn-ea"/>
                        <a:cs typeface="+mn-cs"/>
                      </a:endParaRPr>
                    </a:p>
                    <a:p>
                      <a:br>
                        <a:rPr lang="en-US" sz="1400" b="0" i="0" kern="1200" dirty="0">
                          <a:solidFill>
                            <a:schemeClr val="dk1"/>
                          </a:solidFill>
                          <a:effectLst/>
                          <a:latin typeface="+mn-lt"/>
                          <a:ea typeface="+mn-ea"/>
                          <a:cs typeface="+mn-cs"/>
                        </a:rPr>
                      </a:br>
                      <a:endParaRPr lang="en-IN" sz="1400" dirty="0"/>
                    </a:p>
                  </a:txBody>
                  <a:tcPr/>
                </a:tc>
              </a:tr>
              <a:tr h="370840">
                <a:tc>
                  <a:txBody>
                    <a:bodyPr/>
                    <a:lstStyle/>
                    <a:p>
                      <a:r>
                        <a:rPr lang="en-IN" sz="1400" dirty="0"/>
                        <a:t>W. Aziz et al., "Emergency Power Pack with Navigation System for Mount Climber," 2020 4th International Conference on Electrical, Electronics and System Engineering (ICEESE), Kuala Lumpur, Malaysia, 2018, pp. 91-95, </a:t>
                      </a:r>
                      <a:r>
                        <a:rPr lang="en-IN" sz="1400" dirty="0" err="1"/>
                        <a:t>doi</a:t>
                      </a:r>
                      <a:r>
                        <a:rPr lang="en-IN" sz="1400" dirty="0"/>
                        <a:t>: 10.1109/ICEESE.2018.8703554.</a:t>
                      </a:r>
                      <a:endParaRPr lang="en-IN" sz="1400" dirty="0"/>
                    </a:p>
                  </a:txBody>
                  <a:tcPr/>
                </a:tc>
                <a:tc>
                  <a:txBody>
                    <a:bodyPr/>
                    <a:lstStyle/>
                    <a:p>
                      <a:r>
                        <a:rPr lang="en-US" sz="1400" b="0" i="0" kern="1200" dirty="0">
                          <a:solidFill>
                            <a:schemeClr val="dk1"/>
                          </a:solidFill>
                          <a:effectLst/>
                          <a:latin typeface="+mn-lt"/>
                          <a:ea typeface="+mn-ea"/>
                          <a:cs typeface="+mn-cs"/>
                        </a:rPr>
                        <a:t>This project addresses mount climbers' power challenges by creating an emergency power pack with renewable energy (solar-wind) and GPS navigation. The pack aims to prevent crises, offering a panic button for sending emergency messages with precise location to the rescue team via SMS.</a:t>
                      </a:r>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Reliance on renewable energy sources, which may be insufficient during prolonged bad weather. </a:t>
                      </a: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SOS feature's effectiveness depends on network availability, impacting its reliability in remote mountainous regions during emergencies.</a:t>
                      </a:r>
                      <a:endParaRPr lang="en-IN" sz="1400" dirty="0"/>
                    </a:p>
                  </a:txBody>
                  <a:tcPr/>
                </a:tc>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23305</Words>
  <Application>WPS Presentation</Application>
  <PresentationFormat>Widescreen</PresentationFormat>
  <Paragraphs>348</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Calibri</vt:lpstr>
      <vt:lpstr>Calibri Light (Headings)</vt:lpstr>
      <vt:lpstr>Book Antiqua</vt:lpstr>
      <vt:lpstr>Times New Roman</vt:lpstr>
      <vt:lpstr>Wingdings</vt:lpstr>
      <vt:lpstr>Microsoft YaHei</vt:lpstr>
      <vt:lpstr>Arial Unicode MS</vt:lpstr>
      <vt:lpstr>Symbol</vt:lpstr>
      <vt:lpstr>Calibri Light</vt:lpstr>
      <vt:lpstr>Retrospect</vt:lpstr>
      <vt:lpstr>Monitoring System For Mountain Climbers Health using IOT</vt:lpstr>
      <vt:lpstr>CONTENTS</vt:lpstr>
      <vt:lpstr>ABSTRACT</vt:lpstr>
      <vt:lpstr>INTRODUCTION</vt:lpstr>
      <vt:lpstr>OBJECTIVES</vt:lpstr>
      <vt:lpstr>LITERATURE SURVEY</vt:lpstr>
      <vt:lpstr>LITERATURE SURVEY</vt:lpstr>
      <vt:lpstr>LITERATURE SURVEY</vt:lpstr>
      <vt:lpstr>LITERATURE SURVEY</vt:lpstr>
      <vt:lpstr>LITERATURE SURVEY</vt:lpstr>
      <vt:lpstr>PROPOSED SYSTEM</vt:lpstr>
      <vt:lpstr>MODULES</vt:lpstr>
      <vt:lpstr>MODULES</vt:lpstr>
      <vt:lpstr>TRANSMITTER SIDE</vt:lpstr>
      <vt:lpstr>RECEIVER SIDE</vt:lpstr>
      <vt:lpstr>IOT RESULTS </vt:lpstr>
      <vt:lpstr>BLYNK APP RESULTS</vt:lpstr>
      <vt:lpstr>ML RESULTS</vt:lpstr>
      <vt:lpstr>ML RESULTS</vt:lpstr>
      <vt:lpstr>ML RESULTS</vt:lpstr>
      <vt:lpstr>CONCLUSION</vt:lpstr>
      <vt:lpstr>FUTURE WORK</vt:lpstr>
      <vt:lpstr>References</vt:lpstr>
      <vt:lpstr>References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Monitoring System For Mountain Climbers Health</dc:title>
  <dc:creator>Asus</dc:creator>
  <cp:lastModifiedBy>google1600155897</cp:lastModifiedBy>
  <cp:revision>45</cp:revision>
  <dcterms:created xsi:type="dcterms:W3CDTF">2024-01-10T14:30:00Z</dcterms:created>
  <dcterms:modified xsi:type="dcterms:W3CDTF">2024-05-15T09:01:41Z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28129EB7A1F5465E9256F769509E2C3A_11</vt:lpwstr>
  </property>
  <property fmtid="{D5CDD505-2E9C-101B-9397-08002B2CF9AE}" pid="3" name="KSOProductBuildVer">
    <vt:lpwstr>1033-12.2.0.16909</vt:lpwstr>
  </property>
</Properties>
</file>