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57" r:id="rId3"/>
    <p:sldId id="258" r:id="rId4"/>
    <p:sldId id="272" r:id="rId5"/>
    <p:sldId id="273" r:id="rId6"/>
    <p:sldId id="274" r:id="rId7"/>
    <p:sldId id="259" r:id="rId8"/>
    <p:sldId id="260" r:id="rId9"/>
    <p:sldId id="269" r:id="rId10"/>
    <p:sldId id="287" r:id="rId11"/>
    <p:sldId id="288" r:id="rId12"/>
    <p:sldId id="262" r:id="rId13"/>
    <p:sldId id="270" r:id="rId14"/>
    <p:sldId id="271" r:id="rId15"/>
    <p:sldId id="282" r:id="rId16"/>
    <p:sldId id="284" r:id="rId17"/>
    <p:sldId id="289" r:id="rId18"/>
    <p:sldId id="263" r:id="rId19"/>
    <p:sldId id="275" r:id="rId20"/>
    <p:sldId id="279" r:id="rId21"/>
    <p:sldId id="264" r:id="rId22"/>
    <p:sldId id="265" r:id="rId23"/>
    <p:sldId id="26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dhir kachare" initials="sk" lastIdx="1" clrIdx="0">
    <p:extLst>
      <p:ext uri="{19B8F6BF-5375-455C-9EA6-DF929625EA0E}">
        <p15:presenceInfo xmlns:p15="http://schemas.microsoft.com/office/powerpoint/2012/main" userId="fce2ed31299b701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001236"/>
    <a:srgbClr val="0032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68" autoAdjust="0"/>
    <p:restoredTop sz="94265" autoAdjust="0"/>
  </p:normalViewPr>
  <p:slideViewPr>
    <p:cSldViewPr snapToGrid="0">
      <p:cViewPr varScale="1">
        <p:scale>
          <a:sx n="81" d="100"/>
          <a:sy n="81" d="100"/>
        </p:scale>
        <p:origin x="619"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13339"/>
    </p:cViewPr>
  </p:sorterViewPr>
  <p:notesViewPr>
    <p:cSldViewPr snapToGrid="0">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0A7C17-CAAA-4B88-86CE-F4DF70CFF2A5}" type="doc">
      <dgm:prSet loTypeId="urn:microsoft.com/office/officeart/2005/8/layout/process1" loCatId="process" qsTypeId="urn:microsoft.com/office/officeart/2005/8/quickstyle/simple1" qsCatId="simple" csTypeId="urn:microsoft.com/office/officeart/2005/8/colors/colorful3" csCatId="colorful" phldr="1"/>
      <dgm:spPr/>
    </dgm:pt>
    <dgm:pt modelId="{DCE85DDA-FDC2-4EEB-A029-09B68FB7F0EA}">
      <dgm:prSet phldrT="[Text]">
        <dgm:style>
          <a:lnRef idx="1">
            <a:schemeClr val="accent1"/>
          </a:lnRef>
          <a:fillRef idx="3">
            <a:schemeClr val="accent1"/>
          </a:fillRef>
          <a:effectRef idx="2">
            <a:schemeClr val="accent1"/>
          </a:effectRef>
          <a:fontRef idx="minor">
            <a:schemeClr val="lt1"/>
          </a:fontRef>
        </dgm:style>
      </dgm:prSet>
      <dgm:spPr/>
      <dgm:t>
        <a:bodyPr/>
        <a:lstStyle/>
        <a:p>
          <a:r>
            <a:rPr lang="en-US" b="1" dirty="0">
              <a:solidFill>
                <a:schemeClr val="tx1"/>
              </a:solidFill>
              <a:latin typeface="Times New Roman" pitchFamily="18" charset="0"/>
              <a:cs typeface="Times New Roman" pitchFamily="18" charset="0"/>
            </a:rPr>
            <a:t>OBTAINING DATASET</a:t>
          </a:r>
        </a:p>
      </dgm:t>
    </dgm:pt>
    <dgm:pt modelId="{22CDFF15-052F-4495-B8FD-2EEE2198DAC6}" type="parTrans" cxnId="{3EE32D63-7637-4A3E-AC13-981819F9F59F}">
      <dgm:prSet/>
      <dgm:spPr/>
      <dgm:t>
        <a:bodyPr/>
        <a:lstStyle/>
        <a:p>
          <a:endParaRPr lang="en-US"/>
        </a:p>
      </dgm:t>
    </dgm:pt>
    <dgm:pt modelId="{7CB5D8BF-9DE1-4186-BDC9-51D8A435B6D3}" type="sibTrans" cxnId="{3EE32D63-7637-4A3E-AC13-981819F9F59F}">
      <dgm:prSet/>
      <dgm:spPr/>
      <dgm:t>
        <a:bodyPr/>
        <a:lstStyle/>
        <a:p>
          <a:endParaRPr lang="en-US">
            <a:latin typeface="Times New Roman" pitchFamily="18" charset="0"/>
            <a:cs typeface="Times New Roman" pitchFamily="18" charset="0"/>
          </a:endParaRPr>
        </a:p>
      </dgm:t>
    </dgm:pt>
    <dgm:pt modelId="{964058CA-A382-4708-A73C-328BB112E550}">
      <dgm:prSet phldrT="[Text]">
        <dgm:style>
          <a:lnRef idx="1">
            <a:schemeClr val="accent2"/>
          </a:lnRef>
          <a:fillRef idx="3">
            <a:schemeClr val="accent2"/>
          </a:fillRef>
          <a:effectRef idx="2">
            <a:schemeClr val="accent2"/>
          </a:effectRef>
          <a:fontRef idx="minor">
            <a:schemeClr val="lt1"/>
          </a:fontRef>
        </dgm:style>
      </dgm:prSet>
      <dgm:spPr/>
      <dgm:t>
        <a:bodyPr/>
        <a:lstStyle/>
        <a:p>
          <a:r>
            <a:rPr lang="en-US" b="1" dirty="0">
              <a:solidFill>
                <a:schemeClr val="tx1"/>
              </a:solidFill>
              <a:latin typeface="Times New Roman" pitchFamily="18" charset="0"/>
              <a:cs typeface="Times New Roman" pitchFamily="18" charset="0"/>
            </a:rPr>
            <a:t>FORMING CLUSTERS</a:t>
          </a:r>
        </a:p>
      </dgm:t>
    </dgm:pt>
    <dgm:pt modelId="{C47524D3-1BBA-49B5-997D-794145D2E334}" type="parTrans" cxnId="{6B7B97ED-8D84-4902-BFB7-4CB3F9754DCF}">
      <dgm:prSet/>
      <dgm:spPr/>
      <dgm:t>
        <a:bodyPr/>
        <a:lstStyle/>
        <a:p>
          <a:endParaRPr lang="en-US"/>
        </a:p>
      </dgm:t>
    </dgm:pt>
    <dgm:pt modelId="{1C400C98-7BC1-455A-9DCD-AAE2F78F36AD}" type="sibTrans" cxnId="{6B7B97ED-8D84-4902-BFB7-4CB3F9754DCF}">
      <dgm:prSet/>
      <dgm:spPr/>
      <dgm:t>
        <a:bodyPr/>
        <a:lstStyle/>
        <a:p>
          <a:endParaRPr lang="en-US">
            <a:latin typeface="Times New Roman" pitchFamily="18" charset="0"/>
            <a:cs typeface="Times New Roman" pitchFamily="18" charset="0"/>
          </a:endParaRPr>
        </a:p>
      </dgm:t>
    </dgm:pt>
    <dgm:pt modelId="{E34662EB-3796-4208-9BF0-E6EAB5BBA1CB}">
      <dgm:prSet>
        <dgm:style>
          <a:lnRef idx="1">
            <a:schemeClr val="accent2"/>
          </a:lnRef>
          <a:fillRef idx="3">
            <a:schemeClr val="accent2"/>
          </a:fillRef>
          <a:effectRef idx="2">
            <a:schemeClr val="accent2"/>
          </a:effectRef>
          <a:fontRef idx="minor">
            <a:schemeClr val="lt1"/>
          </a:fontRef>
        </dgm:style>
      </dgm:prSet>
      <dgm:spPr/>
      <dgm:t>
        <a:bodyPr/>
        <a:lstStyle/>
        <a:p>
          <a:r>
            <a:rPr lang="en-US" b="1" dirty="0">
              <a:solidFill>
                <a:schemeClr val="tx1"/>
              </a:solidFill>
              <a:latin typeface="Times New Roman" pitchFamily="18" charset="0"/>
              <a:cs typeface="Times New Roman" pitchFamily="18" charset="0"/>
            </a:rPr>
            <a:t>DATA PREPROCESSING</a:t>
          </a:r>
        </a:p>
      </dgm:t>
    </dgm:pt>
    <dgm:pt modelId="{6934F485-8192-4944-9B13-8B4B215FB145}" type="parTrans" cxnId="{94E749E0-B603-44CD-B3CD-BDBA7849E5F3}">
      <dgm:prSet/>
      <dgm:spPr/>
      <dgm:t>
        <a:bodyPr/>
        <a:lstStyle/>
        <a:p>
          <a:endParaRPr lang="en-US"/>
        </a:p>
      </dgm:t>
    </dgm:pt>
    <dgm:pt modelId="{D984BD43-271A-4E5A-B40A-09E50F0BA55E}" type="sibTrans" cxnId="{94E749E0-B603-44CD-B3CD-BDBA7849E5F3}">
      <dgm:prSet/>
      <dgm:spPr/>
      <dgm:t>
        <a:bodyPr/>
        <a:lstStyle/>
        <a:p>
          <a:endParaRPr lang="en-US">
            <a:latin typeface="Times New Roman" pitchFamily="18" charset="0"/>
            <a:cs typeface="Times New Roman" pitchFamily="18" charset="0"/>
          </a:endParaRPr>
        </a:p>
      </dgm:t>
    </dgm:pt>
    <dgm:pt modelId="{4603F7BD-ECCF-4996-A130-CA6EBC84C859}">
      <dgm:prSet>
        <dgm:style>
          <a:lnRef idx="1">
            <a:schemeClr val="accent1"/>
          </a:lnRef>
          <a:fillRef idx="3">
            <a:schemeClr val="accent1"/>
          </a:fillRef>
          <a:effectRef idx="2">
            <a:schemeClr val="accent1"/>
          </a:effectRef>
          <a:fontRef idx="minor">
            <a:schemeClr val="lt1"/>
          </a:fontRef>
        </dgm:style>
      </dgm:prSet>
      <dgm:spPr/>
      <dgm:t>
        <a:bodyPr/>
        <a:lstStyle/>
        <a:p>
          <a:r>
            <a:rPr lang="en-US" b="1" dirty="0">
              <a:solidFill>
                <a:schemeClr val="tx1"/>
              </a:solidFill>
              <a:latin typeface="Times New Roman" pitchFamily="18" charset="0"/>
              <a:cs typeface="Times New Roman" pitchFamily="18" charset="0"/>
            </a:rPr>
            <a:t>REQUIRED DATASET</a:t>
          </a:r>
        </a:p>
      </dgm:t>
    </dgm:pt>
    <dgm:pt modelId="{9CDB7CC5-4423-4123-8DB2-FDBB14CA4D86}" type="parTrans" cxnId="{0885B003-F35E-4C70-BAD8-1DCFD1581437}">
      <dgm:prSet/>
      <dgm:spPr/>
      <dgm:t>
        <a:bodyPr/>
        <a:lstStyle/>
        <a:p>
          <a:endParaRPr lang="en-US"/>
        </a:p>
      </dgm:t>
    </dgm:pt>
    <dgm:pt modelId="{6A849DD0-D600-4A8D-8A98-6C4726E7AD28}" type="sibTrans" cxnId="{0885B003-F35E-4C70-BAD8-1DCFD1581437}">
      <dgm:prSet/>
      <dgm:spPr/>
      <dgm:t>
        <a:bodyPr/>
        <a:lstStyle/>
        <a:p>
          <a:endParaRPr lang="en-US">
            <a:latin typeface="Times New Roman" pitchFamily="18" charset="0"/>
            <a:cs typeface="Times New Roman" pitchFamily="18" charset="0"/>
          </a:endParaRPr>
        </a:p>
      </dgm:t>
    </dgm:pt>
    <dgm:pt modelId="{7FF78274-1E3E-4717-9834-51F0C9224E86}" type="pres">
      <dgm:prSet presAssocID="{C10A7C17-CAAA-4B88-86CE-F4DF70CFF2A5}" presName="Name0" presStyleCnt="0">
        <dgm:presLayoutVars>
          <dgm:dir/>
          <dgm:resizeHandles val="exact"/>
        </dgm:presLayoutVars>
      </dgm:prSet>
      <dgm:spPr/>
    </dgm:pt>
    <dgm:pt modelId="{30067469-349A-4FB1-BFA9-FE11C7E039A4}" type="pres">
      <dgm:prSet presAssocID="{DCE85DDA-FDC2-4EEB-A029-09B68FB7F0EA}" presName="node" presStyleLbl="node1" presStyleIdx="0" presStyleCnt="4" custScaleY="169872" custLinFactY="-100000" custLinFactNeighborX="3703" custLinFactNeighborY="-111963">
        <dgm:presLayoutVars>
          <dgm:bulletEnabled val="1"/>
        </dgm:presLayoutVars>
      </dgm:prSet>
      <dgm:spPr/>
    </dgm:pt>
    <dgm:pt modelId="{48A716FA-FEA9-42ED-B755-574772BE3E17}" type="pres">
      <dgm:prSet presAssocID="{7CB5D8BF-9DE1-4186-BDC9-51D8A435B6D3}" presName="sibTrans" presStyleLbl="sibTrans2D1" presStyleIdx="0" presStyleCnt="3"/>
      <dgm:spPr/>
    </dgm:pt>
    <dgm:pt modelId="{181E3791-9D3B-49A8-9060-EEE23C7897CF}" type="pres">
      <dgm:prSet presAssocID="{7CB5D8BF-9DE1-4186-BDC9-51D8A435B6D3}" presName="connectorText" presStyleLbl="sibTrans2D1" presStyleIdx="0" presStyleCnt="3"/>
      <dgm:spPr/>
    </dgm:pt>
    <dgm:pt modelId="{0D5CD05A-1753-4D01-8EE1-7144CA8FCBAF}" type="pres">
      <dgm:prSet presAssocID="{E34662EB-3796-4208-9BF0-E6EAB5BBA1CB}" presName="node" presStyleLbl="node1" presStyleIdx="1" presStyleCnt="4" custLinFactY="-96931" custLinFactNeighborX="-9020" custLinFactNeighborY="-100000">
        <dgm:presLayoutVars>
          <dgm:bulletEnabled val="1"/>
        </dgm:presLayoutVars>
      </dgm:prSet>
      <dgm:spPr/>
    </dgm:pt>
    <dgm:pt modelId="{952BC9AD-4B1F-487F-98BE-3A26583F4D24}" type="pres">
      <dgm:prSet presAssocID="{D984BD43-271A-4E5A-B40A-09E50F0BA55E}" presName="sibTrans" presStyleLbl="sibTrans2D1" presStyleIdx="1" presStyleCnt="3"/>
      <dgm:spPr/>
    </dgm:pt>
    <dgm:pt modelId="{185EF1B3-653C-49AA-A57C-ECD395412D65}" type="pres">
      <dgm:prSet presAssocID="{D984BD43-271A-4E5A-B40A-09E50F0BA55E}" presName="connectorText" presStyleLbl="sibTrans2D1" presStyleIdx="1" presStyleCnt="3"/>
      <dgm:spPr/>
    </dgm:pt>
    <dgm:pt modelId="{E1D929EF-34D8-4CF2-8592-758CC9ABF397}" type="pres">
      <dgm:prSet presAssocID="{4603F7BD-ECCF-4996-A130-CA6EBC84C859}" presName="node" presStyleLbl="node1" presStyleIdx="2" presStyleCnt="4">
        <dgm:presLayoutVars>
          <dgm:bulletEnabled val="1"/>
        </dgm:presLayoutVars>
      </dgm:prSet>
      <dgm:spPr/>
    </dgm:pt>
    <dgm:pt modelId="{8ED978F8-AB54-4929-8463-2F402C35301E}" type="pres">
      <dgm:prSet presAssocID="{6A849DD0-D600-4A8D-8A98-6C4726E7AD28}" presName="sibTrans" presStyleLbl="sibTrans2D1" presStyleIdx="2" presStyleCnt="3"/>
      <dgm:spPr/>
    </dgm:pt>
    <dgm:pt modelId="{69AC17A3-BC35-4C87-B044-20774DCD225F}" type="pres">
      <dgm:prSet presAssocID="{6A849DD0-D600-4A8D-8A98-6C4726E7AD28}" presName="connectorText" presStyleLbl="sibTrans2D1" presStyleIdx="2" presStyleCnt="3"/>
      <dgm:spPr/>
    </dgm:pt>
    <dgm:pt modelId="{81F9FFF7-52BF-48D5-8B2C-0789F40E53E2}" type="pres">
      <dgm:prSet presAssocID="{964058CA-A382-4708-A73C-328BB112E550}" presName="node" presStyleLbl="node1" presStyleIdx="3" presStyleCnt="4">
        <dgm:presLayoutVars>
          <dgm:bulletEnabled val="1"/>
        </dgm:presLayoutVars>
      </dgm:prSet>
      <dgm:spPr/>
    </dgm:pt>
  </dgm:ptLst>
  <dgm:cxnLst>
    <dgm:cxn modelId="{777CFD00-98D3-434A-A2B8-A6CD5F1FA56C}" type="presOf" srcId="{7CB5D8BF-9DE1-4186-BDC9-51D8A435B6D3}" destId="{181E3791-9D3B-49A8-9060-EEE23C7897CF}" srcOrd="1" destOrd="0" presId="urn:microsoft.com/office/officeart/2005/8/layout/process1"/>
    <dgm:cxn modelId="{0885B003-F35E-4C70-BAD8-1DCFD1581437}" srcId="{C10A7C17-CAAA-4B88-86CE-F4DF70CFF2A5}" destId="{4603F7BD-ECCF-4996-A130-CA6EBC84C859}" srcOrd="2" destOrd="0" parTransId="{9CDB7CC5-4423-4123-8DB2-FDBB14CA4D86}" sibTransId="{6A849DD0-D600-4A8D-8A98-6C4726E7AD28}"/>
    <dgm:cxn modelId="{962C4412-3EFC-454E-A787-233F3E83D4DC}" type="presOf" srcId="{C10A7C17-CAAA-4B88-86CE-F4DF70CFF2A5}" destId="{7FF78274-1E3E-4717-9834-51F0C9224E86}" srcOrd="0" destOrd="0" presId="urn:microsoft.com/office/officeart/2005/8/layout/process1"/>
    <dgm:cxn modelId="{7E5E3E5B-98A6-46E8-8988-6F23CC03554B}" type="presOf" srcId="{E34662EB-3796-4208-9BF0-E6EAB5BBA1CB}" destId="{0D5CD05A-1753-4D01-8EE1-7144CA8FCBAF}" srcOrd="0" destOrd="0" presId="urn:microsoft.com/office/officeart/2005/8/layout/process1"/>
    <dgm:cxn modelId="{AECE0960-C847-48B0-B3B1-36AFA3E2605F}" type="presOf" srcId="{4603F7BD-ECCF-4996-A130-CA6EBC84C859}" destId="{E1D929EF-34D8-4CF2-8592-758CC9ABF397}" srcOrd="0" destOrd="0" presId="urn:microsoft.com/office/officeart/2005/8/layout/process1"/>
    <dgm:cxn modelId="{3EE32D63-7637-4A3E-AC13-981819F9F59F}" srcId="{C10A7C17-CAAA-4B88-86CE-F4DF70CFF2A5}" destId="{DCE85DDA-FDC2-4EEB-A029-09B68FB7F0EA}" srcOrd="0" destOrd="0" parTransId="{22CDFF15-052F-4495-B8FD-2EEE2198DAC6}" sibTransId="{7CB5D8BF-9DE1-4186-BDC9-51D8A435B6D3}"/>
    <dgm:cxn modelId="{05BA0B64-B7AD-441E-AC69-D47EC5EB9989}" type="presOf" srcId="{7CB5D8BF-9DE1-4186-BDC9-51D8A435B6D3}" destId="{48A716FA-FEA9-42ED-B755-574772BE3E17}" srcOrd="0" destOrd="0" presId="urn:microsoft.com/office/officeart/2005/8/layout/process1"/>
    <dgm:cxn modelId="{12A3E690-ECE0-4B80-A067-4FD0F989D4FB}" type="presOf" srcId="{D984BD43-271A-4E5A-B40A-09E50F0BA55E}" destId="{185EF1B3-653C-49AA-A57C-ECD395412D65}" srcOrd="1" destOrd="0" presId="urn:microsoft.com/office/officeart/2005/8/layout/process1"/>
    <dgm:cxn modelId="{EBF056A1-730A-4D7D-9ACD-CED14CA91DD6}" type="presOf" srcId="{D984BD43-271A-4E5A-B40A-09E50F0BA55E}" destId="{952BC9AD-4B1F-487F-98BE-3A26583F4D24}" srcOrd="0" destOrd="0" presId="urn:microsoft.com/office/officeart/2005/8/layout/process1"/>
    <dgm:cxn modelId="{1214A3A3-28D9-4E05-8C18-F39BC97CFE6D}" type="presOf" srcId="{6A849DD0-D600-4A8D-8A98-6C4726E7AD28}" destId="{69AC17A3-BC35-4C87-B044-20774DCD225F}" srcOrd="1" destOrd="0" presId="urn:microsoft.com/office/officeart/2005/8/layout/process1"/>
    <dgm:cxn modelId="{583C63BF-9C2E-4230-9213-E59BED2292A3}" type="presOf" srcId="{964058CA-A382-4708-A73C-328BB112E550}" destId="{81F9FFF7-52BF-48D5-8B2C-0789F40E53E2}" srcOrd="0" destOrd="0" presId="urn:microsoft.com/office/officeart/2005/8/layout/process1"/>
    <dgm:cxn modelId="{9329E0C6-FFF1-4009-8F6C-580EF6B5CD3F}" type="presOf" srcId="{DCE85DDA-FDC2-4EEB-A029-09B68FB7F0EA}" destId="{30067469-349A-4FB1-BFA9-FE11C7E039A4}" srcOrd="0" destOrd="0" presId="urn:microsoft.com/office/officeart/2005/8/layout/process1"/>
    <dgm:cxn modelId="{3BFBA7DB-3B9F-44D6-9760-026C3BC18BB2}" type="presOf" srcId="{6A849DD0-D600-4A8D-8A98-6C4726E7AD28}" destId="{8ED978F8-AB54-4929-8463-2F402C35301E}" srcOrd="0" destOrd="0" presId="urn:microsoft.com/office/officeart/2005/8/layout/process1"/>
    <dgm:cxn modelId="{94E749E0-B603-44CD-B3CD-BDBA7849E5F3}" srcId="{C10A7C17-CAAA-4B88-86CE-F4DF70CFF2A5}" destId="{E34662EB-3796-4208-9BF0-E6EAB5BBA1CB}" srcOrd="1" destOrd="0" parTransId="{6934F485-8192-4944-9B13-8B4B215FB145}" sibTransId="{D984BD43-271A-4E5A-B40A-09E50F0BA55E}"/>
    <dgm:cxn modelId="{6B7B97ED-8D84-4902-BFB7-4CB3F9754DCF}" srcId="{C10A7C17-CAAA-4B88-86CE-F4DF70CFF2A5}" destId="{964058CA-A382-4708-A73C-328BB112E550}" srcOrd="3" destOrd="0" parTransId="{C47524D3-1BBA-49B5-997D-794145D2E334}" sibTransId="{1C400C98-7BC1-455A-9DCD-AAE2F78F36AD}"/>
    <dgm:cxn modelId="{F32FB7F0-F41A-4A26-90A9-2D7C64456BE2}" type="presParOf" srcId="{7FF78274-1E3E-4717-9834-51F0C9224E86}" destId="{30067469-349A-4FB1-BFA9-FE11C7E039A4}" srcOrd="0" destOrd="0" presId="urn:microsoft.com/office/officeart/2005/8/layout/process1"/>
    <dgm:cxn modelId="{EEFA6FAE-EBA3-471C-BD1E-1826DCDF5999}" type="presParOf" srcId="{7FF78274-1E3E-4717-9834-51F0C9224E86}" destId="{48A716FA-FEA9-42ED-B755-574772BE3E17}" srcOrd="1" destOrd="0" presId="urn:microsoft.com/office/officeart/2005/8/layout/process1"/>
    <dgm:cxn modelId="{64C4A17B-C746-40DD-B9B3-326274C22DCE}" type="presParOf" srcId="{48A716FA-FEA9-42ED-B755-574772BE3E17}" destId="{181E3791-9D3B-49A8-9060-EEE23C7897CF}" srcOrd="0" destOrd="0" presId="urn:microsoft.com/office/officeart/2005/8/layout/process1"/>
    <dgm:cxn modelId="{46C947BF-08EC-4EC1-97F4-C132C055E6F5}" type="presParOf" srcId="{7FF78274-1E3E-4717-9834-51F0C9224E86}" destId="{0D5CD05A-1753-4D01-8EE1-7144CA8FCBAF}" srcOrd="2" destOrd="0" presId="urn:microsoft.com/office/officeart/2005/8/layout/process1"/>
    <dgm:cxn modelId="{664091D9-0D2F-42B7-B3C0-DC9A867ACD8E}" type="presParOf" srcId="{7FF78274-1E3E-4717-9834-51F0C9224E86}" destId="{952BC9AD-4B1F-487F-98BE-3A26583F4D24}" srcOrd="3" destOrd="0" presId="urn:microsoft.com/office/officeart/2005/8/layout/process1"/>
    <dgm:cxn modelId="{E99BAC94-B6BA-43BD-AAB7-E372DCC82D91}" type="presParOf" srcId="{952BC9AD-4B1F-487F-98BE-3A26583F4D24}" destId="{185EF1B3-653C-49AA-A57C-ECD395412D65}" srcOrd="0" destOrd="0" presId="urn:microsoft.com/office/officeart/2005/8/layout/process1"/>
    <dgm:cxn modelId="{DEB0E832-27F4-415C-886E-33814E69C813}" type="presParOf" srcId="{7FF78274-1E3E-4717-9834-51F0C9224E86}" destId="{E1D929EF-34D8-4CF2-8592-758CC9ABF397}" srcOrd="4" destOrd="0" presId="urn:microsoft.com/office/officeart/2005/8/layout/process1"/>
    <dgm:cxn modelId="{97B5F38B-E4ED-42D4-AFC7-46F2F2F3EC41}" type="presParOf" srcId="{7FF78274-1E3E-4717-9834-51F0C9224E86}" destId="{8ED978F8-AB54-4929-8463-2F402C35301E}" srcOrd="5" destOrd="0" presId="urn:microsoft.com/office/officeart/2005/8/layout/process1"/>
    <dgm:cxn modelId="{7E206126-2C04-4134-A2B8-0026B0229396}" type="presParOf" srcId="{8ED978F8-AB54-4929-8463-2F402C35301E}" destId="{69AC17A3-BC35-4C87-B044-20774DCD225F}" srcOrd="0" destOrd="0" presId="urn:microsoft.com/office/officeart/2005/8/layout/process1"/>
    <dgm:cxn modelId="{8BF43BD1-D280-4C9D-B52C-A1CC31A6883E}" type="presParOf" srcId="{7FF78274-1E3E-4717-9834-51F0C9224E86}" destId="{81F9FFF7-52BF-48D5-8B2C-0789F40E53E2}" srcOrd="6" destOrd="0" presId="urn:microsoft.com/office/officeart/2005/8/layout/process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0A7C17-CAAA-4B88-86CE-F4DF70CFF2A5}" type="doc">
      <dgm:prSet loTypeId="urn:microsoft.com/office/officeart/2005/8/layout/process1" loCatId="process" qsTypeId="urn:microsoft.com/office/officeart/2005/8/quickstyle/simple1" qsCatId="simple" csTypeId="urn:microsoft.com/office/officeart/2005/8/colors/colorful3" csCatId="colorful" phldr="1"/>
      <dgm:spPr/>
    </dgm:pt>
    <dgm:pt modelId="{DCE85DDA-FDC2-4EEB-A029-09B68FB7F0EA}">
      <dgm:prSet phldrT="[Text]">
        <dgm:style>
          <a:lnRef idx="1">
            <a:schemeClr val="accent1"/>
          </a:lnRef>
          <a:fillRef idx="3">
            <a:schemeClr val="accent1"/>
          </a:fillRef>
          <a:effectRef idx="2">
            <a:schemeClr val="accent1"/>
          </a:effectRef>
          <a:fontRef idx="minor">
            <a:schemeClr val="lt1"/>
          </a:fontRef>
        </dgm:style>
      </dgm:prSet>
      <dgm:spPr/>
      <dgm:t>
        <a:bodyPr/>
        <a:lstStyle/>
        <a:p>
          <a:r>
            <a:rPr lang="en-US" b="1" dirty="0">
              <a:solidFill>
                <a:schemeClr val="tx1"/>
              </a:solidFill>
              <a:latin typeface="Times New Roman" pitchFamily="18" charset="0"/>
              <a:cs typeface="Times New Roman" pitchFamily="18" charset="0"/>
            </a:rPr>
            <a:t>OBTAINING DATASET</a:t>
          </a:r>
        </a:p>
      </dgm:t>
    </dgm:pt>
    <dgm:pt modelId="{22CDFF15-052F-4495-B8FD-2EEE2198DAC6}" type="parTrans" cxnId="{3EE32D63-7637-4A3E-AC13-981819F9F59F}">
      <dgm:prSet/>
      <dgm:spPr/>
      <dgm:t>
        <a:bodyPr/>
        <a:lstStyle/>
        <a:p>
          <a:endParaRPr lang="en-US"/>
        </a:p>
      </dgm:t>
    </dgm:pt>
    <dgm:pt modelId="{7CB5D8BF-9DE1-4186-BDC9-51D8A435B6D3}" type="sibTrans" cxnId="{3EE32D63-7637-4A3E-AC13-981819F9F59F}">
      <dgm:prSet/>
      <dgm:spPr/>
      <dgm:t>
        <a:bodyPr/>
        <a:lstStyle/>
        <a:p>
          <a:endParaRPr lang="en-US">
            <a:latin typeface="Times New Roman" pitchFamily="18" charset="0"/>
            <a:cs typeface="Times New Roman" pitchFamily="18" charset="0"/>
          </a:endParaRPr>
        </a:p>
      </dgm:t>
    </dgm:pt>
    <dgm:pt modelId="{964058CA-A382-4708-A73C-328BB112E550}">
      <dgm:prSet phldrT="[Text]">
        <dgm:style>
          <a:lnRef idx="1">
            <a:schemeClr val="accent2"/>
          </a:lnRef>
          <a:fillRef idx="3">
            <a:schemeClr val="accent2"/>
          </a:fillRef>
          <a:effectRef idx="2">
            <a:schemeClr val="accent2"/>
          </a:effectRef>
          <a:fontRef idx="minor">
            <a:schemeClr val="lt1"/>
          </a:fontRef>
        </dgm:style>
      </dgm:prSet>
      <dgm:spPr/>
      <dgm:t>
        <a:bodyPr/>
        <a:lstStyle/>
        <a:p>
          <a:r>
            <a:rPr lang="en-US" b="1" dirty="0">
              <a:solidFill>
                <a:schemeClr val="tx1"/>
              </a:solidFill>
              <a:latin typeface="Times New Roman" pitchFamily="18" charset="0"/>
              <a:cs typeface="Times New Roman" pitchFamily="18" charset="0"/>
            </a:rPr>
            <a:t>FORMING CLUSTERS</a:t>
          </a:r>
        </a:p>
      </dgm:t>
    </dgm:pt>
    <dgm:pt modelId="{C47524D3-1BBA-49B5-997D-794145D2E334}" type="parTrans" cxnId="{6B7B97ED-8D84-4902-BFB7-4CB3F9754DCF}">
      <dgm:prSet/>
      <dgm:spPr/>
      <dgm:t>
        <a:bodyPr/>
        <a:lstStyle/>
        <a:p>
          <a:endParaRPr lang="en-US"/>
        </a:p>
      </dgm:t>
    </dgm:pt>
    <dgm:pt modelId="{1C400C98-7BC1-455A-9DCD-AAE2F78F36AD}" type="sibTrans" cxnId="{6B7B97ED-8D84-4902-BFB7-4CB3F9754DCF}">
      <dgm:prSet/>
      <dgm:spPr/>
      <dgm:t>
        <a:bodyPr/>
        <a:lstStyle/>
        <a:p>
          <a:endParaRPr lang="en-US">
            <a:latin typeface="Times New Roman" pitchFamily="18" charset="0"/>
            <a:cs typeface="Times New Roman" pitchFamily="18" charset="0"/>
          </a:endParaRPr>
        </a:p>
      </dgm:t>
    </dgm:pt>
    <dgm:pt modelId="{7BEEA40A-F05B-4180-A3C9-352FE1F6972D}">
      <dgm:prSet phldrT="[Text]">
        <dgm:style>
          <a:lnRef idx="1">
            <a:schemeClr val="accent1"/>
          </a:lnRef>
          <a:fillRef idx="3">
            <a:schemeClr val="accent1"/>
          </a:fillRef>
          <a:effectRef idx="2">
            <a:schemeClr val="accent1"/>
          </a:effectRef>
          <a:fontRef idx="minor">
            <a:schemeClr val="lt1"/>
          </a:fontRef>
        </dgm:style>
      </dgm:prSet>
      <dgm:spPr/>
      <dgm:t>
        <a:bodyPr/>
        <a:lstStyle/>
        <a:p>
          <a:r>
            <a:rPr lang="en-US" b="1" dirty="0">
              <a:solidFill>
                <a:schemeClr val="tx1"/>
              </a:solidFill>
              <a:latin typeface="Times New Roman" pitchFamily="18" charset="0"/>
              <a:cs typeface="Times New Roman" pitchFamily="18" charset="0"/>
            </a:rPr>
            <a:t>RISK ESTIMTION</a:t>
          </a:r>
        </a:p>
      </dgm:t>
    </dgm:pt>
    <dgm:pt modelId="{97B8E28F-17DF-4666-B8DE-0D6D9B2E4EA1}" type="parTrans" cxnId="{B2B3B6DC-3C8B-444E-9CF7-7FFED081676E}">
      <dgm:prSet/>
      <dgm:spPr/>
      <dgm:t>
        <a:bodyPr/>
        <a:lstStyle/>
        <a:p>
          <a:endParaRPr lang="en-US"/>
        </a:p>
      </dgm:t>
    </dgm:pt>
    <dgm:pt modelId="{2B159899-0E40-47D1-8E64-09876A00C02D}" type="sibTrans" cxnId="{B2B3B6DC-3C8B-444E-9CF7-7FFED081676E}">
      <dgm:prSet/>
      <dgm:spPr/>
      <dgm:t>
        <a:bodyPr/>
        <a:lstStyle/>
        <a:p>
          <a:endParaRPr lang="en-US"/>
        </a:p>
      </dgm:t>
    </dgm:pt>
    <dgm:pt modelId="{E34662EB-3796-4208-9BF0-E6EAB5BBA1CB}">
      <dgm:prSet>
        <dgm:style>
          <a:lnRef idx="1">
            <a:schemeClr val="accent2"/>
          </a:lnRef>
          <a:fillRef idx="3">
            <a:schemeClr val="accent2"/>
          </a:fillRef>
          <a:effectRef idx="2">
            <a:schemeClr val="accent2"/>
          </a:effectRef>
          <a:fontRef idx="minor">
            <a:schemeClr val="lt1"/>
          </a:fontRef>
        </dgm:style>
      </dgm:prSet>
      <dgm:spPr/>
      <dgm:t>
        <a:bodyPr/>
        <a:lstStyle/>
        <a:p>
          <a:r>
            <a:rPr lang="en-US" b="1" dirty="0">
              <a:solidFill>
                <a:schemeClr val="tx1"/>
              </a:solidFill>
              <a:latin typeface="Times New Roman" pitchFamily="18" charset="0"/>
              <a:cs typeface="Times New Roman" pitchFamily="18" charset="0"/>
            </a:rPr>
            <a:t>DATA PREPROCESSING</a:t>
          </a:r>
        </a:p>
      </dgm:t>
    </dgm:pt>
    <dgm:pt modelId="{6934F485-8192-4944-9B13-8B4B215FB145}" type="parTrans" cxnId="{94E749E0-B603-44CD-B3CD-BDBA7849E5F3}">
      <dgm:prSet/>
      <dgm:spPr/>
      <dgm:t>
        <a:bodyPr/>
        <a:lstStyle/>
        <a:p>
          <a:endParaRPr lang="en-US"/>
        </a:p>
      </dgm:t>
    </dgm:pt>
    <dgm:pt modelId="{D984BD43-271A-4E5A-B40A-09E50F0BA55E}" type="sibTrans" cxnId="{94E749E0-B603-44CD-B3CD-BDBA7849E5F3}">
      <dgm:prSet/>
      <dgm:spPr/>
      <dgm:t>
        <a:bodyPr/>
        <a:lstStyle/>
        <a:p>
          <a:endParaRPr lang="en-US">
            <a:latin typeface="Times New Roman" pitchFamily="18" charset="0"/>
            <a:cs typeface="Times New Roman" pitchFamily="18" charset="0"/>
          </a:endParaRPr>
        </a:p>
      </dgm:t>
    </dgm:pt>
    <dgm:pt modelId="{4603F7BD-ECCF-4996-A130-CA6EBC84C859}">
      <dgm:prSet>
        <dgm:style>
          <a:lnRef idx="1">
            <a:schemeClr val="accent1"/>
          </a:lnRef>
          <a:fillRef idx="3">
            <a:schemeClr val="accent1"/>
          </a:fillRef>
          <a:effectRef idx="2">
            <a:schemeClr val="accent1"/>
          </a:effectRef>
          <a:fontRef idx="minor">
            <a:schemeClr val="lt1"/>
          </a:fontRef>
        </dgm:style>
      </dgm:prSet>
      <dgm:spPr/>
      <dgm:t>
        <a:bodyPr/>
        <a:lstStyle/>
        <a:p>
          <a:r>
            <a:rPr lang="en-US" b="1" dirty="0">
              <a:solidFill>
                <a:schemeClr val="tx1"/>
              </a:solidFill>
              <a:latin typeface="Times New Roman" pitchFamily="18" charset="0"/>
              <a:cs typeface="Times New Roman" pitchFamily="18" charset="0"/>
            </a:rPr>
            <a:t>REQUIRED DATASET</a:t>
          </a:r>
        </a:p>
      </dgm:t>
    </dgm:pt>
    <dgm:pt modelId="{9CDB7CC5-4423-4123-8DB2-FDBB14CA4D86}" type="parTrans" cxnId="{0885B003-F35E-4C70-BAD8-1DCFD1581437}">
      <dgm:prSet/>
      <dgm:spPr/>
      <dgm:t>
        <a:bodyPr/>
        <a:lstStyle/>
        <a:p>
          <a:endParaRPr lang="en-US"/>
        </a:p>
      </dgm:t>
    </dgm:pt>
    <dgm:pt modelId="{6A849DD0-D600-4A8D-8A98-6C4726E7AD28}" type="sibTrans" cxnId="{0885B003-F35E-4C70-BAD8-1DCFD1581437}">
      <dgm:prSet/>
      <dgm:spPr/>
      <dgm:t>
        <a:bodyPr/>
        <a:lstStyle/>
        <a:p>
          <a:endParaRPr lang="en-US">
            <a:latin typeface="Times New Roman" pitchFamily="18" charset="0"/>
            <a:cs typeface="Times New Roman" pitchFamily="18" charset="0"/>
          </a:endParaRPr>
        </a:p>
      </dgm:t>
    </dgm:pt>
    <dgm:pt modelId="{7FF78274-1E3E-4717-9834-51F0C9224E86}" type="pres">
      <dgm:prSet presAssocID="{C10A7C17-CAAA-4B88-86CE-F4DF70CFF2A5}" presName="Name0" presStyleCnt="0">
        <dgm:presLayoutVars>
          <dgm:dir/>
          <dgm:resizeHandles val="exact"/>
        </dgm:presLayoutVars>
      </dgm:prSet>
      <dgm:spPr/>
    </dgm:pt>
    <dgm:pt modelId="{30067469-349A-4FB1-BFA9-FE11C7E039A4}" type="pres">
      <dgm:prSet presAssocID="{DCE85DDA-FDC2-4EEB-A029-09B68FB7F0EA}" presName="node" presStyleLbl="node1" presStyleIdx="0" presStyleCnt="5" custScaleY="169872" custLinFactY="-100000" custLinFactNeighborX="3703" custLinFactNeighborY="-111963">
        <dgm:presLayoutVars>
          <dgm:bulletEnabled val="1"/>
        </dgm:presLayoutVars>
      </dgm:prSet>
      <dgm:spPr/>
    </dgm:pt>
    <dgm:pt modelId="{48A716FA-FEA9-42ED-B755-574772BE3E17}" type="pres">
      <dgm:prSet presAssocID="{7CB5D8BF-9DE1-4186-BDC9-51D8A435B6D3}" presName="sibTrans" presStyleLbl="sibTrans2D1" presStyleIdx="0" presStyleCnt="4"/>
      <dgm:spPr/>
    </dgm:pt>
    <dgm:pt modelId="{181E3791-9D3B-49A8-9060-EEE23C7897CF}" type="pres">
      <dgm:prSet presAssocID="{7CB5D8BF-9DE1-4186-BDC9-51D8A435B6D3}" presName="connectorText" presStyleLbl="sibTrans2D1" presStyleIdx="0" presStyleCnt="4"/>
      <dgm:spPr/>
    </dgm:pt>
    <dgm:pt modelId="{0D5CD05A-1753-4D01-8EE1-7144CA8FCBAF}" type="pres">
      <dgm:prSet presAssocID="{E34662EB-3796-4208-9BF0-E6EAB5BBA1CB}" presName="node" presStyleLbl="node1" presStyleIdx="1" presStyleCnt="5" custLinFactY="-96931" custLinFactNeighborX="-9020" custLinFactNeighborY="-100000">
        <dgm:presLayoutVars>
          <dgm:bulletEnabled val="1"/>
        </dgm:presLayoutVars>
      </dgm:prSet>
      <dgm:spPr/>
    </dgm:pt>
    <dgm:pt modelId="{952BC9AD-4B1F-487F-98BE-3A26583F4D24}" type="pres">
      <dgm:prSet presAssocID="{D984BD43-271A-4E5A-B40A-09E50F0BA55E}" presName="sibTrans" presStyleLbl="sibTrans2D1" presStyleIdx="1" presStyleCnt="4"/>
      <dgm:spPr/>
    </dgm:pt>
    <dgm:pt modelId="{185EF1B3-653C-49AA-A57C-ECD395412D65}" type="pres">
      <dgm:prSet presAssocID="{D984BD43-271A-4E5A-B40A-09E50F0BA55E}" presName="connectorText" presStyleLbl="sibTrans2D1" presStyleIdx="1" presStyleCnt="4"/>
      <dgm:spPr/>
    </dgm:pt>
    <dgm:pt modelId="{E1D929EF-34D8-4CF2-8592-758CC9ABF397}" type="pres">
      <dgm:prSet presAssocID="{4603F7BD-ECCF-4996-A130-CA6EBC84C859}" presName="node" presStyleLbl="node1" presStyleIdx="2" presStyleCnt="5">
        <dgm:presLayoutVars>
          <dgm:bulletEnabled val="1"/>
        </dgm:presLayoutVars>
      </dgm:prSet>
      <dgm:spPr/>
    </dgm:pt>
    <dgm:pt modelId="{8ED978F8-AB54-4929-8463-2F402C35301E}" type="pres">
      <dgm:prSet presAssocID="{6A849DD0-D600-4A8D-8A98-6C4726E7AD28}" presName="sibTrans" presStyleLbl="sibTrans2D1" presStyleIdx="2" presStyleCnt="4"/>
      <dgm:spPr/>
    </dgm:pt>
    <dgm:pt modelId="{69AC17A3-BC35-4C87-B044-20774DCD225F}" type="pres">
      <dgm:prSet presAssocID="{6A849DD0-D600-4A8D-8A98-6C4726E7AD28}" presName="connectorText" presStyleLbl="sibTrans2D1" presStyleIdx="2" presStyleCnt="4"/>
      <dgm:spPr/>
    </dgm:pt>
    <dgm:pt modelId="{81F9FFF7-52BF-48D5-8B2C-0789F40E53E2}" type="pres">
      <dgm:prSet presAssocID="{964058CA-A382-4708-A73C-328BB112E550}" presName="node" presStyleLbl="node1" presStyleIdx="3" presStyleCnt="5">
        <dgm:presLayoutVars>
          <dgm:bulletEnabled val="1"/>
        </dgm:presLayoutVars>
      </dgm:prSet>
      <dgm:spPr/>
    </dgm:pt>
    <dgm:pt modelId="{0882D98B-9238-435E-9817-919CF464BB46}" type="pres">
      <dgm:prSet presAssocID="{1C400C98-7BC1-455A-9DCD-AAE2F78F36AD}" presName="sibTrans" presStyleLbl="sibTrans2D1" presStyleIdx="3" presStyleCnt="4"/>
      <dgm:spPr/>
    </dgm:pt>
    <dgm:pt modelId="{6E3269A5-A1F1-4DFB-8533-DD48DE0800D6}" type="pres">
      <dgm:prSet presAssocID="{1C400C98-7BC1-455A-9DCD-AAE2F78F36AD}" presName="connectorText" presStyleLbl="sibTrans2D1" presStyleIdx="3" presStyleCnt="4"/>
      <dgm:spPr/>
    </dgm:pt>
    <dgm:pt modelId="{46F6F71F-703A-4061-8F25-742FE8A231AC}" type="pres">
      <dgm:prSet presAssocID="{7BEEA40A-F05B-4180-A3C9-352FE1F6972D}" presName="node" presStyleLbl="node1" presStyleIdx="4" presStyleCnt="5">
        <dgm:presLayoutVars>
          <dgm:bulletEnabled val="1"/>
        </dgm:presLayoutVars>
      </dgm:prSet>
      <dgm:spPr/>
    </dgm:pt>
  </dgm:ptLst>
  <dgm:cxnLst>
    <dgm:cxn modelId="{777CFD00-98D3-434A-A2B8-A6CD5F1FA56C}" type="presOf" srcId="{7CB5D8BF-9DE1-4186-BDC9-51D8A435B6D3}" destId="{181E3791-9D3B-49A8-9060-EEE23C7897CF}" srcOrd="1" destOrd="0" presId="urn:microsoft.com/office/officeart/2005/8/layout/process1"/>
    <dgm:cxn modelId="{0885B003-F35E-4C70-BAD8-1DCFD1581437}" srcId="{C10A7C17-CAAA-4B88-86CE-F4DF70CFF2A5}" destId="{4603F7BD-ECCF-4996-A130-CA6EBC84C859}" srcOrd="2" destOrd="0" parTransId="{9CDB7CC5-4423-4123-8DB2-FDBB14CA4D86}" sibTransId="{6A849DD0-D600-4A8D-8A98-6C4726E7AD28}"/>
    <dgm:cxn modelId="{42339109-AF4B-4D42-902C-7DD1537EC2A1}" type="presOf" srcId="{1C400C98-7BC1-455A-9DCD-AAE2F78F36AD}" destId="{6E3269A5-A1F1-4DFB-8533-DD48DE0800D6}" srcOrd="1" destOrd="0" presId="urn:microsoft.com/office/officeart/2005/8/layout/process1"/>
    <dgm:cxn modelId="{962C4412-3EFC-454E-A787-233F3E83D4DC}" type="presOf" srcId="{C10A7C17-CAAA-4B88-86CE-F4DF70CFF2A5}" destId="{7FF78274-1E3E-4717-9834-51F0C9224E86}" srcOrd="0" destOrd="0" presId="urn:microsoft.com/office/officeart/2005/8/layout/process1"/>
    <dgm:cxn modelId="{7E5E3E5B-98A6-46E8-8988-6F23CC03554B}" type="presOf" srcId="{E34662EB-3796-4208-9BF0-E6EAB5BBA1CB}" destId="{0D5CD05A-1753-4D01-8EE1-7144CA8FCBAF}" srcOrd="0" destOrd="0" presId="urn:microsoft.com/office/officeart/2005/8/layout/process1"/>
    <dgm:cxn modelId="{AECE0960-C847-48B0-B3B1-36AFA3E2605F}" type="presOf" srcId="{4603F7BD-ECCF-4996-A130-CA6EBC84C859}" destId="{E1D929EF-34D8-4CF2-8592-758CC9ABF397}" srcOrd="0" destOrd="0" presId="urn:microsoft.com/office/officeart/2005/8/layout/process1"/>
    <dgm:cxn modelId="{3EE32D63-7637-4A3E-AC13-981819F9F59F}" srcId="{C10A7C17-CAAA-4B88-86CE-F4DF70CFF2A5}" destId="{DCE85DDA-FDC2-4EEB-A029-09B68FB7F0EA}" srcOrd="0" destOrd="0" parTransId="{22CDFF15-052F-4495-B8FD-2EEE2198DAC6}" sibTransId="{7CB5D8BF-9DE1-4186-BDC9-51D8A435B6D3}"/>
    <dgm:cxn modelId="{05BA0B64-B7AD-441E-AC69-D47EC5EB9989}" type="presOf" srcId="{7CB5D8BF-9DE1-4186-BDC9-51D8A435B6D3}" destId="{48A716FA-FEA9-42ED-B755-574772BE3E17}" srcOrd="0" destOrd="0" presId="urn:microsoft.com/office/officeart/2005/8/layout/process1"/>
    <dgm:cxn modelId="{2C1AC16D-CFAA-4BE4-8A60-6AEC8EC8A38E}" type="presOf" srcId="{1C400C98-7BC1-455A-9DCD-AAE2F78F36AD}" destId="{0882D98B-9238-435E-9817-919CF464BB46}" srcOrd="0" destOrd="0" presId="urn:microsoft.com/office/officeart/2005/8/layout/process1"/>
    <dgm:cxn modelId="{7C47728D-5B5F-4FB8-9065-0C3FE72007C9}" type="presOf" srcId="{7BEEA40A-F05B-4180-A3C9-352FE1F6972D}" destId="{46F6F71F-703A-4061-8F25-742FE8A231AC}" srcOrd="0" destOrd="0" presId="urn:microsoft.com/office/officeart/2005/8/layout/process1"/>
    <dgm:cxn modelId="{12A3E690-ECE0-4B80-A067-4FD0F989D4FB}" type="presOf" srcId="{D984BD43-271A-4E5A-B40A-09E50F0BA55E}" destId="{185EF1B3-653C-49AA-A57C-ECD395412D65}" srcOrd="1" destOrd="0" presId="urn:microsoft.com/office/officeart/2005/8/layout/process1"/>
    <dgm:cxn modelId="{EBF056A1-730A-4D7D-9ACD-CED14CA91DD6}" type="presOf" srcId="{D984BD43-271A-4E5A-B40A-09E50F0BA55E}" destId="{952BC9AD-4B1F-487F-98BE-3A26583F4D24}" srcOrd="0" destOrd="0" presId="urn:microsoft.com/office/officeart/2005/8/layout/process1"/>
    <dgm:cxn modelId="{1214A3A3-28D9-4E05-8C18-F39BC97CFE6D}" type="presOf" srcId="{6A849DD0-D600-4A8D-8A98-6C4726E7AD28}" destId="{69AC17A3-BC35-4C87-B044-20774DCD225F}" srcOrd="1" destOrd="0" presId="urn:microsoft.com/office/officeart/2005/8/layout/process1"/>
    <dgm:cxn modelId="{583C63BF-9C2E-4230-9213-E59BED2292A3}" type="presOf" srcId="{964058CA-A382-4708-A73C-328BB112E550}" destId="{81F9FFF7-52BF-48D5-8B2C-0789F40E53E2}" srcOrd="0" destOrd="0" presId="urn:microsoft.com/office/officeart/2005/8/layout/process1"/>
    <dgm:cxn modelId="{9329E0C6-FFF1-4009-8F6C-580EF6B5CD3F}" type="presOf" srcId="{DCE85DDA-FDC2-4EEB-A029-09B68FB7F0EA}" destId="{30067469-349A-4FB1-BFA9-FE11C7E039A4}" srcOrd="0" destOrd="0" presId="urn:microsoft.com/office/officeart/2005/8/layout/process1"/>
    <dgm:cxn modelId="{3BFBA7DB-3B9F-44D6-9760-026C3BC18BB2}" type="presOf" srcId="{6A849DD0-D600-4A8D-8A98-6C4726E7AD28}" destId="{8ED978F8-AB54-4929-8463-2F402C35301E}" srcOrd="0" destOrd="0" presId="urn:microsoft.com/office/officeart/2005/8/layout/process1"/>
    <dgm:cxn modelId="{B2B3B6DC-3C8B-444E-9CF7-7FFED081676E}" srcId="{C10A7C17-CAAA-4B88-86CE-F4DF70CFF2A5}" destId="{7BEEA40A-F05B-4180-A3C9-352FE1F6972D}" srcOrd="4" destOrd="0" parTransId="{97B8E28F-17DF-4666-B8DE-0D6D9B2E4EA1}" sibTransId="{2B159899-0E40-47D1-8E64-09876A00C02D}"/>
    <dgm:cxn modelId="{94E749E0-B603-44CD-B3CD-BDBA7849E5F3}" srcId="{C10A7C17-CAAA-4B88-86CE-F4DF70CFF2A5}" destId="{E34662EB-3796-4208-9BF0-E6EAB5BBA1CB}" srcOrd="1" destOrd="0" parTransId="{6934F485-8192-4944-9B13-8B4B215FB145}" sibTransId="{D984BD43-271A-4E5A-B40A-09E50F0BA55E}"/>
    <dgm:cxn modelId="{6B7B97ED-8D84-4902-BFB7-4CB3F9754DCF}" srcId="{C10A7C17-CAAA-4B88-86CE-F4DF70CFF2A5}" destId="{964058CA-A382-4708-A73C-328BB112E550}" srcOrd="3" destOrd="0" parTransId="{C47524D3-1BBA-49B5-997D-794145D2E334}" sibTransId="{1C400C98-7BC1-455A-9DCD-AAE2F78F36AD}"/>
    <dgm:cxn modelId="{F32FB7F0-F41A-4A26-90A9-2D7C64456BE2}" type="presParOf" srcId="{7FF78274-1E3E-4717-9834-51F0C9224E86}" destId="{30067469-349A-4FB1-BFA9-FE11C7E039A4}" srcOrd="0" destOrd="0" presId="urn:microsoft.com/office/officeart/2005/8/layout/process1"/>
    <dgm:cxn modelId="{EEFA6FAE-EBA3-471C-BD1E-1826DCDF5999}" type="presParOf" srcId="{7FF78274-1E3E-4717-9834-51F0C9224E86}" destId="{48A716FA-FEA9-42ED-B755-574772BE3E17}" srcOrd="1" destOrd="0" presId="urn:microsoft.com/office/officeart/2005/8/layout/process1"/>
    <dgm:cxn modelId="{64C4A17B-C746-40DD-B9B3-326274C22DCE}" type="presParOf" srcId="{48A716FA-FEA9-42ED-B755-574772BE3E17}" destId="{181E3791-9D3B-49A8-9060-EEE23C7897CF}" srcOrd="0" destOrd="0" presId="urn:microsoft.com/office/officeart/2005/8/layout/process1"/>
    <dgm:cxn modelId="{46C947BF-08EC-4EC1-97F4-C132C055E6F5}" type="presParOf" srcId="{7FF78274-1E3E-4717-9834-51F0C9224E86}" destId="{0D5CD05A-1753-4D01-8EE1-7144CA8FCBAF}" srcOrd="2" destOrd="0" presId="urn:microsoft.com/office/officeart/2005/8/layout/process1"/>
    <dgm:cxn modelId="{664091D9-0D2F-42B7-B3C0-DC9A867ACD8E}" type="presParOf" srcId="{7FF78274-1E3E-4717-9834-51F0C9224E86}" destId="{952BC9AD-4B1F-487F-98BE-3A26583F4D24}" srcOrd="3" destOrd="0" presId="urn:microsoft.com/office/officeart/2005/8/layout/process1"/>
    <dgm:cxn modelId="{E99BAC94-B6BA-43BD-AAB7-E372DCC82D91}" type="presParOf" srcId="{952BC9AD-4B1F-487F-98BE-3A26583F4D24}" destId="{185EF1B3-653C-49AA-A57C-ECD395412D65}" srcOrd="0" destOrd="0" presId="urn:microsoft.com/office/officeart/2005/8/layout/process1"/>
    <dgm:cxn modelId="{DEB0E832-27F4-415C-886E-33814E69C813}" type="presParOf" srcId="{7FF78274-1E3E-4717-9834-51F0C9224E86}" destId="{E1D929EF-34D8-4CF2-8592-758CC9ABF397}" srcOrd="4" destOrd="0" presId="urn:microsoft.com/office/officeart/2005/8/layout/process1"/>
    <dgm:cxn modelId="{97B5F38B-E4ED-42D4-AFC7-46F2F2F3EC41}" type="presParOf" srcId="{7FF78274-1E3E-4717-9834-51F0C9224E86}" destId="{8ED978F8-AB54-4929-8463-2F402C35301E}" srcOrd="5" destOrd="0" presId="urn:microsoft.com/office/officeart/2005/8/layout/process1"/>
    <dgm:cxn modelId="{7E206126-2C04-4134-A2B8-0026B0229396}" type="presParOf" srcId="{8ED978F8-AB54-4929-8463-2F402C35301E}" destId="{69AC17A3-BC35-4C87-B044-20774DCD225F}" srcOrd="0" destOrd="0" presId="urn:microsoft.com/office/officeart/2005/8/layout/process1"/>
    <dgm:cxn modelId="{8BF43BD1-D280-4C9D-B52C-A1CC31A6883E}" type="presParOf" srcId="{7FF78274-1E3E-4717-9834-51F0C9224E86}" destId="{81F9FFF7-52BF-48D5-8B2C-0789F40E53E2}" srcOrd="6" destOrd="0" presId="urn:microsoft.com/office/officeart/2005/8/layout/process1"/>
    <dgm:cxn modelId="{C803CDF9-26BB-495F-B7C7-556DB3C6E4F9}" type="presParOf" srcId="{7FF78274-1E3E-4717-9834-51F0C9224E86}" destId="{0882D98B-9238-435E-9817-919CF464BB46}" srcOrd="7" destOrd="0" presId="urn:microsoft.com/office/officeart/2005/8/layout/process1"/>
    <dgm:cxn modelId="{1CEF37BA-F7DA-411E-B7EE-B9A12D240F26}" type="presParOf" srcId="{0882D98B-9238-435E-9817-919CF464BB46}" destId="{6E3269A5-A1F1-4DFB-8533-DD48DE0800D6}" srcOrd="0" destOrd="0" presId="urn:microsoft.com/office/officeart/2005/8/layout/process1"/>
    <dgm:cxn modelId="{4DBD50DF-22C3-46AD-983D-9493FF6399FA}" type="presParOf" srcId="{7FF78274-1E3E-4717-9834-51F0C9224E86}" destId="{46F6F71F-703A-4061-8F25-742FE8A231AC}" srcOrd="8" destOrd="0" presId="urn:microsoft.com/office/officeart/2005/8/layout/process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067469-349A-4FB1-BFA9-FE11C7E039A4}">
      <dsp:nvSpPr>
        <dsp:cNvPr id="0" name=""/>
        <dsp:cNvSpPr/>
      </dsp:nvSpPr>
      <dsp:spPr>
        <a:xfrm>
          <a:off x="35205" y="0"/>
          <a:ext cx="2058893" cy="2098490"/>
        </a:xfrm>
        <a:prstGeom prst="roundRect">
          <a:avLst>
            <a:gd name="adj" fmla="val 10000"/>
          </a:avLst>
        </a:prstGeom>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w="12700" cap="flat" cmpd="sng" algn="ctr">
          <a:solidFill>
            <a:schemeClr val="accent1"/>
          </a:solidFill>
          <a:prstDash val="solid"/>
        </a:ln>
        <a:effectLst>
          <a:outerShdw blurRad="38100" dist="25400" dir="2700000" algn="br" rotWithShape="0">
            <a:srgbClr val="000000">
              <a:alpha val="6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solidFill>
                <a:schemeClr val="tx1"/>
              </a:solidFill>
              <a:latin typeface="Times New Roman" pitchFamily="18" charset="0"/>
              <a:cs typeface="Times New Roman" pitchFamily="18" charset="0"/>
            </a:rPr>
            <a:t>OBTAINING DATASET</a:t>
          </a:r>
        </a:p>
      </dsp:txBody>
      <dsp:txXfrm>
        <a:off x="95508" y="60303"/>
        <a:ext cx="1938287" cy="1977884"/>
      </dsp:txXfrm>
    </dsp:sp>
    <dsp:sp modelId="{48A716FA-FEA9-42ED-B755-574772BE3E17}">
      <dsp:nvSpPr>
        <dsp:cNvPr id="0" name=""/>
        <dsp:cNvSpPr/>
      </dsp:nvSpPr>
      <dsp:spPr>
        <a:xfrm rot="21070101">
          <a:off x="2271507" y="576478"/>
          <a:ext cx="385522" cy="510605"/>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Times New Roman" pitchFamily="18" charset="0"/>
            <a:cs typeface="Times New Roman" pitchFamily="18" charset="0"/>
          </a:endParaRPr>
        </a:p>
      </dsp:txBody>
      <dsp:txXfrm>
        <a:off x="2272193" y="687478"/>
        <a:ext cx="269865" cy="306363"/>
      </dsp:txXfrm>
    </dsp:sp>
    <dsp:sp modelId="{0D5CD05A-1753-4D01-8EE1-7144CA8FCBAF}">
      <dsp:nvSpPr>
        <dsp:cNvPr id="0" name=""/>
        <dsp:cNvSpPr/>
      </dsp:nvSpPr>
      <dsp:spPr>
        <a:xfrm>
          <a:off x="2812875" y="0"/>
          <a:ext cx="2058893" cy="1235336"/>
        </a:xfrm>
        <a:prstGeom prst="roundRect">
          <a:avLst>
            <a:gd name="adj" fmla="val 10000"/>
          </a:avLst>
        </a:prstGeom>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w="12700" cap="flat" cmpd="sng" algn="ctr">
          <a:solidFill>
            <a:schemeClr val="accent2"/>
          </a:solidFill>
          <a:prstDash val="solid"/>
        </a:ln>
        <a:effectLst>
          <a:outerShdw blurRad="38100" dist="25400" dir="2700000" algn="br" rotWithShape="0">
            <a:srgbClr val="000000">
              <a:alpha val="60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solidFill>
                <a:schemeClr val="tx1"/>
              </a:solidFill>
              <a:latin typeface="Times New Roman" pitchFamily="18" charset="0"/>
              <a:cs typeface="Times New Roman" pitchFamily="18" charset="0"/>
            </a:rPr>
            <a:t>DATA PREPROCESSING</a:t>
          </a:r>
        </a:p>
      </dsp:txBody>
      <dsp:txXfrm>
        <a:off x="2849057" y="36182"/>
        <a:ext cx="1986529" cy="1162972"/>
      </dsp:txXfrm>
    </dsp:sp>
    <dsp:sp modelId="{952BC9AD-4B1F-487F-98BE-3A26583F4D24}">
      <dsp:nvSpPr>
        <dsp:cNvPr id="0" name=""/>
        <dsp:cNvSpPr/>
      </dsp:nvSpPr>
      <dsp:spPr>
        <a:xfrm rot="1872987">
          <a:off x="5049924" y="1266624"/>
          <a:ext cx="569079" cy="510605"/>
        </a:xfrm>
        <a:prstGeom prst="rightArrow">
          <a:avLst>
            <a:gd name="adj1" fmla="val 60000"/>
            <a:gd name="adj2" fmla="val 50000"/>
          </a:avLst>
        </a:prstGeom>
        <a:solidFill>
          <a:schemeClr val="accent3">
            <a:hueOff val="599003"/>
            <a:satOff val="-3627"/>
            <a:lumOff val="431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Times New Roman" pitchFamily="18" charset="0"/>
            <a:cs typeface="Times New Roman" pitchFamily="18" charset="0"/>
          </a:endParaRPr>
        </a:p>
      </dsp:txBody>
      <dsp:txXfrm>
        <a:off x="5061013" y="1329050"/>
        <a:ext cx="415898" cy="306363"/>
      </dsp:txXfrm>
    </dsp:sp>
    <dsp:sp modelId="{E1D929EF-34D8-4CF2-8592-758CC9ABF397}">
      <dsp:nvSpPr>
        <dsp:cNvPr id="0" name=""/>
        <dsp:cNvSpPr/>
      </dsp:nvSpPr>
      <dsp:spPr>
        <a:xfrm>
          <a:off x="5769611" y="1791823"/>
          <a:ext cx="2058893" cy="1235336"/>
        </a:xfrm>
        <a:prstGeom prst="roundRect">
          <a:avLst>
            <a:gd name="adj" fmla="val 10000"/>
          </a:avLst>
        </a:prstGeom>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w="12700" cap="flat" cmpd="sng" algn="ctr">
          <a:solidFill>
            <a:schemeClr val="accent1"/>
          </a:solidFill>
          <a:prstDash val="solid"/>
        </a:ln>
        <a:effectLst>
          <a:outerShdw blurRad="38100" dist="25400" dir="2700000" algn="br" rotWithShape="0">
            <a:srgbClr val="000000">
              <a:alpha val="6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solidFill>
                <a:schemeClr val="tx1"/>
              </a:solidFill>
              <a:latin typeface="Times New Roman" pitchFamily="18" charset="0"/>
              <a:cs typeface="Times New Roman" pitchFamily="18" charset="0"/>
            </a:rPr>
            <a:t>REQUIRED DATASET</a:t>
          </a:r>
        </a:p>
      </dsp:txBody>
      <dsp:txXfrm>
        <a:off x="5805793" y="1828005"/>
        <a:ext cx="1986529" cy="1162972"/>
      </dsp:txXfrm>
    </dsp:sp>
    <dsp:sp modelId="{8ED978F8-AB54-4929-8463-2F402C35301E}">
      <dsp:nvSpPr>
        <dsp:cNvPr id="0" name=""/>
        <dsp:cNvSpPr/>
      </dsp:nvSpPr>
      <dsp:spPr>
        <a:xfrm>
          <a:off x="8034394" y="2154189"/>
          <a:ext cx="436485" cy="510605"/>
        </a:xfrm>
        <a:prstGeom prst="rightArrow">
          <a:avLst>
            <a:gd name="adj1" fmla="val 60000"/>
            <a:gd name="adj2" fmla="val 50000"/>
          </a:avLst>
        </a:prstGeom>
        <a:solidFill>
          <a:schemeClr val="accent3">
            <a:hueOff val="1198005"/>
            <a:satOff val="-7255"/>
            <a:lumOff val="862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Times New Roman" pitchFamily="18" charset="0"/>
            <a:cs typeface="Times New Roman" pitchFamily="18" charset="0"/>
          </a:endParaRPr>
        </a:p>
      </dsp:txBody>
      <dsp:txXfrm>
        <a:off x="8034394" y="2256310"/>
        <a:ext cx="305540" cy="306363"/>
      </dsp:txXfrm>
    </dsp:sp>
    <dsp:sp modelId="{81F9FFF7-52BF-48D5-8B2C-0789F40E53E2}">
      <dsp:nvSpPr>
        <dsp:cNvPr id="0" name=""/>
        <dsp:cNvSpPr/>
      </dsp:nvSpPr>
      <dsp:spPr>
        <a:xfrm>
          <a:off x="8652063" y="1791823"/>
          <a:ext cx="2058893" cy="1235336"/>
        </a:xfrm>
        <a:prstGeom prst="roundRect">
          <a:avLst>
            <a:gd name="adj" fmla="val 10000"/>
          </a:avLst>
        </a:prstGeom>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w="12700" cap="flat" cmpd="sng" algn="ctr">
          <a:solidFill>
            <a:schemeClr val="accent2"/>
          </a:solidFill>
          <a:prstDash val="solid"/>
        </a:ln>
        <a:effectLst>
          <a:outerShdw blurRad="38100" dist="25400" dir="2700000" algn="br" rotWithShape="0">
            <a:srgbClr val="000000">
              <a:alpha val="60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solidFill>
                <a:schemeClr val="tx1"/>
              </a:solidFill>
              <a:latin typeface="Times New Roman" pitchFamily="18" charset="0"/>
              <a:cs typeface="Times New Roman" pitchFamily="18" charset="0"/>
            </a:rPr>
            <a:t>FORMING CLUSTERS</a:t>
          </a:r>
        </a:p>
      </dsp:txBody>
      <dsp:txXfrm>
        <a:off x="8688245" y="1828005"/>
        <a:ext cx="1986529" cy="11629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067469-349A-4FB1-BFA9-FE11C7E039A4}">
      <dsp:nvSpPr>
        <dsp:cNvPr id="0" name=""/>
        <dsp:cNvSpPr/>
      </dsp:nvSpPr>
      <dsp:spPr>
        <a:xfrm>
          <a:off x="29257" y="0"/>
          <a:ext cx="1622000" cy="1653194"/>
        </a:xfrm>
        <a:prstGeom prst="roundRect">
          <a:avLst>
            <a:gd name="adj" fmla="val 10000"/>
          </a:avLst>
        </a:prstGeom>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w="12700" cap="flat" cmpd="sng" algn="ctr">
          <a:solidFill>
            <a:schemeClr val="accent1"/>
          </a:solidFill>
          <a:prstDash val="solid"/>
        </a:ln>
        <a:effectLst>
          <a:outerShdw blurRad="38100" dist="25400" dir="2700000" algn="br" rotWithShape="0">
            <a:srgbClr val="000000">
              <a:alpha val="6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latin typeface="Times New Roman" pitchFamily="18" charset="0"/>
              <a:cs typeface="Times New Roman" pitchFamily="18" charset="0"/>
            </a:rPr>
            <a:t>OBTAINING DATASET</a:t>
          </a:r>
        </a:p>
      </dsp:txBody>
      <dsp:txXfrm>
        <a:off x="76764" y="47507"/>
        <a:ext cx="1526986" cy="1558180"/>
      </dsp:txXfrm>
    </dsp:sp>
    <dsp:sp modelId="{48A716FA-FEA9-42ED-B755-574772BE3E17}">
      <dsp:nvSpPr>
        <dsp:cNvPr id="0" name=""/>
        <dsp:cNvSpPr/>
      </dsp:nvSpPr>
      <dsp:spPr>
        <a:xfrm rot="21079860">
          <a:off x="1791086" y="457355"/>
          <a:ext cx="303582" cy="402256"/>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latin typeface="Times New Roman" pitchFamily="18" charset="0"/>
            <a:cs typeface="Times New Roman" pitchFamily="18" charset="0"/>
          </a:endParaRPr>
        </a:p>
      </dsp:txBody>
      <dsp:txXfrm>
        <a:off x="1791606" y="544670"/>
        <a:ext cx="212507" cy="241354"/>
      </dsp:txXfrm>
    </dsp:sp>
    <dsp:sp modelId="{0D5CD05A-1753-4D01-8EE1-7144CA8FCBAF}">
      <dsp:nvSpPr>
        <dsp:cNvPr id="0" name=""/>
        <dsp:cNvSpPr/>
      </dsp:nvSpPr>
      <dsp:spPr>
        <a:xfrm>
          <a:off x="2217510" y="6359"/>
          <a:ext cx="1622000" cy="973200"/>
        </a:xfrm>
        <a:prstGeom prst="roundRect">
          <a:avLst>
            <a:gd name="adj" fmla="val 10000"/>
          </a:avLst>
        </a:prstGeom>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w="12700" cap="flat" cmpd="sng" algn="ctr">
          <a:solidFill>
            <a:schemeClr val="accent2"/>
          </a:solidFill>
          <a:prstDash val="solid"/>
        </a:ln>
        <a:effectLst>
          <a:outerShdw blurRad="38100" dist="25400" dir="2700000" algn="br" rotWithShape="0">
            <a:srgbClr val="000000">
              <a:alpha val="60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latin typeface="Times New Roman" pitchFamily="18" charset="0"/>
              <a:cs typeface="Times New Roman" pitchFamily="18" charset="0"/>
            </a:rPr>
            <a:t>DATA PREPROCESSING</a:t>
          </a:r>
        </a:p>
      </dsp:txBody>
      <dsp:txXfrm>
        <a:off x="2246014" y="34863"/>
        <a:ext cx="1564992" cy="916192"/>
      </dsp:txXfrm>
    </dsp:sp>
    <dsp:sp modelId="{952BC9AD-4B1F-487F-98BE-3A26583F4D24}">
      <dsp:nvSpPr>
        <dsp:cNvPr id="0" name=""/>
        <dsp:cNvSpPr/>
      </dsp:nvSpPr>
      <dsp:spPr>
        <a:xfrm rot="2366823">
          <a:off x="3816921" y="1264247"/>
          <a:ext cx="786896" cy="402256"/>
        </a:xfrm>
        <a:prstGeom prst="rightArrow">
          <a:avLst>
            <a:gd name="adj1" fmla="val 60000"/>
            <a:gd name="adj2" fmla="val 50000"/>
          </a:avLst>
        </a:prstGeom>
        <a:solidFill>
          <a:schemeClr val="accent3">
            <a:hueOff val="399335"/>
            <a:satOff val="-2418"/>
            <a:lumOff val="287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latin typeface="Times New Roman" pitchFamily="18" charset="0"/>
            <a:cs typeface="Times New Roman" pitchFamily="18" charset="0"/>
          </a:endParaRPr>
        </a:p>
      </dsp:txBody>
      <dsp:txXfrm>
        <a:off x="3830665" y="1306361"/>
        <a:ext cx="666219" cy="241354"/>
      </dsp:txXfrm>
    </dsp:sp>
    <dsp:sp modelId="{E1D929EF-34D8-4CF2-8592-758CC9ABF397}">
      <dsp:nvSpPr>
        <dsp:cNvPr id="0" name=""/>
        <dsp:cNvSpPr/>
      </dsp:nvSpPr>
      <dsp:spPr>
        <a:xfrm>
          <a:off x="4546832" y="1922891"/>
          <a:ext cx="1622000" cy="973200"/>
        </a:xfrm>
        <a:prstGeom prst="roundRect">
          <a:avLst>
            <a:gd name="adj" fmla="val 10000"/>
          </a:avLst>
        </a:prstGeom>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w="12700" cap="flat" cmpd="sng" algn="ctr">
          <a:solidFill>
            <a:schemeClr val="accent1"/>
          </a:solidFill>
          <a:prstDash val="solid"/>
        </a:ln>
        <a:effectLst>
          <a:outerShdw blurRad="38100" dist="25400" dir="2700000" algn="br" rotWithShape="0">
            <a:srgbClr val="000000">
              <a:alpha val="6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latin typeface="Times New Roman" pitchFamily="18" charset="0"/>
              <a:cs typeface="Times New Roman" pitchFamily="18" charset="0"/>
            </a:rPr>
            <a:t>REQUIRED DATASET</a:t>
          </a:r>
        </a:p>
      </dsp:txBody>
      <dsp:txXfrm>
        <a:off x="4575336" y="1951395"/>
        <a:ext cx="1564992" cy="916192"/>
      </dsp:txXfrm>
    </dsp:sp>
    <dsp:sp modelId="{8ED978F8-AB54-4929-8463-2F402C35301E}">
      <dsp:nvSpPr>
        <dsp:cNvPr id="0" name=""/>
        <dsp:cNvSpPr/>
      </dsp:nvSpPr>
      <dsp:spPr>
        <a:xfrm>
          <a:off x="6331033" y="2208363"/>
          <a:ext cx="343864" cy="402256"/>
        </a:xfrm>
        <a:prstGeom prst="rightArrow">
          <a:avLst>
            <a:gd name="adj1" fmla="val 60000"/>
            <a:gd name="adj2" fmla="val 50000"/>
          </a:avLst>
        </a:prstGeom>
        <a:solidFill>
          <a:schemeClr val="accent3">
            <a:hueOff val="798670"/>
            <a:satOff val="-4837"/>
            <a:lumOff val="575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latin typeface="Times New Roman" pitchFamily="18" charset="0"/>
            <a:cs typeface="Times New Roman" pitchFamily="18" charset="0"/>
          </a:endParaRPr>
        </a:p>
      </dsp:txBody>
      <dsp:txXfrm>
        <a:off x="6331033" y="2288814"/>
        <a:ext cx="240705" cy="241354"/>
      </dsp:txXfrm>
    </dsp:sp>
    <dsp:sp modelId="{81F9FFF7-52BF-48D5-8B2C-0789F40E53E2}">
      <dsp:nvSpPr>
        <dsp:cNvPr id="0" name=""/>
        <dsp:cNvSpPr/>
      </dsp:nvSpPr>
      <dsp:spPr>
        <a:xfrm>
          <a:off x="6817633" y="1922891"/>
          <a:ext cx="1622000" cy="973200"/>
        </a:xfrm>
        <a:prstGeom prst="roundRect">
          <a:avLst>
            <a:gd name="adj" fmla="val 10000"/>
          </a:avLst>
        </a:prstGeom>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w="12700" cap="flat" cmpd="sng" algn="ctr">
          <a:solidFill>
            <a:schemeClr val="accent2"/>
          </a:solidFill>
          <a:prstDash val="solid"/>
        </a:ln>
        <a:effectLst>
          <a:outerShdw blurRad="38100" dist="25400" dir="2700000" algn="br" rotWithShape="0">
            <a:srgbClr val="000000">
              <a:alpha val="60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latin typeface="Times New Roman" pitchFamily="18" charset="0"/>
              <a:cs typeface="Times New Roman" pitchFamily="18" charset="0"/>
            </a:rPr>
            <a:t>FORMING CLUSTERS</a:t>
          </a:r>
        </a:p>
      </dsp:txBody>
      <dsp:txXfrm>
        <a:off x="6846137" y="1951395"/>
        <a:ext cx="1564992" cy="916192"/>
      </dsp:txXfrm>
    </dsp:sp>
    <dsp:sp modelId="{0882D98B-9238-435E-9817-919CF464BB46}">
      <dsp:nvSpPr>
        <dsp:cNvPr id="0" name=""/>
        <dsp:cNvSpPr/>
      </dsp:nvSpPr>
      <dsp:spPr>
        <a:xfrm>
          <a:off x="8601833" y="2208363"/>
          <a:ext cx="343864" cy="402256"/>
        </a:xfrm>
        <a:prstGeom prst="rightArrow">
          <a:avLst>
            <a:gd name="adj1" fmla="val 60000"/>
            <a:gd name="adj2" fmla="val 50000"/>
          </a:avLst>
        </a:prstGeom>
        <a:solidFill>
          <a:schemeClr val="accent3">
            <a:hueOff val="1198005"/>
            <a:satOff val="-7255"/>
            <a:lumOff val="862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latin typeface="Times New Roman" pitchFamily="18" charset="0"/>
            <a:cs typeface="Times New Roman" pitchFamily="18" charset="0"/>
          </a:endParaRPr>
        </a:p>
      </dsp:txBody>
      <dsp:txXfrm>
        <a:off x="8601833" y="2288814"/>
        <a:ext cx="240705" cy="241354"/>
      </dsp:txXfrm>
    </dsp:sp>
    <dsp:sp modelId="{46F6F71F-703A-4061-8F25-742FE8A231AC}">
      <dsp:nvSpPr>
        <dsp:cNvPr id="0" name=""/>
        <dsp:cNvSpPr/>
      </dsp:nvSpPr>
      <dsp:spPr>
        <a:xfrm>
          <a:off x="9088433" y="1922891"/>
          <a:ext cx="1622000" cy="973200"/>
        </a:xfrm>
        <a:prstGeom prst="roundRect">
          <a:avLst>
            <a:gd name="adj" fmla="val 10000"/>
          </a:avLst>
        </a:prstGeom>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w="12700" cap="flat" cmpd="sng" algn="ctr">
          <a:solidFill>
            <a:schemeClr val="accent1"/>
          </a:solidFill>
          <a:prstDash val="solid"/>
        </a:ln>
        <a:effectLst>
          <a:outerShdw blurRad="38100" dist="25400" dir="2700000" algn="br" rotWithShape="0">
            <a:srgbClr val="000000">
              <a:alpha val="6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tx1"/>
              </a:solidFill>
              <a:latin typeface="Times New Roman" pitchFamily="18" charset="0"/>
              <a:cs typeface="Times New Roman" pitchFamily="18" charset="0"/>
            </a:rPr>
            <a:t>RISK ESTIMTION</a:t>
          </a:r>
        </a:p>
      </dsp:txBody>
      <dsp:txXfrm>
        <a:off x="9116937" y="1951395"/>
        <a:ext cx="1564992" cy="9161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17D510-3B19-47EC-8101-08CDE37D8638}" type="datetimeFigureOut">
              <a:rPr lang="en-IN" smtClean="0"/>
              <a:pPr/>
              <a:t>07-06-2019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151099-8CB2-4242-8F33-4CADC53070D7}" type="slidenum">
              <a:rPr lang="en-IN" smtClean="0"/>
              <a:pPr/>
              <a:t>‹#›</a:t>
            </a:fld>
            <a:endParaRPr lang="en-IN"/>
          </a:p>
        </p:txBody>
      </p:sp>
    </p:spTree>
    <p:extLst>
      <p:ext uri="{BB962C8B-B14F-4D97-AF65-F5344CB8AC3E}">
        <p14:creationId xmlns:p14="http://schemas.microsoft.com/office/powerpoint/2010/main" val="92853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151099-8CB2-4242-8F33-4CADC53070D7}" type="slidenum">
              <a:rPr lang="en-IN" smtClean="0"/>
              <a:pPr/>
              <a:t>2</a:t>
            </a:fld>
            <a:endParaRPr lang="en-IN"/>
          </a:p>
        </p:txBody>
      </p:sp>
    </p:spTree>
    <p:extLst>
      <p:ext uri="{BB962C8B-B14F-4D97-AF65-F5344CB8AC3E}">
        <p14:creationId xmlns:p14="http://schemas.microsoft.com/office/powerpoint/2010/main" val="2665095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151099-8CB2-4242-8F33-4CADC53070D7}" type="slidenum">
              <a:rPr lang="en-IN" smtClean="0"/>
              <a:pPr/>
              <a:t>3</a:t>
            </a:fld>
            <a:endParaRPr lang="en-IN"/>
          </a:p>
        </p:txBody>
      </p:sp>
    </p:spTree>
    <p:extLst>
      <p:ext uri="{BB962C8B-B14F-4D97-AF65-F5344CB8AC3E}">
        <p14:creationId xmlns:p14="http://schemas.microsoft.com/office/powerpoint/2010/main" val="3302910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151099-8CB2-4242-8F33-4CADC53070D7}" type="slidenum">
              <a:rPr lang="en-IN" smtClean="0"/>
              <a:pPr/>
              <a:t>4</a:t>
            </a:fld>
            <a:endParaRPr lang="en-IN"/>
          </a:p>
        </p:txBody>
      </p:sp>
    </p:spTree>
    <p:extLst>
      <p:ext uri="{BB962C8B-B14F-4D97-AF65-F5344CB8AC3E}">
        <p14:creationId xmlns:p14="http://schemas.microsoft.com/office/powerpoint/2010/main" val="2996758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151099-8CB2-4242-8F33-4CADC53070D7}" type="slidenum">
              <a:rPr lang="en-IN" smtClean="0"/>
              <a:pPr/>
              <a:t>5</a:t>
            </a:fld>
            <a:endParaRPr lang="en-IN"/>
          </a:p>
        </p:txBody>
      </p:sp>
    </p:spTree>
    <p:extLst>
      <p:ext uri="{BB962C8B-B14F-4D97-AF65-F5344CB8AC3E}">
        <p14:creationId xmlns:p14="http://schemas.microsoft.com/office/powerpoint/2010/main" val="1638555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151099-8CB2-4242-8F33-4CADC53070D7}" type="slidenum">
              <a:rPr lang="en-IN" smtClean="0"/>
              <a:pPr/>
              <a:t>6</a:t>
            </a:fld>
            <a:endParaRPr lang="en-IN"/>
          </a:p>
        </p:txBody>
      </p:sp>
    </p:spTree>
    <p:extLst>
      <p:ext uri="{BB962C8B-B14F-4D97-AF65-F5344CB8AC3E}">
        <p14:creationId xmlns:p14="http://schemas.microsoft.com/office/powerpoint/2010/main" val="14096911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07658" y="2270252"/>
            <a:ext cx="10237787" cy="1031748"/>
          </a:xfrm>
        </p:spPr>
        <p:txBody>
          <a:bodyPr anchor="b">
            <a:noAutofit/>
          </a:bodyPr>
          <a:lstStyle>
            <a:lvl1pPr algn="l">
              <a:lnSpc>
                <a:spcPct val="85000"/>
              </a:lnSpc>
              <a:defRPr sz="66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hasCustomPrompt="1"/>
          </p:nvPr>
        </p:nvSpPr>
        <p:spPr>
          <a:xfrm>
            <a:off x="1038636" y="4633420"/>
            <a:ext cx="10058400" cy="1143000"/>
          </a:xfrm>
        </p:spPr>
        <p:txBody>
          <a:bodyPr lIns="91440" rIns="91440">
            <a:normAutofit/>
          </a:bodyPr>
          <a:lstStyle>
            <a:lvl1pPr marL="0" indent="0" algn="l">
              <a:buNone/>
              <a:defRPr sz="2400" b="1" u="none"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Under the guidance of                                            by</a:t>
            </a:r>
          </a:p>
        </p:txBody>
      </p:sp>
      <p:sp>
        <p:nvSpPr>
          <p:cNvPr id="4" name="Date Placeholder 3"/>
          <p:cNvSpPr>
            <a:spLocks noGrp="1"/>
          </p:cNvSpPr>
          <p:nvPr>
            <p:ph type="dt" sz="half" idx="10"/>
          </p:nvPr>
        </p:nvSpPr>
        <p:spPr/>
        <p:txBody>
          <a:bodyPr/>
          <a:lstStyle/>
          <a:p>
            <a:fld id="{F6760334-BB0A-4FBA-9681-E6DD03F9A2B8}" type="datetime3">
              <a:rPr lang="en-US" smtClean="0"/>
              <a:t>7 June 2019</a:t>
            </a:fld>
            <a:endParaRPr lang="en-US" dirty="0"/>
          </a:p>
        </p:txBody>
      </p:sp>
      <p:sp>
        <p:nvSpPr>
          <p:cNvPr id="5" name="Footer Placeholder 4"/>
          <p:cNvSpPr>
            <a:spLocks noGrp="1"/>
          </p:cNvSpPr>
          <p:nvPr>
            <p:ph type="ftr" sz="quarter" idx="11"/>
          </p:nvPr>
        </p:nvSpPr>
        <p:spPr/>
        <p:txBody>
          <a:bodyPr/>
          <a:lstStyle/>
          <a:p>
            <a:r>
              <a:rPr lang="en-US"/>
              <a:t>dept of ISE, SCE         DATA MINING BASED RISK ESTIMATION OF ROADACCIDENTS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Subtitle 2"/>
          <p:cNvSpPr txBox="1">
            <a:spLocks/>
          </p:cNvSpPr>
          <p:nvPr userDrawn="1"/>
        </p:nvSpPr>
        <p:spPr>
          <a:xfrm>
            <a:off x="1068387" y="4506420"/>
            <a:ext cx="10058400" cy="1143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endParaRPr lang="en-US" dirty="0"/>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1637" y="1"/>
            <a:ext cx="1376363" cy="1718742"/>
          </a:xfrm>
          <a:prstGeom prst="rect">
            <a:avLst/>
          </a:prstGeom>
        </p:spPr>
      </p:pic>
      <p:pic>
        <p:nvPicPr>
          <p:cNvPr id="17"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59987" y="279679"/>
            <a:ext cx="1408113" cy="123162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9CA984-D0F7-4CE6-BEF6-3DF38A45EF49}" type="datetime3">
              <a:rPr lang="en-US" smtClean="0"/>
              <a:t>7 June 2019</a:t>
            </a:fld>
            <a:endParaRPr lang="en-US" dirty="0"/>
          </a:p>
        </p:txBody>
      </p:sp>
      <p:sp>
        <p:nvSpPr>
          <p:cNvPr id="5" name="Footer Placeholder 4"/>
          <p:cNvSpPr>
            <a:spLocks noGrp="1"/>
          </p:cNvSpPr>
          <p:nvPr>
            <p:ph type="ftr" sz="quarter" idx="11"/>
          </p:nvPr>
        </p:nvSpPr>
        <p:spPr/>
        <p:txBody>
          <a:bodyPr/>
          <a:lstStyle/>
          <a:p>
            <a:r>
              <a:rPr lang="en-US"/>
              <a:t>dept of ISE, SCE         DATA MINING BASED RISK ESTIMATION OF ROADACCIDENTS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7CDB8A-81E0-4516-9CC7-EF0347B9454F}" type="datetime3">
              <a:rPr lang="en-US" smtClean="0"/>
              <a:t>7 June 2019</a:t>
            </a:fld>
            <a:endParaRPr lang="en-US" dirty="0"/>
          </a:p>
        </p:txBody>
      </p:sp>
      <p:sp>
        <p:nvSpPr>
          <p:cNvPr id="5" name="Footer Placeholder 4"/>
          <p:cNvSpPr>
            <a:spLocks noGrp="1"/>
          </p:cNvSpPr>
          <p:nvPr>
            <p:ph type="ftr" sz="quarter" idx="11"/>
          </p:nvPr>
        </p:nvSpPr>
        <p:spPr/>
        <p:txBody>
          <a:bodyPr/>
          <a:lstStyle/>
          <a:p>
            <a:r>
              <a:rPr lang="en-US"/>
              <a:t>dept of ISE, SCE         DATA MINING BASED RISK ESTIMATION OF ROADACCIDENTS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845734"/>
            <a:ext cx="10058400" cy="402336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FF914B93-6BFB-497C-A53E-57C7C6E25FD6}" type="datetime3">
              <a:rPr lang="en-US" smtClean="0"/>
              <a:t>7 June 2019</a:t>
            </a:fld>
            <a:endParaRPr lang="en-US" dirty="0"/>
          </a:p>
        </p:txBody>
      </p:sp>
      <p:sp>
        <p:nvSpPr>
          <p:cNvPr id="8" name="Footer Placeholder 7"/>
          <p:cNvSpPr>
            <a:spLocks noGrp="1"/>
          </p:cNvSpPr>
          <p:nvPr>
            <p:ph type="ftr" sz="quarter" idx="11"/>
          </p:nvPr>
        </p:nvSpPr>
        <p:spPr/>
        <p:txBody>
          <a:bodyPr/>
          <a:lstStyle/>
          <a:p>
            <a:r>
              <a:rPr lang="en-US"/>
              <a:t>dept of ISE, SCE         DATA MINING BASED RISK ESTIMATION OF ROADACCIDENTS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E5EC74F-2923-43B0-B2D5-7F14674FA91D}" type="datetime3">
              <a:rPr lang="en-US" smtClean="0"/>
              <a:t>7 June 2019</a:t>
            </a:fld>
            <a:endParaRPr lang="en-US" dirty="0"/>
          </a:p>
        </p:txBody>
      </p:sp>
      <p:sp>
        <p:nvSpPr>
          <p:cNvPr id="5" name="Footer Placeholder 4"/>
          <p:cNvSpPr>
            <a:spLocks noGrp="1"/>
          </p:cNvSpPr>
          <p:nvPr>
            <p:ph type="ftr" sz="quarter" idx="11"/>
          </p:nvPr>
        </p:nvSpPr>
        <p:spPr/>
        <p:txBody>
          <a:bodyPr/>
          <a:lstStyle/>
          <a:p>
            <a:r>
              <a:rPr lang="en-US"/>
              <a:t>dept of ISE, SCE         DATA MINING BASED RISK ESTIMATION OF ROADACCIDENTS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FAD94F-84EE-48E1-B5ED-11903BC5289E}" type="datetime3">
              <a:rPr lang="en-US" smtClean="0"/>
              <a:t>7 June 2019</a:t>
            </a:fld>
            <a:endParaRPr lang="en-US" dirty="0"/>
          </a:p>
        </p:txBody>
      </p:sp>
      <p:sp>
        <p:nvSpPr>
          <p:cNvPr id="6" name="Footer Placeholder 5"/>
          <p:cNvSpPr>
            <a:spLocks noGrp="1"/>
          </p:cNvSpPr>
          <p:nvPr>
            <p:ph type="ftr" sz="quarter" idx="11"/>
          </p:nvPr>
        </p:nvSpPr>
        <p:spPr/>
        <p:txBody>
          <a:bodyPr/>
          <a:lstStyle/>
          <a:p>
            <a:r>
              <a:rPr lang="en-US"/>
              <a:t>dept of ISE, SCE         DATA MINING BASED RISK ESTIMATION OF ROADACCIDENTS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8815F25-F16D-4061-B95F-2A1D7A7D5CB7}" type="datetime3">
              <a:rPr lang="en-US" smtClean="0"/>
              <a:t>7 June 2019</a:t>
            </a:fld>
            <a:endParaRPr lang="en-US" dirty="0"/>
          </a:p>
        </p:txBody>
      </p:sp>
      <p:sp>
        <p:nvSpPr>
          <p:cNvPr id="8" name="Footer Placeholder 7"/>
          <p:cNvSpPr>
            <a:spLocks noGrp="1"/>
          </p:cNvSpPr>
          <p:nvPr>
            <p:ph type="ftr" sz="quarter" idx="11"/>
          </p:nvPr>
        </p:nvSpPr>
        <p:spPr/>
        <p:txBody>
          <a:bodyPr/>
          <a:lstStyle/>
          <a:p>
            <a:r>
              <a:rPr lang="en-US"/>
              <a:t>dept of ISE, SCE         DATA MINING BASED RISK ESTIMATION OF ROADACCIDENTS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66CB04-11B0-4FF3-A7ED-DE6C3D61D4EA}" type="datetime3">
              <a:rPr lang="en-US" smtClean="0"/>
              <a:t>7 June 2019</a:t>
            </a:fld>
            <a:endParaRPr lang="en-US" dirty="0"/>
          </a:p>
        </p:txBody>
      </p:sp>
      <p:sp>
        <p:nvSpPr>
          <p:cNvPr id="4" name="Footer Placeholder 3"/>
          <p:cNvSpPr>
            <a:spLocks noGrp="1"/>
          </p:cNvSpPr>
          <p:nvPr>
            <p:ph type="ftr" sz="quarter" idx="11"/>
          </p:nvPr>
        </p:nvSpPr>
        <p:spPr/>
        <p:txBody>
          <a:bodyPr/>
          <a:lstStyle/>
          <a:p>
            <a:r>
              <a:rPr lang="en-US"/>
              <a:t>dept of ISE, SCE         DATA MINING BASED RISK ESTIMATION OF ROADACCIDENTS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07FAB2A-276A-432A-8CE0-8C232995A9E8}" type="datetime3">
              <a:rPr lang="en-US" smtClean="0"/>
              <a:t>7 June 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dept of ISE, SCE         DATA MINING BASED RISK ESTIMATION OF ROADACCIDENTS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3F86AB6-C451-4B8B-8B67-36DC8070F234}" type="datetime3">
              <a:rPr lang="en-US" smtClean="0"/>
              <a:t>7 June 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dept of ISE, SCE         DATA MINING BASED RISK ESTIMATION OF ROADACCIDENTS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normAutofit/>
          </a:bodyPr>
          <a:lstStyle>
            <a:lvl1pPr marL="0" indent="0" algn="ctr">
              <a:buNone/>
              <a:defRPr sz="6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a:p>
            <a:endParaRPr lang="en-US" dirty="0"/>
          </a:p>
          <a:p>
            <a:r>
              <a:rPr lang="en-US" dirty="0"/>
              <a:t>THANK YOU</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D400528-08B3-407A-B685-272B108A3A33}" type="datetime3">
              <a:rPr lang="en-US" smtClean="0"/>
              <a:t>7 June 2019</a:t>
            </a:fld>
            <a:endParaRPr lang="en-US" dirty="0"/>
          </a:p>
        </p:txBody>
      </p:sp>
      <p:sp>
        <p:nvSpPr>
          <p:cNvPr id="6" name="Footer Placeholder 5"/>
          <p:cNvSpPr>
            <a:spLocks noGrp="1"/>
          </p:cNvSpPr>
          <p:nvPr>
            <p:ph type="ftr" sz="quarter" idx="11"/>
          </p:nvPr>
        </p:nvSpPr>
        <p:spPr/>
        <p:txBody>
          <a:bodyPr/>
          <a:lstStyle/>
          <a:p>
            <a:r>
              <a:rPr lang="en-US"/>
              <a:t>dept of ISE, SCE         DATA MINING BASED RISK ESTIMATION OF ROADACCIDENTS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40081" y="110101"/>
            <a:ext cx="9672320" cy="71923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640080" y="1069355"/>
            <a:ext cx="10972800" cy="5141663"/>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latin typeface="Bookman Old Style" panose="02050604050505020204" pitchFamily="18" charset="0"/>
              </a:defRPr>
            </a:lvl1pPr>
          </a:lstStyle>
          <a:p>
            <a:fld id="{1B3A6712-276E-47C2-85BB-C71A6DF6C73A}" type="datetime3">
              <a:rPr lang="en-US" smtClean="0"/>
              <a:t>7 June 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1100" b="1" cap="all" baseline="0">
                <a:solidFill>
                  <a:srgbClr val="FFFFFF"/>
                </a:solidFill>
                <a:latin typeface="Bookman Old Style" panose="02050604050505020204" pitchFamily="18" charset="0"/>
              </a:defRPr>
            </a:lvl1pPr>
          </a:lstStyle>
          <a:p>
            <a:r>
              <a:rPr lang="en-US"/>
              <a:t>dept of ISE, SCE         DATA MINING BASED RISK ESTIMATION OF ROADACCIDENTS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latin typeface="Bookman Old Style" panose="02050604050505020204" pitchFamily="18" charset="0"/>
              </a:defRPr>
            </a:lvl1pPr>
          </a:lstStyle>
          <a:p>
            <a:fld id="{4FAB73BC-B049-4115-A692-8D63A059BFB8}" type="slidenum">
              <a:rPr lang="en-US" smtClean="0"/>
              <a:pPr/>
              <a:t>‹#›</a:t>
            </a:fld>
            <a:endParaRPr lang="en-US" dirty="0"/>
          </a:p>
        </p:txBody>
      </p:sp>
      <p:cxnSp>
        <p:nvCxnSpPr>
          <p:cNvPr id="10" name="Straight Connector 9"/>
          <p:cNvCxnSpPr>
            <a:cxnSpLocks/>
          </p:cNvCxnSpPr>
          <p:nvPr/>
        </p:nvCxnSpPr>
        <p:spPr>
          <a:xfrm>
            <a:off x="640080" y="992034"/>
            <a:ext cx="109728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680700" y="82548"/>
            <a:ext cx="1028700" cy="90948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942" y="2286000"/>
            <a:ext cx="11135032" cy="1858296"/>
          </a:xfrm>
        </p:spPr>
        <p:txBody>
          <a:bodyPr/>
          <a:lstStyle/>
          <a:p>
            <a:pPr algn="ctr">
              <a:lnSpc>
                <a:spcPct val="100000"/>
              </a:lnSpc>
            </a:pPr>
            <a:r>
              <a:rPr lang="en-IN" sz="4800" b="1" dirty="0">
                <a:solidFill>
                  <a:srgbClr val="FF0000"/>
                </a:solidFill>
                <a:latin typeface="Times New Roman" pitchFamily="18" charset="0"/>
                <a:cs typeface="Times New Roman" pitchFamily="18" charset="0"/>
              </a:rPr>
              <a:t>“DATA MINING BASED RISK ESTIMATON OF ROAD ACCIDENTS”</a:t>
            </a:r>
          </a:p>
        </p:txBody>
      </p:sp>
      <p:sp>
        <p:nvSpPr>
          <p:cNvPr id="7" name="TextBox 6"/>
          <p:cNvSpPr txBox="1"/>
          <p:nvPr/>
        </p:nvSpPr>
        <p:spPr>
          <a:xfrm>
            <a:off x="1460092" y="353962"/>
            <a:ext cx="8760540" cy="1077218"/>
          </a:xfrm>
          <a:prstGeom prst="rect">
            <a:avLst/>
          </a:prstGeom>
          <a:noFill/>
        </p:spPr>
        <p:txBody>
          <a:bodyPr wrap="square" rtlCol="0">
            <a:spAutoFit/>
          </a:bodyPr>
          <a:lstStyle/>
          <a:p>
            <a:pPr algn="ctr"/>
            <a:r>
              <a:rPr lang="en-IN" sz="3600" b="1" dirty="0">
                <a:solidFill>
                  <a:schemeClr val="tx2">
                    <a:lumMod val="75000"/>
                  </a:schemeClr>
                </a:solidFill>
                <a:latin typeface="Constantia" panose="02030602050306030303" pitchFamily="18" charset="0"/>
                <a:cs typeface="Times New Roman" panose="02020603050405020304" pitchFamily="18" charset="0"/>
              </a:rPr>
              <a:t> </a:t>
            </a:r>
            <a:r>
              <a:rPr lang="en-IN" sz="2800" b="1" dirty="0">
                <a:solidFill>
                  <a:srgbClr val="0070C0"/>
                </a:solidFill>
                <a:latin typeface="Times New Roman" pitchFamily="18" charset="0"/>
                <a:cs typeface="Times New Roman" pitchFamily="18" charset="0"/>
              </a:rPr>
              <a:t>SAPTHAGIRI COLLEGE OF ENGINEERING</a:t>
            </a:r>
            <a:endParaRPr lang="en-IN" sz="2800" dirty="0">
              <a:solidFill>
                <a:srgbClr val="C00000"/>
              </a:solidFill>
              <a:latin typeface="Times New Roman" panose="02020603050405020304" pitchFamily="18" charset="0"/>
              <a:cs typeface="Times New Roman" panose="02020603050405020304" pitchFamily="18" charset="0"/>
            </a:endParaRPr>
          </a:p>
          <a:p>
            <a:pPr algn="ctr"/>
            <a:r>
              <a:rPr lang="en-IN" sz="2800" b="1" dirty="0">
                <a:solidFill>
                  <a:schemeClr val="accent2">
                    <a:lumMod val="75000"/>
                  </a:schemeClr>
                </a:solidFill>
                <a:latin typeface="Times New Roman" panose="02020603050405020304" pitchFamily="18" charset="0"/>
                <a:cs typeface="Times New Roman" panose="02020603050405020304" pitchFamily="18" charset="0"/>
              </a:rPr>
              <a:t>Department of Information Science and Engineering</a:t>
            </a:r>
            <a:endParaRPr lang="en-US" sz="2800" b="1" dirty="0">
              <a:latin typeface="Cambria" pitchFamily="18" charset="0"/>
            </a:endParaRPr>
          </a:p>
        </p:txBody>
      </p:sp>
      <p:sp>
        <p:nvSpPr>
          <p:cNvPr id="9" name="TextBox 8"/>
          <p:cNvSpPr txBox="1"/>
          <p:nvPr/>
        </p:nvSpPr>
        <p:spPr>
          <a:xfrm>
            <a:off x="1150373" y="4370004"/>
            <a:ext cx="3327834" cy="1384995"/>
          </a:xfrm>
          <a:prstGeom prst="rect">
            <a:avLst/>
          </a:prstGeom>
          <a:noFill/>
        </p:spPr>
        <p:txBody>
          <a:bodyPr wrap="square" rtlCol="0">
            <a:spAutoFit/>
          </a:bodyPr>
          <a:lstStyle/>
          <a:p>
            <a:r>
              <a:rPr lang="en-US" sz="2400" b="1" i="1" u="sng" dirty="0">
                <a:solidFill>
                  <a:srgbClr val="0070C0"/>
                </a:solidFill>
                <a:latin typeface="Cambria" pitchFamily="18" charset="0"/>
                <a:cs typeface="Andalus" pitchFamily="18" charset="-78"/>
              </a:rPr>
              <a:t>Under the guidance of</a:t>
            </a:r>
          </a:p>
          <a:p>
            <a:pPr algn="ctr"/>
            <a:r>
              <a:rPr lang="en-US" sz="2000" b="1" i="1" dirty="0">
                <a:solidFill>
                  <a:srgbClr val="0070C0"/>
                </a:solidFill>
                <a:latin typeface="Cambria" pitchFamily="18" charset="0"/>
                <a:cs typeface="Andalus" pitchFamily="18" charset="-78"/>
              </a:rPr>
              <a:t>DR H.R RANGANATHA</a:t>
            </a:r>
          </a:p>
          <a:p>
            <a:pPr algn="ctr"/>
            <a:r>
              <a:rPr lang="en-US" sz="2000" b="1" i="1" dirty="0">
                <a:solidFill>
                  <a:srgbClr val="0070C0"/>
                </a:solidFill>
                <a:latin typeface="Cambria" pitchFamily="18" charset="0"/>
                <a:cs typeface="Andalus" pitchFamily="18" charset="-78"/>
              </a:rPr>
              <a:t>HOD,DEPT OF ISE</a:t>
            </a:r>
          </a:p>
          <a:p>
            <a:pPr algn="ctr"/>
            <a:endParaRPr lang="en-US" sz="2000" b="1" dirty="0">
              <a:latin typeface="Times New Roman" pitchFamily="18" charset="0"/>
              <a:cs typeface="Times New Roman" pitchFamily="18" charset="0"/>
            </a:endParaRPr>
          </a:p>
        </p:txBody>
      </p:sp>
      <p:sp>
        <p:nvSpPr>
          <p:cNvPr id="10" name="TextBox 9"/>
          <p:cNvSpPr txBox="1"/>
          <p:nvPr/>
        </p:nvSpPr>
        <p:spPr>
          <a:xfrm>
            <a:off x="5859832" y="4370004"/>
            <a:ext cx="5163404" cy="1846659"/>
          </a:xfrm>
          <a:prstGeom prst="rect">
            <a:avLst/>
          </a:prstGeom>
          <a:noFill/>
        </p:spPr>
        <p:txBody>
          <a:bodyPr wrap="square" rtlCol="0">
            <a:spAutoFit/>
          </a:bodyPr>
          <a:lstStyle/>
          <a:p>
            <a:r>
              <a:rPr lang="en-US" sz="2400" b="1" i="1" u="sng" dirty="0">
                <a:solidFill>
                  <a:srgbClr val="0070C0"/>
                </a:solidFill>
                <a:latin typeface="Cambria" pitchFamily="18" charset="0"/>
                <a:cs typeface="Times New Roman" pitchFamily="18" charset="0"/>
              </a:rPr>
              <a:t>Presented By</a:t>
            </a:r>
          </a:p>
          <a:p>
            <a:r>
              <a:rPr lang="en-US" b="1" i="1" dirty="0" err="1">
                <a:solidFill>
                  <a:srgbClr val="0070C0"/>
                </a:solidFill>
                <a:latin typeface="Cambria" pitchFamily="18" charset="0"/>
                <a:cs typeface="Times New Roman" pitchFamily="18" charset="0"/>
              </a:rPr>
              <a:t>Harshavardhan</a:t>
            </a:r>
            <a:r>
              <a:rPr lang="en-US" b="1" i="1" dirty="0">
                <a:solidFill>
                  <a:srgbClr val="0070C0"/>
                </a:solidFill>
                <a:latin typeface="Cambria" pitchFamily="18" charset="0"/>
                <a:cs typeface="Times New Roman" pitchFamily="18" charset="0"/>
              </a:rPr>
              <a:t> </a:t>
            </a:r>
            <a:r>
              <a:rPr lang="en-US" b="1" i="1" dirty="0" err="1">
                <a:solidFill>
                  <a:srgbClr val="0070C0"/>
                </a:solidFill>
                <a:latin typeface="Cambria" pitchFamily="18" charset="0"/>
                <a:cs typeface="Times New Roman" pitchFamily="18" charset="0"/>
              </a:rPr>
              <a:t>Nagnath</a:t>
            </a:r>
            <a:r>
              <a:rPr lang="en-US" b="1" i="1" dirty="0">
                <a:solidFill>
                  <a:srgbClr val="0070C0"/>
                </a:solidFill>
                <a:latin typeface="Cambria" pitchFamily="18" charset="0"/>
                <a:cs typeface="Times New Roman" pitchFamily="18" charset="0"/>
              </a:rPr>
              <a:t> </a:t>
            </a:r>
            <a:r>
              <a:rPr lang="en-US" b="1" i="1" dirty="0" err="1">
                <a:solidFill>
                  <a:srgbClr val="0070C0"/>
                </a:solidFill>
                <a:latin typeface="Cambria" pitchFamily="18" charset="0"/>
                <a:cs typeface="Times New Roman" pitchFamily="18" charset="0"/>
              </a:rPr>
              <a:t>Kachare</a:t>
            </a:r>
            <a:r>
              <a:rPr lang="en-US" b="1" i="1" dirty="0">
                <a:solidFill>
                  <a:srgbClr val="0070C0"/>
                </a:solidFill>
                <a:latin typeface="Cambria" pitchFamily="18" charset="0"/>
                <a:cs typeface="Times New Roman" pitchFamily="18" charset="0"/>
              </a:rPr>
              <a:t>    1SG15IS047</a:t>
            </a:r>
          </a:p>
          <a:p>
            <a:r>
              <a:rPr lang="en-US" b="1" i="1" dirty="0" err="1">
                <a:solidFill>
                  <a:srgbClr val="0070C0"/>
                </a:solidFill>
                <a:latin typeface="Cambria" pitchFamily="18" charset="0"/>
                <a:cs typeface="Times New Roman" pitchFamily="18" charset="0"/>
              </a:rPr>
              <a:t>Harshitha</a:t>
            </a:r>
            <a:r>
              <a:rPr lang="en-US" b="1" i="1" dirty="0">
                <a:solidFill>
                  <a:srgbClr val="0070C0"/>
                </a:solidFill>
                <a:latin typeface="Cambria" pitchFamily="18" charset="0"/>
                <a:cs typeface="Times New Roman" pitchFamily="18" charset="0"/>
              </a:rPr>
              <a:t> D 						 1SG15IS048</a:t>
            </a:r>
          </a:p>
          <a:p>
            <a:r>
              <a:rPr lang="en-US" b="1" i="1" dirty="0" err="1">
                <a:solidFill>
                  <a:srgbClr val="0070C0"/>
                </a:solidFill>
                <a:latin typeface="Cambria" pitchFamily="18" charset="0"/>
                <a:cs typeface="Times New Roman" pitchFamily="18" charset="0"/>
              </a:rPr>
              <a:t>Anvitha</a:t>
            </a:r>
            <a:r>
              <a:rPr lang="en-US" b="1" i="1" dirty="0">
                <a:solidFill>
                  <a:srgbClr val="0070C0"/>
                </a:solidFill>
                <a:latin typeface="Cambria" pitchFamily="18" charset="0"/>
                <a:cs typeface="Times New Roman" pitchFamily="18" charset="0"/>
              </a:rPr>
              <a:t> BG						 1SG15IS023</a:t>
            </a:r>
          </a:p>
          <a:p>
            <a:r>
              <a:rPr lang="en-US" b="1" i="1" dirty="0" err="1">
                <a:solidFill>
                  <a:srgbClr val="0070C0"/>
                </a:solidFill>
                <a:latin typeface="Cambria" pitchFamily="18" charset="0"/>
                <a:cs typeface="Times New Roman" pitchFamily="18" charset="0"/>
              </a:rPr>
              <a:t>Chaitra</a:t>
            </a:r>
            <a:r>
              <a:rPr lang="en-US" b="1" i="1" dirty="0">
                <a:solidFill>
                  <a:srgbClr val="0070C0"/>
                </a:solidFill>
                <a:latin typeface="Cambria" pitchFamily="18" charset="0"/>
                <a:cs typeface="Times New Roman" pitchFamily="18" charset="0"/>
              </a:rPr>
              <a:t> V						 1SG15IS039</a:t>
            </a:r>
          </a:p>
          <a:p>
            <a:pPr algn="just"/>
            <a:endParaRPr lang="en-US" b="1" dirty="0">
              <a:latin typeface="Times New Roman" pitchFamily="18" charset="0"/>
              <a:cs typeface="Times New Roman" pitchFamily="18" charset="0"/>
            </a:endParaRPr>
          </a:p>
        </p:txBody>
      </p:sp>
      <p:sp>
        <p:nvSpPr>
          <p:cNvPr id="8" name="TextBox 7"/>
          <p:cNvSpPr txBox="1"/>
          <p:nvPr/>
        </p:nvSpPr>
        <p:spPr>
          <a:xfrm>
            <a:off x="2794820" y="1762780"/>
            <a:ext cx="6091084" cy="1046440"/>
          </a:xfrm>
          <a:prstGeom prst="rect">
            <a:avLst/>
          </a:prstGeom>
          <a:noFill/>
        </p:spPr>
        <p:txBody>
          <a:bodyPr wrap="square" rtlCol="0">
            <a:spAutoFit/>
          </a:bodyPr>
          <a:lstStyle/>
          <a:p>
            <a:pPr lvl="0" algn="ctr" defTabSz="914400">
              <a:defRPr/>
            </a:pPr>
            <a:r>
              <a:rPr lang="en-US" sz="2200" b="1" dirty="0">
                <a:solidFill>
                  <a:sysClr val="windowText" lastClr="000000"/>
                </a:solidFill>
                <a:latin typeface="Times New Roman" pitchFamily="18" charset="0"/>
                <a:cs typeface="Times New Roman" pitchFamily="18" charset="0"/>
              </a:rPr>
              <a:t>Project Seminar</a:t>
            </a:r>
          </a:p>
          <a:p>
            <a:pPr lvl="0" algn="ctr" defTabSz="914400">
              <a:defRPr/>
            </a:pPr>
            <a:r>
              <a:rPr lang="en-US" sz="2200" b="1" dirty="0">
                <a:solidFill>
                  <a:sysClr val="windowText" lastClr="000000"/>
                </a:solidFill>
                <a:latin typeface="Times New Roman" pitchFamily="18" charset="0"/>
                <a:cs typeface="Times New Roman" pitchFamily="18" charset="0"/>
              </a:rPr>
              <a:t> on</a:t>
            </a:r>
          </a:p>
          <a:p>
            <a:pPr algn="ctr"/>
            <a:endParaRPr lang="en-US" b="1" dirty="0"/>
          </a:p>
        </p:txBody>
      </p:sp>
      <p:sp>
        <p:nvSpPr>
          <p:cNvPr id="6" name="Date Placeholder 5"/>
          <p:cNvSpPr>
            <a:spLocks noGrp="1"/>
          </p:cNvSpPr>
          <p:nvPr>
            <p:ph type="dt" sz="half" idx="10"/>
          </p:nvPr>
        </p:nvSpPr>
        <p:spPr/>
        <p:txBody>
          <a:bodyPr/>
          <a:lstStyle/>
          <a:p>
            <a:fld id="{CF9AED14-269A-4153-B948-6F304952FAB4}" type="datetime3">
              <a:rPr lang="en-US" smtClean="0"/>
              <a:t>7 June 2019</a:t>
            </a:fld>
            <a:endParaRPr lang="en-US" dirty="0"/>
          </a:p>
        </p:txBody>
      </p:sp>
      <p:sp>
        <p:nvSpPr>
          <p:cNvPr id="11" name="Footer Placeholder 10"/>
          <p:cNvSpPr>
            <a:spLocks noGrp="1"/>
          </p:cNvSpPr>
          <p:nvPr>
            <p:ph type="ftr" sz="quarter" idx="11"/>
          </p:nvPr>
        </p:nvSpPr>
        <p:spPr/>
        <p:txBody>
          <a:bodyPr/>
          <a:lstStyle/>
          <a:p>
            <a:r>
              <a:rPr lang="en-US"/>
              <a:t>dept of ISE, SCE         DATA MINING BASED RISK ESTIMATION OF ROADACCIDENTS</a:t>
            </a: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1894212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91C4AB1-0D78-42CA-A35F-6DFDF46E13CB}"/>
              </a:ext>
            </a:extLst>
          </p:cNvPr>
          <p:cNvSpPr>
            <a:spLocks noGrp="1"/>
          </p:cNvSpPr>
          <p:nvPr>
            <p:ph type="title"/>
          </p:nvPr>
        </p:nvSpPr>
        <p:spPr>
          <a:xfrm>
            <a:off x="1097280" y="286604"/>
            <a:ext cx="10058400" cy="702302"/>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REQUIREMENT SPECIFICATION</a:t>
            </a:r>
          </a:p>
        </p:txBody>
      </p:sp>
      <p:sp>
        <p:nvSpPr>
          <p:cNvPr id="2" name="Content Placeholder 1">
            <a:extLst>
              <a:ext uri="{FF2B5EF4-FFF2-40B4-BE49-F238E27FC236}">
                <a16:creationId xmlns:a16="http://schemas.microsoft.com/office/drawing/2014/main" id="{CCF0C9A2-2C1C-43B2-936B-C460DACB6505}"/>
              </a:ext>
            </a:extLst>
          </p:cNvPr>
          <p:cNvSpPr>
            <a:spLocks noGrp="1"/>
          </p:cNvSpPr>
          <p:nvPr>
            <p:ph sz="half" idx="1"/>
          </p:nvPr>
        </p:nvSpPr>
        <p:spPr>
          <a:xfrm>
            <a:off x="1097279" y="1357460"/>
            <a:ext cx="4937760" cy="4511634"/>
          </a:xfrm>
        </p:spPr>
        <p:style>
          <a:lnRef idx="1">
            <a:schemeClr val="accent1"/>
          </a:lnRef>
          <a:fillRef idx="3">
            <a:schemeClr val="accent1"/>
          </a:fillRef>
          <a:effectRef idx="2">
            <a:schemeClr val="accent1"/>
          </a:effectRef>
          <a:fontRef idx="minor">
            <a:schemeClr val="lt1"/>
          </a:fontRef>
        </p:style>
        <p:txBody>
          <a:bodyPr>
            <a:normAutofit/>
          </a:bodyPr>
          <a:lstStyle/>
          <a:p>
            <a:r>
              <a:rPr lang="en-US" dirty="0"/>
              <a:t> </a:t>
            </a:r>
            <a:r>
              <a:rPr lang="en-US" b="1" dirty="0"/>
              <a:t>Hardware Requirements </a:t>
            </a:r>
          </a:p>
          <a:p>
            <a:endParaRPr lang="en-US" b="1" dirty="0"/>
          </a:p>
          <a:p>
            <a:r>
              <a:rPr lang="en-US" dirty="0"/>
              <a:t>⦁ Processor : i3 generation and above </a:t>
            </a:r>
          </a:p>
          <a:p>
            <a:r>
              <a:rPr lang="en-US" dirty="0"/>
              <a:t>⦁ Speed : 2.6 GHz and above </a:t>
            </a:r>
          </a:p>
          <a:p>
            <a:r>
              <a:rPr lang="en-US" dirty="0"/>
              <a:t>⦁ RAM : 3GB </a:t>
            </a:r>
          </a:p>
          <a:p>
            <a:r>
              <a:rPr lang="en-US" dirty="0"/>
              <a:t>⦁ Hard Disk : 20 GB</a:t>
            </a:r>
          </a:p>
          <a:p>
            <a:r>
              <a:rPr lang="en-US" dirty="0"/>
              <a:t> </a:t>
            </a:r>
          </a:p>
        </p:txBody>
      </p:sp>
      <p:sp>
        <p:nvSpPr>
          <p:cNvPr id="7" name="Content Placeholder 6">
            <a:extLst>
              <a:ext uri="{FF2B5EF4-FFF2-40B4-BE49-F238E27FC236}">
                <a16:creationId xmlns:a16="http://schemas.microsoft.com/office/drawing/2014/main" id="{6781F95B-9F21-4440-85A6-44B4259D729B}"/>
              </a:ext>
            </a:extLst>
          </p:cNvPr>
          <p:cNvSpPr>
            <a:spLocks noGrp="1"/>
          </p:cNvSpPr>
          <p:nvPr>
            <p:ph sz="half" idx="2"/>
          </p:nvPr>
        </p:nvSpPr>
        <p:spPr>
          <a:xfrm>
            <a:off x="6217920" y="1357460"/>
            <a:ext cx="4937760" cy="4511635"/>
          </a:xfrm>
        </p:spPr>
        <p:style>
          <a:lnRef idx="1">
            <a:schemeClr val="accent1"/>
          </a:lnRef>
          <a:fillRef idx="3">
            <a:schemeClr val="accent1"/>
          </a:fillRef>
          <a:effectRef idx="2">
            <a:schemeClr val="accent1"/>
          </a:effectRef>
          <a:fontRef idx="minor">
            <a:schemeClr val="lt1"/>
          </a:fontRef>
        </p:style>
        <p:txBody>
          <a:bodyPr/>
          <a:lstStyle/>
          <a:p>
            <a:r>
              <a:rPr lang="en-US" b="1" dirty="0"/>
              <a:t>Software Requirements</a:t>
            </a:r>
          </a:p>
          <a:p>
            <a:r>
              <a:rPr lang="en-US" b="1" dirty="0"/>
              <a:t> </a:t>
            </a:r>
          </a:p>
          <a:p>
            <a:r>
              <a:rPr lang="en-US" dirty="0"/>
              <a:t>⦁ Operating System : Windows 7 and above </a:t>
            </a:r>
          </a:p>
          <a:p>
            <a:r>
              <a:rPr lang="en-US" dirty="0"/>
              <a:t>⦁ Application : Anaconda distribution python 3.6 and above </a:t>
            </a:r>
          </a:p>
          <a:p>
            <a:r>
              <a:rPr lang="en-US" dirty="0"/>
              <a:t>⦁ Front End : </a:t>
            </a:r>
            <a:r>
              <a:rPr lang="en-US" dirty="0" err="1"/>
              <a:t>Tkinter</a:t>
            </a:r>
            <a:r>
              <a:rPr lang="en-US" dirty="0"/>
              <a:t> module for python </a:t>
            </a:r>
          </a:p>
          <a:p>
            <a:r>
              <a:rPr lang="en-US" dirty="0"/>
              <a:t>⦁ Script : Python. </a:t>
            </a:r>
          </a:p>
          <a:p>
            <a:r>
              <a:rPr lang="en-US" dirty="0"/>
              <a:t>⦁ Development environment : Spyder IDE </a:t>
            </a:r>
          </a:p>
          <a:p>
            <a:r>
              <a:rPr lang="en-US" dirty="0"/>
              <a:t>⦁ Datasets : MS EXCEL less than 2016</a:t>
            </a:r>
          </a:p>
          <a:p>
            <a:endParaRPr lang="en-IN" dirty="0"/>
          </a:p>
        </p:txBody>
      </p:sp>
      <p:sp>
        <p:nvSpPr>
          <p:cNvPr id="3" name="Date Placeholder 2">
            <a:extLst>
              <a:ext uri="{FF2B5EF4-FFF2-40B4-BE49-F238E27FC236}">
                <a16:creationId xmlns:a16="http://schemas.microsoft.com/office/drawing/2014/main" id="{FC769969-442D-4EE5-9367-7AD03FF5AC9B}"/>
              </a:ext>
            </a:extLst>
          </p:cNvPr>
          <p:cNvSpPr>
            <a:spLocks noGrp="1"/>
          </p:cNvSpPr>
          <p:nvPr>
            <p:ph type="dt" sz="half" idx="10"/>
          </p:nvPr>
        </p:nvSpPr>
        <p:spPr/>
        <p:txBody>
          <a:bodyPr/>
          <a:lstStyle/>
          <a:p>
            <a:fld id="{FF914B93-6BFB-497C-A53E-57C7C6E25FD6}" type="datetime3">
              <a:rPr lang="en-US" smtClean="0"/>
              <a:t>7 June 2019</a:t>
            </a:fld>
            <a:endParaRPr lang="en-US" dirty="0"/>
          </a:p>
        </p:txBody>
      </p:sp>
      <p:sp>
        <p:nvSpPr>
          <p:cNvPr id="4" name="Footer Placeholder 3">
            <a:extLst>
              <a:ext uri="{FF2B5EF4-FFF2-40B4-BE49-F238E27FC236}">
                <a16:creationId xmlns:a16="http://schemas.microsoft.com/office/drawing/2014/main" id="{AF075C7D-D9EA-4A23-8883-4B1D6FE7E835}"/>
              </a:ext>
            </a:extLst>
          </p:cNvPr>
          <p:cNvSpPr>
            <a:spLocks noGrp="1"/>
          </p:cNvSpPr>
          <p:nvPr>
            <p:ph type="ftr" sz="quarter" idx="11"/>
          </p:nvPr>
        </p:nvSpPr>
        <p:spPr/>
        <p:txBody>
          <a:bodyPr/>
          <a:lstStyle/>
          <a:p>
            <a:r>
              <a:rPr lang="en-US"/>
              <a:t>dept of ISE, SCE         DATA MINING BASED RISK ESTIMATION OF ROADACCIDENTS</a:t>
            </a:r>
            <a:endParaRPr lang="en-US" dirty="0"/>
          </a:p>
        </p:txBody>
      </p:sp>
      <p:sp>
        <p:nvSpPr>
          <p:cNvPr id="5" name="Slide Number Placeholder 4">
            <a:extLst>
              <a:ext uri="{FF2B5EF4-FFF2-40B4-BE49-F238E27FC236}">
                <a16:creationId xmlns:a16="http://schemas.microsoft.com/office/drawing/2014/main" id="{3F02A3D8-E02F-4C04-959D-4C3AB041B113}"/>
              </a:ext>
            </a:extLst>
          </p:cNvPr>
          <p:cNvSpPr>
            <a:spLocks noGrp="1"/>
          </p:cNvSpPr>
          <p:nvPr>
            <p:ph type="sldNum" sz="quarter" idx="12"/>
          </p:nvPr>
        </p:nvSpPr>
        <p:spPr/>
        <p:txBody>
          <a:bodyPr/>
          <a:lstStyle/>
          <a:p>
            <a:fld id="{4FAB73BC-B049-4115-A692-8D63A059BFB8}" type="slidenum">
              <a:rPr lang="en-US" smtClean="0"/>
              <a:pPr/>
              <a:t>10</a:t>
            </a:fld>
            <a:endParaRPr lang="en-US" dirty="0"/>
          </a:p>
        </p:txBody>
      </p:sp>
    </p:spTree>
    <p:extLst>
      <p:ext uri="{BB962C8B-B14F-4D97-AF65-F5344CB8AC3E}">
        <p14:creationId xmlns:p14="http://schemas.microsoft.com/office/powerpoint/2010/main" val="2336234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CC5D1E9-4E04-4790-BE30-4D6F708B0D0D}"/>
              </a:ext>
            </a:extLst>
          </p:cNvPr>
          <p:cNvSpPr>
            <a:spLocks noGrp="1"/>
          </p:cNvSpPr>
          <p:nvPr>
            <p:ph type="title"/>
          </p:nvPr>
        </p:nvSpPr>
        <p:spPr>
          <a:xfrm>
            <a:off x="1097280" y="286604"/>
            <a:ext cx="10058400" cy="702302"/>
          </a:xfrm>
        </p:spPr>
        <p:txBody>
          <a:bodyPr>
            <a:normAutofit fontScale="90000"/>
          </a:bodyPr>
          <a:lstStyle/>
          <a:p>
            <a:pPr algn="ctr"/>
            <a:r>
              <a:rPr lang="en-IN" b="1" dirty="0">
                <a:latin typeface="Times New Roman" panose="02020603050405020304" pitchFamily="18" charset="0"/>
                <a:cs typeface="Times New Roman" panose="02020603050405020304" pitchFamily="18" charset="0"/>
              </a:rPr>
              <a:t>FUNCTIONAL REQUIREMENTS</a:t>
            </a:r>
          </a:p>
        </p:txBody>
      </p:sp>
      <p:sp>
        <p:nvSpPr>
          <p:cNvPr id="9" name="Content Placeholder 8">
            <a:extLst>
              <a:ext uri="{FF2B5EF4-FFF2-40B4-BE49-F238E27FC236}">
                <a16:creationId xmlns:a16="http://schemas.microsoft.com/office/drawing/2014/main" id="{96108DE3-DDBE-4941-B9F2-538711E1C258}"/>
              </a:ext>
            </a:extLst>
          </p:cNvPr>
          <p:cNvSpPr>
            <a:spLocks noGrp="1"/>
          </p:cNvSpPr>
          <p:nvPr>
            <p:ph sz="half" idx="1"/>
          </p:nvPr>
        </p:nvSpPr>
        <p:spPr>
          <a:xfrm>
            <a:off x="1097279" y="1131216"/>
            <a:ext cx="4937760" cy="4737878"/>
          </a:xfrm>
        </p:spPr>
        <p:txBody>
          <a:bodyPr>
            <a:normAutofit/>
          </a:bodyPr>
          <a:lstStyle/>
          <a:p>
            <a:r>
              <a:rPr lang="en-IN" b="1" dirty="0">
                <a:latin typeface="Times New Roman" panose="02020603050405020304" pitchFamily="18" charset="0"/>
                <a:cs typeface="Times New Roman" panose="02020603050405020304" pitchFamily="18" charset="0"/>
              </a:rPr>
              <a:t>Risk Estimation Module</a:t>
            </a:r>
          </a:p>
          <a:p>
            <a:pPr lvl="0" algn="just">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The model is first trained and once the training is completed the system replies with a finished clustering message and the submit button appears on screen.</a:t>
            </a:r>
          </a:p>
          <a:p>
            <a:pPr lvl="0" algn="just">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Select the desired area and time categories to know the risk of accidents </a:t>
            </a:r>
            <a:r>
              <a:rPr lang="en-IN" dirty="0" err="1">
                <a:latin typeface="Times New Roman" panose="02020603050405020304" pitchFamily="18" charset="0"/>
                <a:cs typeface="Times New Roman" panose="02020603050405020304" pitchFamily="18" charset="0"/>
              </a:rPr>
              <a:t>i.e</a:t>
            </a:r>
            <a:r>
              <a:rPr lang="en-IN" dirty="0">
                <a:latin typeface="Times New Roman" panose="02020603050405020304" pitchFamily="18" charset="0"/>
                <a:cs typeface="Times New Roman" panose="02020603050405020304" pitchFamily="18" charset="0"/>
              </a:rPr>
              <a:t> High or Low.</a:t>
            </a:r>
          </a:p>
          <a:p>
            <a:pPr algn="just"/>
            <a:r>
              <a:rPr lang="en-IN" b="1" dirty="0">
                <a:latin typeface="Times New Roman" panose="02020603050405020304" pitchFamily="18" charset="0"/>
                <a:cs typeface="Times New Roman" panose="02020603050405020304" pitchFamily="18" charset="0"/>
              </a:rPr>
              <a:t>Analytics Module</a:t>
            </a:r>
          </a:p>
          <a:p>
            <a:pPr lvl="0" algn="just">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This module mainly provides the trend analysis of the specific selected area.</a:t>
            </a:r>
          </a:p>
          <a:p>
            <a:pPr lvl="0" algn="just">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There are also other sections such as causes, condition vehicle type, hospital and road conditions.</a:t>
            </a:r>
          </a:p>
          <a:p>
            <a:endParaRPr lang="en-IN" dirty="0"/>
          </a:p>
        </p:txBody>
      </p:sp>
      <p:sp>
        <p:nvSpPr>
          <p:cNvPr id="10" name="Content Placeholder 9">
            <a:extLst>
              <a:ext uri="{FF2B5EF4-FFF2-40B4-BE49-F238E27FC236}">
                <a16:creationId xmlns:a16="http://schemas.microsoft.com/office/drawing/2014/main" id="{402ED261-F0A9-4708-99D1-1B94354E1196}"/>
              </a:ext>
            </a:extLst>
          </p:cNvPr>
          <p:cNvSpPr>
            <a:spLocks noGrp="1"/>
          </p:cNvSpPr>
          <p:nvPr>
            <p:ph sz="half" idx="2"/>
          </p:nvPr>
        </p:nvSpPr>
        <p:spPr>
          <a:xfrm>
            <a:off x="6217920" y="1131216"/>
            <a:ext cx="4937760" cy="4771873"/>
          </a:xfrm>
        </p:spPr>
        <p:txBody>
          <a:bodyPr>
            <a:normAutofit/>
          </a:bodyPr>
          <a:lstStyle/>
          <a:p>
            <a:pPr algn="just"/>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Reporting Anonymous Accidents</a:t>
            </a:r>
          </a:p>
          <a:p>
            <a:pPr lvl="0" algn="just">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Report any accident anonymously without having to provide their identity.</a:t>
            </a:r>
          </a:p>
          <a:p>
            <a:pPr lvl="0" algn="just">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A form will be displayed where he we have to enter the date, time, location, type of vehicle, type of accident, number of casualties and vehicle number. </a:t>
            </a:r>
          </a:p>
          <a:p>
            <a:pPr algn="just"/>
            <a:r>
              <a:rPr lang="en-IN" b="1" dirty="0">
                <a:latin typeface="Times New Roman" panose="02020603050405020304" pitchFamily="18" charset="0"/>
                <a:cs typeface="Times New Roman" panose="02020603050405020304" pitchFamily="18" charset="0"/>
              </a:rPr>
              <a:t>Association Rule Mining</a:t>
            </a:r>
          </a:p>
          <a:p>
            <a:pPr lvl="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User providing rules for the given support and confidence values based on which rules are mined and displayed.</a:t>
            </a:r>
          </a:p>
          <a:p>
            <a:pPr algn="just"/>
            <a:endParaRPr lang="en-IN"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4E530F35-DBE6-4483-A777-9250B36814BC}"/>
              </a:ext>
            </a:extLst>
          </p:cNvPr>
          <p:cNvSpPr>
            <a:spLocks noGrp="1"/>
          </p:cNvSpPr>
          <p:nvPr>
            <p:ph type="dt" sz="half" idx="10"/>
          </p:nvPr>
        </p:nvSpPr>
        <p:spPr/>
        <p:txBody>
          <a:bodyPr/>
          <a:lstStyle/>
          <a:p>
            <a:fld id="{C8FAD94F-84EE-48E1-B5ED-11903BC5289E}" type="datetime3">
              <a:rPr lang="en-US" smtClean="0"/>
              <a:t>7 June 2019</a:t>
            </a:fld>
            <a:endParaRPr lang="en-US" dirty="0"/>
          </a:p>
        </p:txBody>
      </p:sp>
      <p:sp>
        <p:nvSpPr>
          <p:cNvPr id="6" name="Footer Placeholder 5">
            <a:extLst>
              <a:ext uri="{FF2B5EF4-FFF2-40B4-BE49-F238E27FC236}">
                <a16:creationId xmlns:a16="http://schemas.microsoft.com/office/drawing/2014/main" id="{7F83EA7F-617E-46F8-8B98-992AF213A424}"/>
              </a:ext>
            </a:extLst>
          </p:cNvPr>
          <p:cNvSpPr>
            <a:spLocks noGrp="1"/>
          </p:cNvSpPr>
          <p:nvPr>
            <p:ph type="ftr" sz="quarter" idx="11"/>
          </p:nvPr>
        </p:nvSpPr>
        <p:spPr/>
        <p:txBody>
          <a:bodyPr/>
          <a:lstStyle/>
          <a:p>
            <a:r>
              <a:rPr lang="en-US"/>
              <a:t>dept of ISE, SCE         DATA MINING BASED RISK ESTIMATION OF ROADACCIDENTS</a:t>
            </a:r>
            <a:endParaRPr lang="en-US" dirty="0"/>
          </a:p>
        </p:txBody>
      </p:sp>
      <p:sp>
        <p:nvSpPr>
          <p:cNvPr id="7" name="Slide Number Placeholder 6">
            <a:extLst>
              <a:ext uri="{FF2B5EF4-FFF2-40B4-BE49-F238E27FC236}">
                <a16:creationId xmlns:a16="http://schemas.microsoft.com/office/drawing/2014/main" id="{0EDD7101-FD76-4E6B-88D6-600A6C6D4F86}"/>
              </a:ext>
            </a:extLst>
          </p:cNvPr>
          <p:cNvSpPr>
            <a:spLocks noGrp="1"/>
          </p:cNvSpPr>
          <p:nvPr>
            <p:ph type="sldNum" sz="quarter" idx="12"/>
          </p:nvPr>
        </p:nvSpPr>
        <p:spPr/>
        <p:txBody>
          <a:bodyPr/>
          <a:lstStyle/>
          <a:p>
            <a:fld id="{4FAB73BC-B049-4115-A692-8D63A059BFB8}" type="slidenum">
              <a:rPr lang="en-US" smtClean="0"/>
              <a:pPr/>
              <a:t>11</a:t>
            </a:fld>
            <a:endParaRPr lang="en-US" dirty="0"/>
          </a:p>
        </p:txBody>
      </p:sp>
    </p:spTree>
    <p:extLst>
      <p:ext uri="{BB962C8B-B14F-4D97-AF65-F5344CB8AC3E}">
        <p14:creationId xmlns:p14="http://schemas.microsoft.com/office/powerpoint/2010/main" val="2896875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991829F-7D5A-4B3F-9443-C5A362A3DC37}" type="datetime3">
              <a:rPr lang="en-US" smtClean="0"/>
              <a:t>7 June 2019</a:t>
            </a:fld>
            <a:endParaRPr lang="en-US" dirty="0"/>
          </a:p>
        </p:txBody>
      </p:sp>
      <p:sp>
        <p:nvSpPr>
          <p:cNvPr id="4" name="Footer Placeholder 3"/>
          <p:cNvSpPr>
            <a:spLocks noGrp="1"/>
          </p:cNvSpPr>
          <p:nvPr>
            <p:ph type="ftr" sz="quarter" idx="11"/>
          </p:nvPr>
        </p:nvSpPr>
        <p:spPr/>
        <p:txBody>
          <a:bodyPr/>
          <a:lstStyle/>
          <a:p>
            <a:r>
              <a:rPr lang="en-US"/>
              <a:t>dept of ISE, SCE         DATA MINING BASED RISK ESTIMATION OF ROADACCIDENTS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12</a:t>
            </a:fld>
            <a:endParaRPr lang="en-US" dirty="0"/>
          </a:p>
        </p:txBody>
      </p:sp>
      <p:sp>
        <p:nvSpPr>
          <p:cNvPr id="6" name="Title 5"/>
          <p:cNvSpPr>
            <a:spLocks noGrp="1"/>
          </p:cNvSpPr>
          <p:nvPr>
            <p:ph type="title"/>
          </p:nvPr>
        </p:nvSpPr>
        <p:spPr>
          <a:xfrm>
            <a:off x="721967" y="378213"/>
            <a:ext cx="9672320" cy="521439"/>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 DESIGN </a:t>
            </a:r>
          </a:p>
        </p:txBody>
      </p:sp>
      <p:sp>
        <p:nvSpPr>
          <p:cNvPr id="2" name="TextBox 1"/>
          <p:cNvSpPr txBox="1"/>
          <p:nvPr/>
        </p:nvSpPr>
        <p:spPr>
          <a:xfrm>
            <a:off x="619432" y="1194619"/>
            <a:ext cx="1117927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    System Design</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7150" y="1478003"/>
            <a:ext cx="4457700" cy="4137271"/>
          </a:xfrm>
          <a:prstGeom prst="rect">
            <a:avLst/>
          </a:prstGeom>
        </p:spPr>
      </p:pic>
      <p:sp>
        <p:nvSpPr>
          <p:cNvPr id="8" name="TextBox 7"/>
          <p:cNvSpPr txBox="1"/>
          <p:nvPr/>
        </p:nvSpPr>
        <p:spPr>
          <a:xfrm>
            <a:off x="3867150" y="5855110"/>
            <a:ext cx="4114800" cy="369332"/>
          </a:xfrm>
          <a:prstGeom prst="rect">
            <a:avLst/>
          </a:prstGeom>
          <a:noFill/>
        </p:spPr>
        <p:txBody>
          <a:bodyPr wrap="square" rtlCol="0">
            <a:spAutoFit/>
          </a:bodyPr>
          <a:lstStyle/>
          <a:p>
            <a:pPr algn="ctr"/>
            <a:r>
              <a:rPr lang="en-US" dirty="0"/>
              <a:t>Figure  1: System Architecture</a:t>
            </a:r>
          </a:p>
        </p:txBody>
      </p:sp>
    </p:spTree>
    <p:extLst>
      <p:ext uri="{BB962C8B-B14F-4D97-AF65-F5344CB8AC3E}">
        <p14:creationId xmlns:p14="http://schemas.microsoft.com/office/powerpoint/2010/main" val="2620606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991829F-7D5A-4B3F-9443-C5A362A3DC37}" type="datetime3">
              <a:rPr lang="en-US" smtClean="0"/>
              <a:t>7 June 2019</a:t>
            </a:fld>
            <a:endParaRPr lang="en-US" dirty="0"/>
          </a:p>
        </p:txBody>
      </p:sp>
      <p:sp>
        <p:nvSpPr>
          <p:cNvPr id="4" name="Footer Placeholder 3"/>
          <p:cNvSpPr>
            <a:spLocks noGrp="1"/>
          </p:cNvSpPr>
          <p:nvPr>
            <p:ph type="ftr" sz="quarter" idx="11"/>
          </p:nvPr>
        </p:nvSpPr>
        <p:spPr/>
        <p:txBody>
          <a:bodyPr/>
          <a:lstStyle/>
          <a:p>
            <a:r>
              <a:rPr lang="en-US"/>
              <a:t>dept of ISE, SCE         DATA MINING BASED RISK ESTIMATION OF ROADACCIDENTS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13</a:t>
            </a:fld>
            <a:endParaRPr lang="en-US" dirty="0"/>
          </a:p>
        </p:txBody>
      </p:sp>
      <p:sp>
        <p:nvSpPr>
          <p:cNvPr id="6" name="Title 5"/>
          <p:cNvSpPr>
            <a:spLocks noGrp="1"/>
          </p:cNvSpPr>
          <p:nvPr>
            <p:ph type="title"/>
          </p:nvPr>
        </p:nvSpPr>
        <p:spPr>
          <a:xfrm>
            <a:off x="721967" y="260226"/>
            <a:ext cx="9672320" cy="719237"/>
          </a:xfrm>
        </p:spPr>
        <p:txBody>
          <a:bodyPr/>
          <a:lstStyle/>
          <a:p>
            <a:pPr algn="ctr"/>
            <a:r>
              <a:rPr lang="en-US" b="1" dirty="0">
                <a:latin typeface="Times New Roman" panose="02020603050405020304" pitchFamily="18" charset="0"/>
                <a:cs typeface="Times New Roman" panose="02020603050405020304" pitchFamily="18" charset="0"/>
              </a:rPr>
              <a:t>DESIGN</a:t>
            </a:r>
          </a:p>
        </p:txBody>
      </p:sp>
      <p:sp>
        <p:nvSpPr>
          <p:cNvPr id="2" name="TextBox 1"/>
          <p:cNvSpPr txBox="1"/>
          <p:nvPr/>
        </p:nvSpPr>
        <p:spPr>
          <a:xfrm>
            <a:off x="634181" y="1120255"/>
            <a:ext cx="461624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Use Case Diagram</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607" y="1643475"/>
            <a:ext cx="5140888" cy="4191032"/>
          </a:xfrm>
          <a:prstGeom prst="rect">
            <a:avLst/>
          </a:prstGeom>
        </p:spPr>
      </p:pic>
      <p:sp>
        <p:nvSpPr>
          <p:cNvPr id="8" name="TextBox 7"/>
          <p:cNvSpPr txBox="1"/>
          <p:nvPr/>
        </p:nvSpPr>
        <p:spPr>
          <a:xfrm>
            <a:off x="4277033" y="5834507"/>
            <a:ext cx="3495368" cy="369332"/>
          </a:xfrm>
          <a:prstGeom prst="rect">
            <a:avLst/>
          </a:prstGeom>
          <a:noFill/>
        </p:spPr>
        <p:txBody>
          <a:bodyPr wrap="square" rtlCol="0">
            <a:spAutoFit/>
          </a:bodyPr>
          <a:lstStyle/>
          <a:p>
            <a:pPr algn="ctr"/>
            <a:r>
              <a:rPr lang="en-US" dirty="0"/>
              <a:t>Figure 2:Overall use-case diagram</a:t>
            </a:r>
          </a:p>
        </p:txBody>
      </p:sp>
    </p:spTree>
    <p:extLst>
      <p:ext uri="{BB962C8B-B14F-4D97-AF65-F5344CB8AC3E}">
        <p14:creationId xmlns:p14="http://schemas.microsoft.com/office/powerpoint/2010/main" val="2315089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3174" y="1091381"/>
            <a:ext cx="10462506" cy="4777713"/>
          </a:xfrm>
        </p:spPr>
        <p:txBody>
          <a:bodyPr>
            <a:normAutofit/>
          </a:bodyPr>
          <a:lstStyle/>
          <a:p>
            <a:r>
              <a:rPr lang="en-US" sz="1800" b="1" dirty="0">
                <a:latin typeface="Times New Roman" panose="02020603050405020304" pitchFamily="18" charset="0"/>
                <a:cs typeface="Times New Roman" panose="02020603050405020304" pitchFamily="18" charset="0"/>
              </a:rPr>
              <a:t>  Activity Diagram</a:t>
            </a:r>
          </a:p>
        </p:txBody>
      </p:sp>
      <p:sp>
        <p:nvSpPr>
          <p:cNvPr id="3" name="Date Placeholder 2"/>
          <p:cNvSpPr>
            <a:spLocks noGrp="1"/>
          </p:cNvSpPr>
          <p:nvPr>
            <p:ph type="dt" sz="half" idx="10"/>
          </p:nvPr>
        </p:nvSpPr>
        <p:spPr/>
        <p:txBody>
          <a:bodyPr/>
          <a:lstStyle/>
          <a:p>
            <a:fld id="{FF914B93-6BFB-497C-A53E-57C7C6E25FD6}" type="datetime3">
              <a:rPr lang="en-US" smtClean="0"/>
              <a:t>7 June 2019</a:t>
            </a:fld>
            <a:endParaRPr lang="en-US" dirty="0"/>
          </a:p>
        </p:txBody>
      </p:sp>
      <p:sp>
        <p:nvSpPr>
          <p:cNvPr id="4" name="Footer Placeholder 3"/>
          <p:cNvSpPr>
            <a:spLocks noGrp="1"/>
          </p:cNvSpPr>
          <p:nvPr>
            <p:ph type="ftr" sz="quarter" idx="11"/>
          </p:nvPr>
        </p:nvSpPr>
        <p:spPr/>
        <p:txBody>
          <a:bodyPr/>
          <a:lstStyle/>
          <a:p>
            <a:r>
              <a:rPr lang="en-US"/>
              <a:t>dept of ISE, SCE         DATA MINING BASED RISK ESTIMATION OF ROADACCIDENTS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14</a:t>
            </a:fld>
            <a:endParaRPr lang="en-US" dirty="0"/>
          </a:p>
        </p:txBody>
      </p:sp>
      <p:sp>
        <p:nvSpPr>
          <p:cNvPr id="6" name="Title 5"/>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 DETAILED DESIGN</a:t>
            </a:r>
          </a:p>
        </p:txBody>
      </p:sp>
      <p:pic>
        <p:nvPicPr>
          <p:cNvPr id="7" name="Picture 6"/>
          <p:cNvPicPr>
            <a:picLocks noChangeAspect="1"/>
          </p:cNvPicPr>
          <p:nvPr/>
        </p:nvPicPr>
        <p:blipFill>
          <a:blip r:embed="rId2"/>
          <a:srcRect/>
          <a:stretch/>
        </p:blipFill>
        <p:spPr>
          <a:xfrm>
            <a:off x="2885704" y="1371599"/>
            <a:ext cx="5798500" cy="4527753"/>
          </a:xfrm>
          <a:prstGeom prst="rect">
            <a:avLst/>
          </a:prstGeom>
        </p:spPr>
      </p:pic>
      <p:sp>
        <p:nvSpPr>
          <p:cNvPr id="8" name="TextBox 7"/>
          <p:cNvSpPr txBox="1"/>
          <p:nvPr/>
        </p:nvSpPr>
        <p:spPr>
          <a:xfrm>
            <a:off x="3687097" y="5914100"/>
            <a:ext cx="4601497" cy="369332"/>
          </a:xfrm>
          <a:prstGeom prst="rect">
            <a:avLst/>
          </a:prstGeom>
          <a:noFill/>
        </p:spPr>
        <p:txBody>
          <a:bodyPr wrap="square" rtlCol="0">
            <a:spAutoFit/>
          </a:bodyPr>
          <a:lstStyle/>
          <a:p>
            <a:pPr algn="ctr"/>
            <a:r>
              <a:rPr lang="en-US" dirty="0"/>
              <a:t>Figure 3:Overall Activity Diagram of the System</a:t>
            </a:r>
          </a:p>
        </p:txBody>
      </p:sp>
    </p:spTree>
    <p:extLst>
      <p:ext uri="{BB962C8B-B14F-4D97-AF65-F5344CB8AC3E}">
        <p14:creationId xmlns:p14="http://schemas.microsoft.com/office/powerpoint/2010/main" val="2377867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D4B9E9-CA66-44AD-A7D2-CB42F9055D87}"/>
              </a:ext>
            </a:extLst>
          </p:cNvPr>
          <p:cNvSpPr>
            <a:spLocks noGrp="1"/>
          </p:cNvSpPr>
          <p:nvPr>
            <p:ph idx="1"/>
          </p:nvPr>
        </p:nvSpPr>
        <p:spPr>
          <a:xfrm>
            <a:off x="1097280" y="1190847"/>
            <a:ext cx="10058400" cy="4678247"/>
          </a:xfrm>
        </p:spPr>
        <p:txBody>
          <a:bodyPr/>
          <a:lstStyle/>
          <a:p>
            <a:r>
              <a:rPr lang="en-US" b="1" dirty="0">
                <a:latin typeface="Times New Roman" panose="02020603050405020304" pitchFamily="18" charset="0"/>
                <a:cs typeface="Times New Roman" panose="02020603050405020304" pitchFamily="18" charset="0"/>
              </a:rPr>
              <a:t>Association Rule Mining </a:t>
            </a:r>
          </a:p>
          <a:p>
            <a:r>
              <a:rPr lang="en-US" dirty="0">
                <a:latin typeface="Times New Roman" panose="02020603050405020304" pitchFamily="18" charset="0"/>
                <a:cs typeface="Times New Roman" panose="02020603050405020304" pitchFamily="18" charset="0"/>
              </a:rPr>
              <a:t>Step 1: let support and confidence be two input variables </a:t>
            </a:r>
          </a:p>
          <a:p>
            <a:r>
              <a:rPr lang="en-US" dirty="0">
                <a:latin typeface="Times New Roman" panose="02020603050405020304" pitchFamily="18" charset="0"/>
                <a:cs typeface="Times New Roman" panose="02020603050405020304" pitchFamily="18" charset="0"/>
              </a:rPr>
              <a:t>Step 2: read the csv file on which rule mining is done and store it in a data frame using </a:t>
            </a:r>
            <a:r>
              <a:rPr lang="en-US" dirty="0" err="1">
                <a:latin typeface="Times New Roman" panose="02020603050405020304" pitchFamily="18" charset="0"/>
                <a:cs typeface="Times New Roman" panose="02020603050405020304" pitchFamily="18" charset="0"/>
              </a:rPr>
              <a:t>pd.read_csv</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Step 3: preprocess data by performing feature selection</a:t>
            </a:r>
          </a:p>
          <a:p>
            <a:r>
              <a:rPr lang="en-US" dirty="0">
                <a:latin typeface="Times New Roman" panose="02020603050405020304" pitchFamily="18" charset="0"/>
                <a:cs typeface="Times New Roman" panose="02020603050405020304" pitchFamily="18" charset="0"/>
              </a:rPr>
              <a:t>Step 4: compute </a:t>
            </a:r>
            <a:r>
              <a:rPr lang="en-US" dirty="0" err="1">
                <a:latin typeface="Times New Roman" panose="02020603050405020304" pitchFamily="18" charset="0"/>
                <a:cs typeface="Times New Roman" panose="02020603050405020304" pitchFamily="18" charset="0"/>
              </a:rPr>
              <a:t>association_rules</a:t>
            </a:r>
            <a:r>
              <a:rPr lang="en-US" dirty="0">
                <a:latin typeface="Times New Roman" panose="02020603050405020304" pitchFamily="18" charset="0"/>
                <a:cs typeface="Times New Roman" panose="02020603050405020304" pitchFamily="18" charset="0"/>
              </a:rPr>
              <a:t> by applying </a:t>
            </a:r>
            <a:r>
              <a:rPr lang="en-US" dirty="0" err="1">
                <a:latin typeface="Times New Roman" panose="02020603050405020304" pitchFamily="18" charset="0"/>
                <a:cs typeface="Times New Roman" panose="02020603050405020304" pitchFamily="18" charset="0"/>
              </a:rPr>
              <a:t>apriori</a:t>
            </a:r>
            <a:r>
              <a:rPr lang="en-US" dirty="0">
                <a:latin typeface="Times New Roman" panose="02020603050405020304" pitchFamily="18" charset="0"/>
                <a:cs typeface="Times New Roman" panose="02020603050405020304" pitchFamily="18" charset="0"/>
              </a:rPr>
              <a:t> algorithm with input values of </a:t>
            </a:r>
            <a:r>
              <a:rPr lang="en-US" dirty="0" err="1">
                <a:latin typeface="Times New Roman" panose="02020603050405020304" pitchFamily="18" charset="0"/>
                <a:cs typeface="Times New Roman" panose="02020603050405020304" pitchFamily="18" charset="0"/>
              </a:rPr>
              <a:t>min_support,min_confidence</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min_lift</a:t>
            </a:r>
            <a:r>
              <a:rPr lang="en-US" dirty="0">
                <a:latin typeface="Times New Roman" panose="02020603050405020304" pitchFamily="18" charset="0"/>
                <a:cs typeface="Times New Roman" panose="02020603050405020304" pitchFamily="18" charset="0"/>
              </a:rPr>
              <a:t>=1.0 </a:t>
            </a:r>
          </a:p>
          <a:p>
            <a:r>
              <a:rPr lang="en-US" dirty="0">
                <a:latin typeface="Times New Roman" panose="02020603050405020304" pitchFamily="18" charset="0"/>
                <a:cs typeface="Times New Roman" panose="02020603050405020304" pitchFamily="18" charset="0"/>
              </a:rPr>
              <a:t>Step 5: store the association results as a list of </a:t>
            </a:r>
            <a:r>
              <a:rPr lang="en-US" dirty="0" err="1">
                <a:latin typeface="Times New Roman" panose="02020603050405020304" pitchFamily="18" charset="0"/>
                <a:cs typeface="Times New Roman" panose="02020603050405020304" pitchFamily="18" charset="0"/>
              </a:rPr>
              <a:t>association_rules</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Step 6: for item in association results do append rules as item -&gt; item [0] </a:t>
            </a:r>
          </a:p>
          <a:p>
            <a:r>
              <a:rPr lang="en-US" dirty="0">
                <a:latin typeface="Times New Roman" panose="02020603050405020304" pitchFamily="18" charset="0"/>
                <a:cs typeface="Times New Roman" panose="02020603050405020304" pitchFamily="18" charset="0"/>
              </a:rPr>
              <a:t>Step 7: print the rules as computed when clicked on the mine button</a:t>
            </a:r>
          </a:p>
          <a:p>
            <a:endParaRPr lang="en-US"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256F6B4E-E8FC-4254-8EFE-BD6D25632366}"/>
              </a:ext>
            </a:extLst>
          </p:cNvPr>
          <p:cNvSpPr>
            <a:spLocks noGrp="1"/>
          </p:cNvSpPr>
          <p:nvPr>
            <p:ph type="dt" sz="half" idx="10"/>
          </p:nvPr>
        </p:nvSpPr>
        <p:spPr/>
        <p:txBody>
          <a:bodyPr/>
          <a:lstStyle/>
          <a:p>
            <a:fld id="{FF914B93-6BFB-497C-A53E-57C7C6E25FD6}" type="datetime3">
              <a:rPr lang="en-US" smtClean="0"/>
              <a:t>7 June 2019</a:t>
            </a:fld>
            <a:endParaRPr lang="en-US" dirty="0"/>
          </a:p>
        </p:txBody>
      </p:sp>
      <p:sp>
        <p:nvSpPr>
          <p:cNvPr id="4" name="Footer Placeholder 3">
            <a:extLst>
              <a:ext uri="{FF2B5EF4-FFF2-40B4-BE49-F238E27FC236}">
                <a16:creationId xmlns:a16="http://schemas.microsoft.com/office/drawing/2014/main" id="{EECEB2A5-AD72-4BD8-88E6-3DCA662F058C}"/>
              </a:ext>
            </a:extLst>
          </p:cNvPr>
          <p:cNvSpPr>
            <a:spLocks noGrp="1"/>
          </p:cNvSpPr>
          <p:nvPr>
            <p:ph type="ftr" sz="quarter" idx="11"/>
          </p:nvPr>
        </p:nvSpPr>
        <p:spPr/>
        <p:txBody>
          <a:bodyPr/>
          <a:lstStyle/>
          <a:p>
            <a:r>
              <a:rPr lang="en-US"/>
              <a:t>dept of ISE, SCE         DATA MINING BASED RISK ESTIMATION OF ROADACCIDENTS</a:t>
            </a:r>
            <a:endParaRPr lang="en-US" dirty="0"/>
          </a:p>
        </p:txBody>
      </p:sp>
      <p:sp>
        <p:nvSpPr>
          <p:cNvPr id="5" name="Slide Number Placeholder 4">
            <a:extLst>
              <a:ext uri="{FF2B5EF4-FFF2-40B4-BE49-F238E27FC236}">
                <a16:creationId xmlns:a16="http://schemas.microsoft.com/office/drawing/2014/main" id="{34D2B333-178A-4E9A-91A2-CDA2318B5D60}"/>
              </a:ext>
            </a:extLst>
          </p:cNvPr>
          <p:cNvSpPr>
            <a:spLocks noGrp="1"/>
          </p:cNvSpPr>
          <p:nvPr>
            <p:ph type="sldNum" sz="quarter" idx="12"/>
          </p:nvPr>
        </p:nvSpPr>
        <p:spPr/>
        <p:txBody>
          <a:bodyPr/>
          <a:lstStyle/>
          <a:p>
            <a:fld id="{4FAB73BC-B049-4115-A692-8D63A059BFB8}" type="slidenum">
              <a:rPr lang="en-US" smtClean="0"/>
              <a:pPr/>
              <a:t>15</a:t>
            </a:fld>
            <a:endParaRPr lang="en-US" dirty="0"/>
          </a:p>
        </p:txBody>
      </p:sp>
      <p:sp>
        <p:nvSpPr>
          <p:cNvPr id="6" name="Title 5">
            <a:extLst>
              <a:ext uri="{FF2B5EF4-FFF2-40B4-BE49-F238E27FC236}">
                <a16:creationId xmlns:a16="http://schemas.microsoft.com/office/drawing/2014/main" id="{C9FC3B96-BADD-418B-95DA-DC39362E9F23}"/>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IMPLEMENTATION</a:t>
            </a:r>
          </a:p>
        </p:txBody>
      </p:sp>
    </p:spTree>
    <p:extLst>
      <p:ext uri="{BB962C8B-B14F-4D97-AF65-F5344CB8AC3E}">
        <p14:creationId xmlns:p14="http://schemas.microsoft.com/office/powerpoint/2010/main" val="1499453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0D3A9832-96C3-4CDB-AE41-C5D6214EA573}"/>
              </a:ext>
            </a:extLst>
          </p:cNvPr>
          <p:cNvPicPr>
            <a:picLocks noGrp="1" noChangeAspect="1"/>
          </p:cNvPicPr>
          <p:nvPr>
            <p:ph idx="1"/>
          </p:nvPr>
        </p:nvPicPr>
        <p:blipFill>
          <a:blip r:embed="rId2"/>
          <a:stretch>
            <a:fillRect/>
          </a:stretch>
        </p:blipFill>
        <p:spPr>
          <a:xfrm>
            <a:off x="903767" y="1154113"/>
            <a:ext cx="9750056" cy="4927600"/>
          </a:xfrm>
        </p:spPr>
      </p:pic>
      <p:sp>
        <p:nvSpPr>
          <p:cNvPr id="3" name="Date Placeholder 2">
            <a:extLst>
              <a:ext uri="{FF2B5EF4-FFF2-40B4-BE49-F238E27FC236}">
                <a16:creationId xmlns:a16="http://schemas.microsoft.com/office/drawing/2014/main" id="{6BB185C4-0DDD-491A-A81D-1D9AB0BAAB23}"/>
              </a:ext>
            </a:extLst>
          </p:cNvPr>
          <p:cNvSpPr>
            <a:spLocks noGrp="1"/>
          </p:cNvSpPr>
          <p:nvPr>
            <p:ph type="dt" sz="half" idx="10"/>
          </p:nvPr>
        </p:nvSpPr>
        <p:spPr/>
        <p:txBody>
          <a:bodyPr/>
          <a:lstStyle/>
          <a:p>
            <a:fld id="{FF914B93-6BFB-497C-A53E-57C7C6E25FD6}" type="datetime3">
              <a:rPr lang="en-US" smtClean="0"/>
              <a:t>7 June 2019</a:t>
            </a:fld>
            <a:endParaRPr lang="en-US" dirty="0"/>
          </a:p>
        </p:txBody>
      </p:sp>
      <p:sp>
        <p:nvSpPr>
          <p:cNvPr id="4" name="Footer Placeholder 3">
            <a:extLst>
              <a:ext uri="{FF2B5EF4-FFF2-40B4-BE49-F238E27FC236}">
                <a16:creationId xmlns:a16="http://schemas.microsoft.com/office/drawing/2014/main" id="{E19121F2-FB34-4306-8533-BFC5B4BB9B4C}"/>
              </a:ext>
            </a:extLst>
          </p:cNvPr>
          <p:cNvSpPr>
            <a:spLocks noGrp="1"/>
          </p:cNvSpPr>
          <p:nvPr>
            <p:ph type="ftr" sz="quarter" idx="11"/>
          </p:nvPr>
        </p:nvSpPr>
        <p:spPr/>
        <p:txBody>
          <a:bodyPr/>
          <a:lstStyle/>
          <a:p>
            <a:r>
              <a:rPr lang="en-US"/>
              <a:t>dept of ISE, SCE         DATA MINING BASED RISK ESTIMATION OF ROADACCIDENTS</a:t>
            </a:r>
            <a:endParaRPr lang="en-US" dirty="0"/>
          </a:p>
        </p:txBody>
      </p:sp>
      <p:sp>
        <p:nvSpPr>
          <p:cNvPr id="5" name="Slide Number Placeholder 4">
            <a:extLst>
              <a:ext uri="{FF2B5EF4-FFF2-40B4-BE49-F238E27FC236}">
                <a16:creationId xmlns:a16="http://schemas.microsoft.com/office/drawing/2014/main" id="{9D491FC3-9F27-4315-862F-58253CE15061}"/>
              </a:ext>
            </a:extLst>
          </p:cNvPr>
          <p:cNvSpPr>
            <a:spLocks noGrp="1"/>
          </p:cNvSpPr>
          <p:nvPr>
            <p:ph type="sldNum" sz="quarter" idx="12"/>
          </p:nvPr>
        </p:nvSpPr>
        <p:spPr/>
        <p:txBody>
          <a:bodyPr/>
          <a:lstStyle/>
          <a:p>
            <a:fld id="{4FAB73BC-B049-4115-A692-8D63A059BFB8}" type="slidenum">
              <a:rPr lang="en-US" smtClean="0"/>
              <a:pPr/>
              <a:t>16</a:t>
            </a:fld>
            <a:endParaRPr lang="en-US" dirty="0"/>
          </a:p>
        </p:txBody>
      </p:sp>
      <p:sp>
        <p:nvSpPr>
          <p:cNvPr id="6" name="Title 5">
            <a:extLst>
              <a:ext uri="{FF2B5EF4-FFF2-40B4-BE49-F238E27FC236}">
                <a16:creationId xmlns:a16="http://schemas.microsoft.com/office/drawing/2014/main" id="{DA86FBD4-0E8E-439D-A526-C578D9DC1364}"/>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IMPLEMENTATION</a:t>
            </a:r>
          </a:p>
        </p:txBody>
      </p:sp>
    </p:spTree>
    <p:extLst>
      <p:ext uri="{BB962C8B-B14F-4D97-AF65-F5344CB8AC3E}">
        <p14:creationId xmlns:p14="http://schemas.microsoft.com/office/powerpoint/2010/main" val="2335117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98ECD755-1E3A-4F6F-B041-8A1F6887F0C0}"/>
              </a:ext>
            </a:extLst>
          </p:cNvPr>
          <p:cNvGraphicFramePr>
            <a:graphicFrameLocks noGrp="1"/>
          </p:cNvGraphicFramePr>
          <p:nvPr>
            <p:ph idx="1"/>
            <p:extLst>
              <p:ext uri="{D42A27DB-BD31-4B8C-83A1-F6EECF244321}">
                <p14:modId xmlns:p14="http://schemas.microsoft.com/office/powerpoint/2010/main" val="2604584738"/>
              </p:ext>
            </p:extLst>
          </p:nvPr>
        </p:nvGraphicFramePr>
        <p:xfrm>
          <a:off x="1481559" y="1296365"/>
          <a:ext cx="9549114" cy="4606725"/>
        </p:xfrm>
        <a:graphic>
          <a:graphicData uri="http://schemas.openxmlformats.org/drawingml/2006/table">
            <a:tbl>
              <a:tblPr bandRow="1">
                <a:tableStyleId>{5C22544A-7EE6-4342-B048-85BDC9FD1C3A}</a:tableStyleId>
              </a:tblPr>
              <a:tblGrid>
                <a:gridCol w="983849">
                  <a:extLst>
                    <a:ext uri="{9D8B030D-6E8A-4147-A177-3AD203B41FA5}">
                      <a16:colId xmlns:a16="http://schemas.microsoft.com/office/drawing/2014/main" val="682593337"/>
                    </a:ext>
                  </a:extLst>
                </a:gridCol>
                <a:gridCol w="2407534">
                  <a:extLst>
                    <a:ext uri="{9D8B030D-6E8A-4147-A177-3AD203B41FA5}">
                      <a16:colId xmlns:a16="http://schemas.microsoft.com/office/drawing/2014/main" val="4154314958"/>
                    </a:ext>
                  </a:extLst>
                </a:gridCol>
                <a:gridCol w="1689904">
                  <a:extLst>
                    <a:ext uri="{9D8B030D-6E8A-4147-A177-3AD203B41FA5}">
                      <a16:colId xmlns:a16="http://schemas.microsoft.com/office/drawing/2014/main" val="3849869704"/>
                    </a:ext>
                  </a:extLst>
                </a:gridCol>
                <a:gridCol w="1620455">
                  <a:extLst>
                    <a:ext uri="{9D8B030D-6E8A-4147-A177-3AD203B41FA5}">
                      <a16:colId xmlns:a16="http://schemas.microsoft.com/office/drawing/2014/main" val="1723839069"/>
                    </a:ext>
                  </a:extLst>
                </a:gridCol>
                <a:gridCol w="1585732">
                  <a:extLst>
                    <a:ext uri="{9D8B030D-6E8A-4147-A177-3AD203B41FA5}">
                      <a16:colId xmlns:a16="http://schemas.microsoft.com/office/drawing/2014/main" val="1593202807"/>
                    </a:ext>
                  </a:extLst>
                </a:gridCol>
                <a:gridCol w="1261640">
                  <a:extLst>
                    <a:ext uri="{9D8B030D-6E8A-4147-A177-3AD203B41FA5}">
                      <a16:colId xmlns:a16="http://schemas.microsoft.com/office/drawing/2014/main" val="3049388724"/>
                    </a:ext>
                  </a:extLst>
                </a:gridCol>
              </a:tblGrid>
              <a:tr h="501421">
                <a:tc>
                  <a:txBody>
                    <a:bodyPr/>
                    <a:lstStyle/>
                    <a:p>
                      <a:pPr algn="ctr">
                        <a:lnSpc>
                          <a:spcPct val="150000"/>
                        </a:lnSpc>
                        <a:spcAft>
                          <a:spcPts val="1000"/>
                        </a:spcAft>
                      </a:pPr>
                      <a:r>
                        <a:rPr lang="en-IN" sz="1600" dirty="0">
                          <a:effectLst/>
                          <a:latin typeface="Times New Roman" panose="02020603050405020304" pitchFamily="18" charset="0"/>
                          <a:cs typeface="Times New Roman" panose="02020603050405020304" pitchFamily="18" charset="0"/>
                        </a:rPr>
                        <a:t>Serial no.</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253" marR="48253" marT="0" marB="0"/>
                </a:tc>
                <a:tc>
                  <a:txBody>
                    <a:bodyPr/>
                    <a:lstStyle/>
                    <a:p>
                      <a:pPr algn="ctr">
                        <a:lnSpc>
                          <a:spcPct val="150000"/>
                        </a:lnSpc>
                        <a:spcAft>
                          <a:spcPts val="1000"/>
                        </a:spcAft>
                      </a:pPr>
                      <a:r>
                        <a:rPr lang="en-IN" sz="1600">
                          <a:effectLst/>
                          <a:latin typeface="Times New Roman" panose="02020603050405020304" pitchFamily="18" charset="0"/>
                          <a:cs typeface="Times New Roman" panose="02020603050405020304" pitchFamily="18" charset="0"/>
                        </a:rPr>
                        <a:t>Test case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8253" marR="48253" marT="0" marB="0"/>
                </a:tc>
                <a:tc>
                  <a:txBody>
                    <a:bodyPr/>
                    <a:lstStyle/>
                    <a:p>
                      <a:pPr algn="ctr">
                        <a:lnSpc>
                          <a:spcPct val="150000"/>
                        </a:lnSpc>
                        <a:spcAft>
                          <a:spcPts val="1000"/>
                        </a:spcAft>
                      </a:pPr>
                      <a:r>
                        <a:rPr lang="en-IN" sz="1600">
                          <a:effectLst/>
                          <a:latin typeface="Times New Roman" panose="02020603050405020304" pitchFamily="18" charset="0"/>
                          <a:cs typeface="Times New Roman" panose="02020603050405020304" pitchFamily="18" charset="0"/>
                        </a:rPr>
                        <a:t>Input</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8253" marR="48253" marT="0" marB="0"/>
                </a:tc>
                <a:tc>
                  <a:txBody>
                    <a:bodyPr/>
                    <a:lstStyle/>
                    <a:p>
                      <a:pPr algn="ctr">
                        <a:lnSpc>
                          <a:spcPct val="150000"/>
                        </a:lnSpc>
                        <a:spcAft>
                          <a:spcPts val="1000"/>
                        </a:spcAft>
                      </a:pPr>
                      <a:r>
                        <a:rPr lang="en-IN" sz="1600">
                          <a:effectLst/>
                          <a:latin typeface="Times New Roman" panose="02020603050405020304" pitchFamily="18" charset="0"/>
                          <a:cs typeface="Times New Roman" panose="02020603050405020304" pitchFamily="18" charset="0"/>
                        </a:rPr>
                        <a:t>Excepted output</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8253" marR="48253" marT="0" marB="0"/>
                </a:tc>
                <a:tc>
                  <a:txBody>
                    <a:bodyPr/>
                    <a:lstStyle/>
                    <a:p>
                      <a:pPr algn="ctr">
                        <a:lnSpc>
                          <a:spcPct val="150000"/>
                        </a:lnSpc>
                        <a:spcAft>
                          <a:spcPts val="1000"/>
                        </a:spcAft>
                      </a:pPr>
                      <a:r>
                        <a:rPr lang="en-IN" sz="1600" dirty="0">
                          <a:effectLst/>
                          <a:latin typeface="Times New Roman" panose="02020603050405020304" pitchFamily="18" charset="0"/>
                          <a:cs typeface="Times New Roman" panose="02020603050405020304" pitchFamily="18" charset="0"/>
                        </a:rPr>
                        <a:t>Actual  output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253" marR="48253" marT="0" marB="0"/>
                </a:tc>
                <a:tc>
                  <a:txBody>
                    <a:bodyPr/>
                    <a:lstStyle/>
                    <a:p>
                      <a:pPr algn="ctr">
                        <a:lnSpc>
                          <a:spcPct val="150000"/>
                        </a:lnSpc>
                        <a:spcAft>
                          <a:spcPts val="1000"/>
                        </a:spcAft>
                      </a:pPr>
                      <a:r>
                        <a:rPr lang="en-IN" sz="1600">
                          <a:effectLst/>
                          <a:latin typeface="Times New Roman" panose="02020603050405020304" pitchFamily="18" charset="0"/>
                          <a:cs typeface="Times New Roman" panose="02020603050405020304" pitchFamily="18" charset="0"/>
                        </a:rPr>
                        <a:t>Remarks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8253" marR="48253" marT="0" marB="0"/>
                </a:tc>
                <a:extLst>
                  <a:ext uri="{0D108BD9-81ED-4DB2-BD59-A6C34878D82A}">
                    <a16:rowId xmlns:a16="http://schemas.microsoft.com/office/drawing/2014/main" val="2571973929"/>
                  </a:ext>
                </a:extLst>
              </a:tr>
              <a:tr h="1081585">
                <a:tc>
                  <a:txBody>
                    <a:bodyPr/>
                    <a:lstStyle/>
                    <a:p>
                      <a:pPr marL="228600">
                        <a:lnSpc>
                          <a:spcPct val="150000"/>
                        </a:lnSpc>
                        <a:spcAft>
                          <a:spcPts val="1000"/>
                        </a:spcAft>
                      </a:pPr>
                      <a:r>
                        <a:rPr lang="en-IN" sz="1600">
                          <a:effectLst/>
                          <a:latin typeface="Times New Roman" panose="02020603050405020304" pitchFamily="18" charset="0"/>
                          <a:cs typeface="Times New Roman" panose="02020603050405020304" pitchFamily="18" charset="0"/>
                        </a:rPr>
                        <a:t>1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8253" marR="48253" marT="0" marB="0"/>
                </a:tc>
                <a:tc>
                  <a:txBody>
                    <a:bodyPr/>
                    <a:lstStyle/>
                    <a:p>
                      <a:pPr>
                        <a:lnSpc>
                          <a:spcPct val="150000"/>
                        </a:lnSpc>
                        <a:spcAft>
                          <a:spcPts val="1000"/>
                        </a:spcAft>
                      </a:pPr>
                      <a:r>
                        <a:rPr lang="en-IN" sz="1600">
                          <a:effectLst/>
                          <a:latin typeface="Times New Roman" panose="02020603050405020304" pitchFamily="18" charset="0"/>
                          <a:cs typeface="Times New Roman" panose="02020603050405020304" pitchFamily="18" charset="0"/>
                        </a:rPr>
                        <a:t>Test case for Rule module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8253" marR="48253" marT="0" marB="0"/>
                </a:tc>
                <a:tc>
                  <a:txBody>
                    <a:bodyPr/>
                    <a:lstStyle/>
                    <a:p>
                      <a:pPr>
                        <a:lnSpc>
                          <a:spcPct val="150000"/>
                        </a:lnSpc>
                        <a:spcAft>
                          <a:spcPts val="1000"/>
                        </a:spcAft>
                      </a:pPr>
                      <a:r>
                        <a:rPr lang="en-IN" sz="1600">
                          <a:effectLst/>
                          <a:latin typeface="Times New Roman" panose="02020603050405020304" pitchFamily="18" charset="0"/>
                          <a:cs typeface="Times New Roman" panose="02020603050405020304" pitchFamily="18" charset="0"/>
                        </a:rPr>
                        <a:t>Valid support and valid confidence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8253" marR="48253" marT="0" marB="0"/>
                </a:tc>
                <a:tc>
                  <a:txBody>
                    <a:bodyPr/>
                    <a:lstStyle/>
                    <a:p>
                      <a:pPr>
                        <a:lnSpc>
                          <a:spcPct val="150000"/>
                        </a:lnSpc>
                        <a:spcAft>
                          <a:spcPts val="1000"/>
                        </a:spcAft>
                      </a:pPr>
                      <a:r>
                        <a:rPr lang="en-IN" sz="1600">
                          <a:effectLst/>
                          <a:latin typeface="Times New Roman" panose="02020603050405020304" pitchFamily="18" charset="0"/>
                          <a:cs typeface="Times New Roman" panose="02020603050405020304" pitchFamily="18" charset="0"/>
                        </a:rPr>
                        <a:t>Rules are generated</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8253" marR="48253" marT="0" marB="0"/>
                </a:tc>
                <a:tc>
                  <a:txBody>
                    <a:bodyPr/>
                    <a:lstStyle/>
                    <a:p>
                      <a:pPr>
                        <a:lnSpc>
                          <a:spcPct val="150000"/>
                        </a:lnSpc>
                        <a:spcAft>
                          <a:spcPts val="1000"/>
                        </a:spcAft>
                      </a:pPr>
                      <a:r>
                        <a:rPr lang="en-IN" sz="1600">
                          <a:effectLst/>
                          <a:latin typeface="Times New Roman" panose="02020603050405020304" pitchFamily="18" charset="0"/>
                          <a:cs typeface="Times New Roman" panose="02020603050405020304" pitchFamily="18" charset="0"/>
                        </a:rPr>
                        <a:t>Rules are generated</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8253" marR="48253" marT="0" marB="0"/>
                </a:tc>
                <a:tc>
                  <a:txBody>
                    <a:bodyPr/>
                    <a:lstStyle/>
                    <a:p>
                      <a:pPr>
                        <a:lnSpc>
                          <a:spcPct val="150000"/>
                        </a:lnSpc>
                        <a:spcAft>
                          <a:spcPts val="1000"/>
                        </a:spcAft>
                      </a:pPr>
                      <a:r>
                        <a:rPr lang="en-IN" sz="1600" dirty="0">
                          <a:effectLst/>
                          <a:latin typeface="Times New Roman" panose="02020603050405020304" pitchFamily="18" charset="0"/>
                          <a:cs typeface="Times New Roman" panose="02020603050405020304" pitchFamily="18" charset="0"/>
                        </a:rPr>
                        <a:t>        PASS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253" marR="48253" marT="0" marB="0"/>
                </a:tc>
                <a:extLst>
                  <a:ext uri="{0D108BD9-81ED-4DB2-BD59-A6C34878D82A}">
                    <a16:rowId xmlns:a16="http://schemas.microsoft.com/office/drawing/2014/main" val="2061468599"/>
                  </a:ext>
                </a:extLst>
              </a:tr>
              <a:tr h="860550">
                <a:tc>
                  <a:txBody>
                    <a:bodyPr/>
                    <a:lstStyle/>
                    <a:p>
                      <a:pPr marL="228600">
                        <a:lnSpc>
                          <a:spcPct val="150000"/>
                        </a:lnSpc>
                        <a:spcAft>
                          <a:spcPts val="1000"/>
                        </a:spcAft>
                      </a:pPr>
                      <a:r>
                        <a:rPr lang="en-IN" sz="1600">
                          <a:effectLst/>
                          <a:latin typeface="Times New Roman" panose="02020603050405020304" pitchFamily="18" charset="0"/>
                          <a:cs typeface="Times New Roman" panose="02020603050405020304" pitchFamily="18" charset="0"/>
                        </a:rPr>
                        <a:t>2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8253" marR="48253" marT="0" marB="0"/>
                </a:tc>
                <a:tc>
                  <a:txBody>
                    <a:bodyPr/>
                    <a:lstStyle/>
                    <a:p>
                      <a:pPr>
                        <a:lnSpc>
                          <a:spcPct val="150000"/>
                        </a:lnSpc>
                        <a:spcAft>
                          <a:spcPts val="1000"/>
                        </a:spcAft>
                      </a:pPr>
                      <a:r>
                        <a:rPr lang="en-IN" sz="1600">
                          <a:effectLst/>
                          <a:latin typeface="Times New Roman" panose="02020603050405020304" pitchFamily="18" charset="0"/>
                          <a:cs typeface="Times New Roman" panose="02020603050405020304" pitchFamily="18" charset="0"/>
                        </a:rPr>
                        <a:t>Test  case for Report accident module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8253" marR="48253" marT="0" marB="0"/>
                </a:tc>
                <a:tc>
                  <a:txBody>
                    <a:bodyPr/>
                    <a:lstStyle/>
                    <a:p>
                      <a:pPr>
                        <a:lnSpc>
                          <a:spcPct val="150000"/>
                        </a:lnSpc>
                        <a:spcAft>
                          <a:spcPts val="1000"/>
                        </a:spcAft>
                      </a:pPr>
                      <a:r>
                        <a:rPr lang="en-IN" sz="1600">
                          <a:effectLst/>
                          <a:latin typeface="Times New Roman" panose="02020603050405020304" pitchFamily="18" charset="0"/>
                          <a:cs typeface="Times New Roman" panose="02020603050405020304" pitchFamily="18" charset="0"/>
                        </a:rPr>
                        <a:t>Valid values for fields in the form</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8253" marR="48253" marT="0" marB="0"/>
                </a:tc>
                <a:tc>
                  <a:txBody>
                    <a:bodyPr/>
                    <a:lstStyle/>
                    <a:p>
                      <a:pPr>
                        <a:lnSpc>
                          <a:spcPct val="150000"/>
                        </a:lnSpc>
                        <a:spcAft>
                          <a:spcPts val="1000"/>
                        </a:spcAft>
                      </a:pPr>
                      <a:r>
                        <a:rPr lang="en-IN" sz="1600">
                          <a:effectLst/>
                          <a:latin typeface="Times New Roman" panose="02020603050405020304" pitchFamily="18" charset="0"/>
                          <a:cs typeface="Times New Roman" panose="02020603050405020304" pitchFamily="18" charset="0"/>
                        </a:rPr>
                        <a:t>Data added to data.csv file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8253" marR="48253" marT="0" marB="0"/>
                </a:tc>
                <a:tc>
                  <a:txBody>
                    <a:bodyPr/>
                    <a:lstStyle/>
                    <a:p>
                      <a:pPr>
                        <a:lnSpc>
                          <a:spcPct val="150000"/>
                        </a:lnSpc>
                        <a:spcAft>
                          <a:spcPts val="1000"/>
                        </a:spcAft>
                      </a:pPr>
                      <a:r>
                        <a:rPr lang="en-IN" sz="1600">
                          <a:effectLst/>
                          <a:latin typeface="Times New Roman" panose="02020603050405020304" pitchFamily="18" charset="0"/>
                          <a:cs typeface="Times New Roman" panose="02020603050405020304" pitchFamily="18" charset="0"/>
                        </a:rPr>
                        <a:t>Data added to data.csv file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8253" marR="48253" marT="0" marB="0"/>
                </a:tc>
                <a:tc>
                  <a:txBody>
                    <a:bodyPr/>
                    <a:lstStyle/>
                    <a:p>
                      <a:pPr algn="ctr">
                        <a:lnSpc>
                          <a:spcPct val="150000"/>
                        </a:lnSpc>
                        <a:spcAft>
                          <a:spcPts val="1000"/>
                        </a:spcAft>
                      </a:pPr>
                      <a:r>
                        <a:rPr lang="en-IN" sz="1600">
                          <a:effectLst/>
                          <a:latin typeface="Times New Roman" panose="02020603050405020304" pitchFamily="18" charset="0"/>
                          <a:cs typeface="Times New Roman" panose="02020603050405020304" pitchFamily="18" charset="0"/>
                        </a:rPr>
                        <a:t>PASS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8253" marR="48253" marT="0" marB="0"/>
                </a:tc>
                <a:extLst>
                  <a:ext uri="{0D108BD9-81ED-4DB2-BD59-A6C34878D82A}">
                    <a16:rowId xmlns:a16="http://schemas.microsoft.com/office/drawing/2014/main" val="586558284"/>
                  </a:ext>
                </a:extLst>
              </a:tr>
              <a:tr h="860550">
                <a:tc>
                  <a:txBody>
                    <a:bodyPr/>
                    <a:lstStyle/>
                    <a:p>
                      <a:pPr marL="228600">
                        <a:lnSpc>
                          <a:spcPct val="150000"/>
                        </a:lnSpc>
                        <a:spcAft>
                          <a:spcPts val="1000"/>
                        </a:spcAft>
                      </a:pPr>
                      <a:r>
                        <a:rPr lang="en-IN" sz="1600">
                          <a:effectLst/>
                          <a:latin typeface="Times New Roman" panose="02020603050405020304" pitchFamily="18" charset="0"/>
                          <a:cs typeface="Times New Roman" panose="02020603050405020304" pitchFamily="18" charset="0"/>
                        </a:rPr>
                        <a:t>3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8253" marR="48253" marT="0" marB="0"/>
                </a:tc>
                <a:tc>
                  <a:txBody>
                    <a:bodyPr/>
                    <a:lstStyle/>
                    <a:p>
                      <a:pPr>
                        <a:lnSpc>
                          <a:spcPct val="150000"/>
                        </a:lnSpc>
                        <a:spcAft>
                          <a:spcPts val="1000"/>
                        </a:spcAft>
                      </a:pPr>
                      <a:r>
                        <a:rPr lang="en-IN" sz="1600">
                          <a:effectLst/>
                          <a:latin typeface="Times New Roman" panose="02020603050405020304" pitchFamily="18" charset="0"/>
                          <a:cs typeface="Times New Roman" panose="02020603050405020304" pitchFamily="18" charset="0"/>
                        </a:rPr>
                        <a:t>Test case for graph module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8253" marR="48253" marT="0" marB="0"/>
                </a:tc>
                <a:tc>
                  <a:txBody>
                    <a:bodyPr/>
                    <a:lstStyle/>
                    <a:p>
                      <a:pPr>
                        <a:lnSpc>
                          <a:spcPct val="150000"/>
                        </a:lnSpc>
                        <a:spcAft>
                          <a:spcPts val="1000"/>
                        </a:spcAft>
                      </a:pPr>
                      <a:r>
                        <a:rPr lang="en-IN" sz="1600">
                          <a:effectLst/>
                          <a:latin typeface="Times New Roman" panose="02020603050405020304" pitchFamily="18" charset="0"/>
                          <a:cs typeface="Times New Roman" panose="02020603050405020304" pitchFamily="18" charset="0"/>
                        </a:rPr>
                        <a:t>Select graph to be generated</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8253" marR="48253" marT="0" marB="0"/>
                </a:tc>
                <a:tc>
                  <a:txBody>
                    <a:bodyPr/>
                    <a:lstStyle/>
                    <a:p>
                      <a:pPr>
                        <a:lnSpc>
                          <a:spcPct val="150000"/>
                        </a:lnSpc>
                        <a:spcAft>
                          <a:spcPts val="1000"/>
                        </a:spcAft>
                      </a:pPr>
                      <a:r>
                        <a:rPr lang="en-IN" sz="1600">
                          <a:effectLst/>
                          <a:latin typeface="Times New Roman" panose="02020603050405020304" pitchFamily="18" charset="0"/>
                          <a:cs typeface="Times New Roman" panose="02020603050405020304" pitchFamily="18" charset="0"/>
                        </a:rPr>
                        <a:t>Graph will be displayed</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8253" marR="48253" marT="0" marB="0"/>
                </a:tc>
                <a:tc>
                  <a:txBody>
                    <a:bodyPr/>
                    <a:lstStyle/>
                    <a:p>
                      <a:pPr>
                        <a:lnSpc>
                          <a:spcPct val="150000"/>
                        </a:lnSpc>
                        <a:spcAft>
                          <a:spcPts val="1000"/>
                        </a:spcAft>
                      </a:pPr>
                      <a:r>
                        <a:rPr lang="en-IN" sz="1600">
                          <a:effectLst/>
                          <a:latin typeface="Times New Roman" panose="02020603050405020304" pitchFamily="18" charset="0"/>
                          <a:cs typeface="Times New Roman" panose="02020603050405020304" pitchFamily="18" charset="0"/>
                        </a:rPr>
                        <a:t>Graph will be displayed</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8253" marR="48253" marT="0" marB="0"/>
                </a:tc>
                <a:tc>
                  <a:txBody>
                    <a:bodyPr/>
                    <a:lstStyle/>
                    <a:p>
                      <a:pPr algn="ctr">
                        <a:lnSpc>
                          <a:spcPct val="150000"/>
                        </a:lnSpc>
                        <a:spcAft>
                          <a:spcPts val="1000"/>
                        </a:spcAft>
                      </a:pPr>
                      <a:r>
                        <a:rPr lang="en-IN" sz="1600">
                          <a:effectLst/>
                          <a:latin typeface="Times New Roman" panose="02020603050405020304" pitchFamily="18" charset="0"/>
                          <a:cs typeface="Times New Roman" panose="02020603050405020304" pitchFamily="18" charset="0"/>
                        </a:rPr>
                        <a:t>PASS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8253" marR="48253" marT="0" marB="0"/>
                </a:tc>
                <a:extLst>
                  <a:ext uri="{0D108BD9-81ED-4DB2-BD59-A6C34878D82A}">
                    <a16:rowId xmlns:a16="http://schemas.microsoft.com/office/drawing/2014/main" val="2789802288"/>
                  </a:ext>
                </a:extLst>
              </a:tr>
              <a:tr h="1302619">
                <a:tc>
                  <a:txBody>
                    <a:bodyPr/>
                    <a:lstStyle/>
                    <a:p>
                      <a:pPr marL="228600">
                        <a:lnSpc>
                          <a:spcPct val="150000"/>
                        </a:lnSpc>
                        <a:spcAft>
                          <a:spcPts val="1000"/>
                        </a:spcAft>
                      </a:pPr>
                      <a:r>
                        <a:rPr lang="en-IN" sz="1600">
                          <a:effectLst/>
                          <a:latin typeface="Times New Roman" panose="02020603050405020304" pitchFamily="18" charset="0"/>
                          <a:cs typeface="Times New Roman" panose="02020603050405020304" pitchFamily="18" charset="0"/>
                        </a:rPr>
                        <a:t>4</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8253" marR="48253" marT="0" marB="0"/>
                </a:tc>
                <a:tc>
                  <a:txBody>
                    <a:bodyPr/>
                    <a:lstStyle/>
                    <a:p>
                      <a:pPr>
                        <a:lnSpc>
                          <a:spcPct val="150000"/>
                        </a:lnSpc>
                        <a:spcAft>
                          <a:spcPts val="1000"/>
                        </a:spcAft>
                      </a:pPr>
                      <a:r>
                        <a:rPr lang="en-IN" sz="1600">
                          <a:effectLst/>
                          <a:latin typeface="Times New Roman" panose="02020603050405020304" pitchFamily="18" charset="0"/>
                          <a:cs typeface="Times New Roman" panose="02020603050405020304" pitchFamily="18" charset="0"/>
                        </a:rPr>
                        <a:t>Test case for risk estimation</a:t>
                      </a:r>
                    </a:p>
                    <a:p>
                      <a:pPr>
                        <a:lnSpc>
                          <a:spcPct val="150000"/>
                        </a:lnSpc>
                        <a:spcAft>
                          <a:spcPts val="1000"/>
                        </a:spcAft>
                      </a:pPr>
                      <a:r>
                        <a:rPr lang="en-IN" sz="1600">
                          <a:effectLst/>
                          <a:latin typeface="Times New Roman" panose="02020603050405020304" pitchFamily="18" charset="0"/>
                          <a:cs typeface="Times New Roman" panose="02020603050405020304" pitchFamily="18" charset="0"/>
                        </a:rPr>
                        <a:t>module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8253" marR="48253" marT="0" marB="0"/>
                </a:tc>
                <a:tc>
                  <a:txBody>
                    <a:bodyPr/>
                    <a:lstStyle/>
                    <a:p>
                      <a:pPr>
                        <a:lnSpc>
                          <a:spcPct val="150000"/>
                        </a:lnSpc>
                        <a:spcAft>
                          <a:spcPts val="1000"/>
                        </a:spcAft>
                        <a:tabLst>
                          <a:tab pos="1160780" algn="l"/>
                        </a:tabLst>
                      </a:pPr>
                      <a:r>
                        <a:rPr lang="en-IN" sz="1600">
                          <a:effectLst/>
                          <a:latin typeface="Times New Roman" panose="02020603050405020304" pitchFamily="18" charset="0"/>
                          <a:cs typeface="Times New Roman" panose="02020603050405020304" pitchFamily="18" charset="0"/>
                        </a:rPr>
                        <a:t>Select area and time for risk estimation</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8253" marR="48253" marT="0" marB="0"/>
                </a:tc>
                <a:tc>
                  <a:txBody>
                    <a:bodyPr/>
                    <a:lstStyle/>
                    <a:p>
                      <a:pPr>
                        <a:lnSpc>
                          <a:spcPct val="150000"/>
                        </a:lnSpc>
                        <a:spcAft>
                          <a:spcPts val="1000"/>
                        </a:spcAft>
                        <a:tabLst>
                          <a:tab pos="1160780" algn="l"/>
                        </a:tabLst>
                      </a:pPr>
                      <a:r>
                        <a:rPr lang="en-IN" sz="1600">
                          <a:effectLst/>
                          <a:latin typeface="Times New Roman" panose="02020603050405020304" pitchFamily="18" charset="0"/>
                          <a:cs typeface="Times New Roman" panose="02020603050405020304" pitchFamily="18" charset="0"/>
                        </a:rPr>
                        <a:t>Risk will be estimated</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8253" marR="48253" marT="0" marB="0"/>
                </a:tc>
                <a:tc>
                  <a:txBody>
                    <a:bodyPr/>
                    <a:lstStyle/>
                    <a:p>
                      <a:pPr>
                        <a:lnSpc>
                          <a:spcPct val="150000"/>
                        </a:lnSpc>
                        <a:spcAft>
                          <a:spcPts val="1000"/>
                        </a:spcAft>
                        <a:tabLst>
                          <a:tab pos="1160780" algn="l"/>
                        </a:tabLst>
                      </a:pPr>
                      <a:r>
                        <a:rPr lang="en-IN" sz="1600">
                          <a:effectLst/>
                          <a:latin typeface="Times New Roman" panose="02020603050405020304" pitchFamily="18" charset="0"/>
                          <a:cs typeface="Times New Roman" panose="02020603050405020304" pitchFamily="18" charset="0"/>
                        </a:rPr>
                        <a:t>Risk will be estimated</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48253" marR="48253" marT="0" marB="0"/>
                </a:tc>
                <a:tc>
                  <a:txBody>
                    <a:bodyPr/>
                    <a:lstStyle/>
                    <a:p>
                      <a:pPr algn="ctr">
                        <a:lnSpc>
                          <a:spcPct val="150000"/>
                        </a:lnSpc>
                        <a:spcAft>
                          <a:spcPts val="1000"/>
                        </a:spcAft>
                        <a:tabLst>
                          <a:tab pos="1160780" algn="l"/>
                        </a:tabLst>
                      </a:pPr>
                      <a:r>
                        <a:rPr lang="en-IN" sz="1600" dirty="0">
                          <a:effectLst/>
                          <a:latin typeface="Times New Roman" panose="02020603050405020304" pitchFamily="18" charset="0"/>
                          <a:cs typeface="Times New Roman" panose="02020603050405020304" pitchFamily="18" charset="0"/>
                        </a:rPr>
                        <a:t>PASS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253" marR="48253" marT="0" marB="0"/>
                </a:tc>
                <a:extLst>
                  <a:ext uri="{0D108BD9-81ED-4DB2-BD59-A6C34878D82A}">
                    <a16:rowId xmlns:a16="http://schemas.microsoft.com/office/drawing/2014/main" val="218650526"/>
                  </a:ext>
                </a:extLst>
              </a:tr>
            </a:tbl>
          </a:graphicData>
        </a:graphic>
      </p:graphicFrame>
      <p:sp>
        <p:nvSpPr>
          <p:cNvPr id="3" name="Date Placeholder 2">
            <a:extLst>
              <a:ext uri="{FF2B5EF4-FFF2-40B4-BE49-F238E27FC236}">
                <a16:creationId xmlns:a16="http://schemas.microsoft.com/office/drawing/2014/main" id="{FA0CD293-453E-4BDD-9315-C8A85647D98C}"/>
              </a:ext>
            </a:extLst>
          </p:cNvPr>
          <p:cNvSpPr>
            <a:spLocks noGrp="1"/>
          </p:cNvSpPr>
          <p:nvPr>
            <p:ph type="dt" sz="half" idx="10"/>
          </p:nvPr>
        </p:nvSpPr>
        <p:spPr/>
        <p:txBody>
          <a:bodyPr/>
          <a:lstStyle/>
          <a:p>
            <a:fld id="{FF914B93-6BFB-497C-A53E-57C7C6E25FD6}" type="datetime3">
              <a:rPr lang="en-US" smtClean="0"/>
              <a:t>7 June 2019</a:t>
            </a:fld>
            <a:endParaRPr lang="en-US" dirty="0"/>
          </a:p>
        </p:txBody>
      </p:sp>
      <p:sp>
        <p:nvSpPr>
          <p:cNvPr id="4" name="Footer Placeholder 3">
            <a:extLst>
              <a:ext uri="{FF2B5EF4-FFF2-40B4-BE49-F238E27FC236}">
                <a16:creationId xmlns:a16="http://schemas.microsoft.com/office/drawing/2014/main" id="{FC4F6096-99E4-44F4-BB71-AE83B08D9356}"/>
              </a:ext>
            </a:extLst>
          </p:cNvPr>
          <p:cNvSpPr>
            <a:spLocks noGrp="1"/>
          </p:cNvSpPr>
          <p:nvPr>
            <p:ph type="ftr" sz="quarter" idx="11"/>
          </p:nvPr>
        </p:nvSpPr>
        <p:spPr/>
        <p:txBody>
          <a:bodyPr/>
          <a:lstStyle/>
          <a:p>
            <a:r>
              <a:rPr lang="en-US"/>
              <a:t>dept of ISE, SCE         DATA MINING BASED RISK ESTIMATION OF ROADACCIDENTS</a:t>
            </a:r>
            <a:endParaRPr lang="en-US" dirty="0"/>
          </a:p>
        </p:txBody>
      </p:sp>
      <p:sp>
        <p:nvSpPr>
          <p:cNvPr id="5" name="Slide Number Placeholder 4">
            <a:extLst>
              <a:ext uri="{FF2B5EF4-FFF2-40B4-BE49-F238E27FC236}">
                <a16:creationId xmlns:a16="http://schemas.microsoft.com/office/drawing/2014/main" id="{3F111923-B879-46C7-9B4E-186E62D971FE}"/>
              </a:ext>
            </a:extLst>
          </p:cNvPr>
          <p:cNvSpPr>
            <a:spLocks noGrp="1"/>
          </p:cNvSpPr>
          <p:nvPr>
            <p:ph type="sldNum" sz="quarter" idx="12"/>
          </p:nvPr>
        </p:nvSpPr>
        <p:spPr/>
        <p:txBody>
          <a:bodyPr/>
          <a:lstStyle/>
          <a:p>
            <a:fld id="{4FAB73BC-B049-4115-A692-8D63A059BFB8}" type="slidenum">
              <a:rPr lang="en-US" smtClean="0"/>
              <a:pPr/>
              <a:t>17</a:t>
            </a:fld>
            <a:endParaRPr lang="en-US" dirty="0"/>
          </a:p>
        </p:txBody>
      </p:sp>
      <p:sp>
        <p:nvSpPr>
          <p:cNvPr id="6" name="Title 5">
            <a:extLst>
              <a:ext uri="{FF2B5EF4-FFF2-40B4-BE49-F238E27FC236}">
                <a16:creationId xmlns:a16="http://schemas.microsoft.com/office/drawing/2014/main" id="{30FFEC7F-EFF3-46A7-B9B5-F329CD8035AC}"/>
              </a:ext>
            </a:extLst>
          </p:cNvPr>
          <p:cNvSpPr>
            <a:spLocks noGrp="1"/>
          </p:cNvSpPr>
          <p:nvPr>
            <p:ph type="title"/>
          </p:nvPr>
        </p:nvSpPr>
        <p:spPr>
          <a:xfrm>
            <a:off x="906299" y="235673"/>
            <a:ext cx="9672320" cy="719237"/>
          </a:xfrm>
        </p:spPr>
        <p:txBody>
          <a:bodyPr/>
          <a:lstStyle/>
          <a:p>
            <a:pPr algn="ctr"/>
            <a:r>
              <a:rPr lang="en-IN" dirty="0">
                <a:latin typeface="Times New Roman" panose="02020603050405020304" pitchFamily="18" charset="0"/>
                <a:cs typeface="Times New Roman" panose="02020603050405020304" pitchFamily="18" charset="0"/>
              </a:rPr>
              <a:t>TESTING </a:t>
            </a:r>
          </a:p>
        </p:txBody>
      </p:sp>
    </p:spTree>
    <p:extLst>
      <p:ext uri="{BB962C8B-B14F-4D97-AF65-F5344CB8AC3E}">
        <p14:creationId xmlns:p14="http://schemas.microsoft.com/office/powerpoint/2010/main" val="2773295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1097280" y="1405719"/>
            <a:ext cx="10058400" cy="4463375"/>
          </a:xfrm>
        </p:spPr>
        <p:txBody>
          <a:bodyPr>
            <a:normAutofit/>
          </a:bodyPr>
          <a:lstStyle/>
          <a:p>
            <a:pPr algn="just">
              <a:lnSpc>
                <a:spcPct val="150000"/>
              </a:lnSpc>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We are obtaining the risk estimation model that will give details about the risk at various locations of Bengaluru based on the most important parameters and it is depicted in the form of low and high risk.</a:t>
            </a:r>
          </a:p>
          <a:p>
            <a:pPr algn="just">
              <a:lnSpc>
                <a:spcPct val="150000"/>
              </a:lnSpc>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Rule mining model will help to identify the most important attributes within a factor that is responsible for accidents based on the given data set in the form of rules.</a:t>
            </a:r>
          </a:p>
          <a:p>
            <a:pPr algn="just">
              <a:lnSpc>
                <a:spcPct val="150000"/>
              </a:lnSpc>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Anonymous entry for  new accidents to be stored and used for further data mining.</a:t>
            </a:r>
          </a:p>
        </p:txBody>
      </p:sp>
      <p:sp>
        <p:nvSpPr>
          <p:cNvPr id="3" name="Date Placeholder 2"/>
          <p:cNvSpPr>
            <a:spLocks noGrp="1"/>
          </p:cNvSpPr>
          <p:nvPr>
            <p:ph type="dt" sz="half" idx="10"/>
          </p:nvPr>
        </p:nvSpPr>
        <p:spPr/>
        <p:txBody>
          <a:bodyPr/>
          <a:lstStyle/>
          <a:p>
            <a:fld id="{B3C7274C-A30D-4014-8918-F2ABDE06A763}" type="datetime3">
              <a:rPr lang="en-US" smtClean="0"/>
              <a:t>7 June 2019</a:t>
            </a:fld>
            <a:endParaRPr lang="en-US" dirty="0"/>
          </a:p>
        </p:txBody>
      </p:sp>
      <p:sp>
        <p:nvSpPr>
          <p:cNvPr id="4" name="Footer Placeholder 3"/>
          <p:cNvSpPr>
            <a:spLocks noGrp="1"/>
          </p:cNvSpPr>
          <p:nvPr>
            <p:ph type="ftr" sz="quarter" idx="11"/>
          </p:nvPr>
        </p:nvSpPr>
        <p:spPr/>
        <p:txBody>
          <a:bodyPr/>
          <a:lstStyle/>
          <a:p>
            <a:r>
              <a:rPr lang="en-US"/>
              <a:t>dept of ISE, SCE         DATA MINING BASED RISK ESTIMATION OF ROADACCIDENTS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18</a:t>
            </a:fld>
            <a:endParaRPr lang="en-US" dirty="0"/>
          </a:p>
        </p:txBody>
      </p:sp>
      <p:sp>
        <p:nvSpPr>
          <p:cNvPr id="6" name="Title 5"/>
          <p:cNvSpPr>
            <a:spLocks noGrp="1"/>
          </p:cNvSpPr>
          <p:nvPr>
            <p:ph type="title"/>
          </p:nvPr>
        </p:nvSpPr>
        <p:spPr>
          <a:xfrm>
            <a:off x="681024" y="273874"/>
            <a:ext cx="9672320" cy="719237"/>
          </a:xfrm>
        </p:spPr>
        <p:txBody>
          <a:bodyPr/>
          <a:lstStyle/>
          <a:p>
            <a:pPr algn="ctr"/>
            <a:r>
              <a:rPr lang="en-US" b="1" dirty="0">
                <a:latin typeface="Times New Roman" panose="02020603050405020304" pitchFamily="18" charset="0"/>
                <a:cs typeface="Times New Roman" panose="02020603050405020304" pitchFamily="18" charset="0"/>
              </a:rPr>
              <a:t>RESULTS</a:t>
            </a:r>
          </a:p>
        </p:txBody>
      </p:sp>
    </p:spTree>
    <p:extLst>
      <p:ext uri="{BB962C8B-B14F-4D97-AF65-F5344CB8AC3E}">
        <p14:creationId xmlns:p14="http://schemas.microsoft.com/office/powerpoint/2010/main" val="115741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BFEDA5-8DFB-4BA6-A484-803C20249083}"/>
              </a:ext>
            </a:extLst>
          </p:cNvPr>
          <p:cNvSpPr>
            <a:spLocks noGrp="1"/>
          </p:cNvSpPr>
          <p:nvPr>
            <p:ph type="dt" sz="half" idx="10"/>
          </p:nvPr>
        </p:nvSpPr>
        <p:spPr/>
        <p:txBody>
          <a:bodyPr/>
          <a:lstStyle/>
          <a:p>
            <a:fld id="{707FAB2A-276A-432A-8CE0-8C232995A9E8}" type="datetime3">
              <a:rPr lang="en-US" smtClean="0"/>
              <a:t>7 June 2019</a:t>
            </a:fld>
            <a:endParaRPr lang="en-US" dirty="0"/>
          </a:p>
        </p:txBody>
      </p:sp>
      <p:sp>
        <p:nvSpPr>
          <p:cNvPr id="3" name="Footer Placeholder 2">
            <a:extLst>
              <a:ext uri="{FF2B5EF4-FFF2-40B4-BE49-F238E27FC236}">
                <a16:creationId xmlns:a16="http://schemas.microsoft.com/office/drawing/2014/main" id="{2B1760FA-3ACB-4E73-AE2D-C8A06435D250}"/>
              </a:ext>
            </a:extLst>
          </p:cNvPr>
          <p:cNvSpPr>
            <a:spLocks noGrp="1"/>
          </p:cNvSpPr>
          <p:nvPr>
            <p:ph type="ftr" sz="quarter" idx="11"/>
          </p:nvPr>
        </p:nvSpPr>
        <p:spPr/>
        <p:txBody>
          <a:bodyPr/>
          <a:lstStyle/>
          <a:p>
            <a:r>
              <a:rPr lang="en-US" dirty="0"/>
              <a:t>dept of ISE, SCE         DATA MINING BASED RISK ESTIMATION OF ROADACCIDENTS</a:t>
            </a:r>
          </a:p>
        </p:txBody>
      </p:sp>
      <p:sp>
        <p:nvSpPr>
          <p:cNvPr id="4" name="Slide Number Placeholder 3">
            <a:extLst>
              <a:ext uri="{FF2B5EF4-FFF2-40B4-BE49-F238E27FC236}">
                <a16:creationId xmlns:a16="http://schemas.microsoft.com/office/drawing/2014/main" id="{B5DF2165-C306-45EB-812D-2899872BE00A}"/>
              </a:ext>
            </a:extLst>
          </p:cNvPr>
          <p:cNvSpPr>
            <a:spLocks noGrp="1"/>
          </p:cNvSpPr>
          <p:nvPr>
            <p:ph type="sldNum" sz="quarter" idx="12"/>
          </p:nvPr>
        </p:nvSpPr>
        <p:spPr/>
        <p:txBody>
          <a:bodyPr/>
          <a:lstStyle/>
          <a:p>
            <a:fld id="{4FAB73BC-B049-4115-A692-8D63A059BFB8}" type="slidenum">
              <a:rPr lang="en-US" smtClean="0"/>
              <a:pPr/>
              <a:t>19</a:t>
            </a:fld>
            <a:endParaRPr lang="en-US" dirty="0"/>
          </a:p>
        </p:txBody>
      </p:sp>
      <p:sp>
        <p:nvSpPr>
          <p:cNvPr id="5" name="TextBox 4">
            <a:extLst>
              <a:ext uri="{FF2B5EF4-FFF2-40B4-BE49-F238E27FC236}">
                <a16:creationId xmlns:a16="http://schemas.microsoft.com/office/drawing/2014/main" id="{5B59E7C4-0D48-4D1C-87C6-C5F98C1F6A7C}"/>
              </a:ext>
            </a:extLst>
          </p:cNvPr>
          <p:cNvSpPr txBox="1"/>
          <p:nvPr/>
        </p:nvSpPr>
        <p:spPr>
          <a:xfrm>
            <a:off x="3853249" y="152912"/>
            <a:ext cx="4485502" cy="830997"/>
          </a:xfrm>
          <a:prstGeom prst="rect">
            <a:avLst/>
          </a:prstGeom>
          <a:noFill/>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SNAPSHOTS</a:t>
            </a:r>
          </a:p>
        </p:txBody>
      </p:sp>
      <p:pic>
        <p:nvPicPr>
          <p:cNvPr id="7" name="Picture 6" descr="A screenshot of a cell phone&#10;&#10;Description automatically generated">
            <a:extLst>
              <a:ext uri="{FF2B5EF4-FFF2-40B4-BE49-F238E27FC236}">
                <a16:creationId xmlns:a16="http://schemas.microsoft.com/office/drawing/2014/main" id="{48E7D13E-AD61-4D09-BB46-B444ECE3A5B2}"/>
              </a:ext>
            </a:extLst>
          </p:cNvPr>
          <p:cNvPicPr>
            <a:picLocks noChangeAspect="1"/>
          </p:cNvPicPr>
          <p:nvPr/>
        </p:nvPicPr>
        <p:blipFill>
          <a:blip r:embed="rId2"/>
          <a:stretch>
            <a:fillRect/>
          </a:stretch>
        </p:blipFill>
        <p:spPr>
          <a:xfrm>
            <a:off x="937220" y="1871433"/>
            <a:ext cx="4822804" cy="2712827"/>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0539FFDD-1D37-4CA1-B993-8F48E5BF90CC}"/>
              </a:ext>
            </a:extLst>
          </p:cNvPr>
          <p:cNvPicPr>
            <a:picLocks noChangeAspect="1"/>
          </p:cNvPicPr>
          <p:nvPr/>
        </p:nvPicPr>
        <p:blipFill>
          <a:blip r:embed="rId3"/>
          <a:stretch>
            <a:fillRect/>
          </a:stretch>
        </p:blipFill>
        <p:spPr>
          <a:xfrm>
            <a:off x="6096000" y="1845330"/>
            <a:ext cx="4925909" cy="2738930"/>
          </a:xfrm>
          <a:prstGeom prst="rect">
            <a:avLst/>
          </a:prstGeom>
        </p:spPr>
      </p:pic>
      <p:sp>
        <p:nvSpPr>
          <p:cNvPr id="6" name="TextBox 5">
            <a:extLst>
              <a:ext uri="{FF2B5EF4-FFF2-40B4-BE49-F238E27FC236}">
                <a16:creationId xmlns:a16="http://schemas.microsoft.com/office/drawing/2014/main" id="{EF234616-4C90-4C48-BB93-AD5635C5EF57}"/>
              </a:ext>
            </a:extLst>
          </p:cNvPr>
          <p:cNvSpPr txBox="1"/>
          <p:nvPr/>
        </p:nvSpPr>
        <p:spPr>
          <a:xfrm>
            <a:off x="1677971" y="4685122"/>
            <a:ext cx="2960017"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HOMEPAGE</a:t>
            </a:r>
          </a:p>
        </p:txBody>
      </p:sp>
      <p:sp>
        <p:nvSpPr>
          <p:cNvPr id="9" name="TextBox 8">
            <a:extLst>
              <a:ext uri="{FF2B5EF4-FFF2-40B4-BE49-F238E27FC236}">
                <a16:creationId xmlns:a16="http://schemas.microsoft.com/office/drawing/2014/main" id="{C9AED1F2-195E-46E6-96DB-EE3CED61C006}"/>
              </a:ext>
            </a:extLst>
          </p:cNvPr>
          <p:cNvSpPr txBox="1"/>
          <p:nvPr/>
        </p:nvSpPr>
        <p:spPr>
          <a:xfrm>
            <a:off x="7739406" y="4760536"/>
            <a:ext cx="216105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RULE MINING</a:t>
            </a:r>
          </a:p>
        </p:txBody>
      </p:sp>
    </p:spTree>
    <p:extLst>
      <p:ext uri="{BB962C8B-B14F-4D97-AF65-F5344CB8AC3E}">
        <p14:creationId xmlns:p14="http://schemas.microsoft.com/office/powerpoint/2010/main" val="3314313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439" y="176981"/>
            <a:ext cx="9757624" cy="719237"/>
          </a:xfrm>
        </p:spPr>
        <p:txBody>
          <a:bodyPr/>
          <a:lstStyle/>
          <a:p>
            <a:pPr algn="ctr"/>
            <a:r>
              <a:rPr lang="en-IN" b="1" dirty="0">
                <a:solidFill>
                  <a:srgbClr val="C00000"/>
                </a:solidFill>
                <a:latin typeface="Cambria" pitchFamily="18" charset="0"/>
              </a:rPr>
              <a:t>CONTENTS</a:t>
            </a:r>
          </a:p>
        </p:txBody>
      </p:sp>
      <p:sp>
        <p:nvSpPr>
          <p:cNvPr id="3" name="Content Placeholder 2"/>
          <p:cNvSpPr>
            <a:spLocks noGrp="1"/>
          </p:cNvSpPr>
          <p:nvPr>
            <p:ph idx="1"/>
          </p:nvPr>
        </p:nvSpPr>
        <p:spPr>
          <a:xfrm>
            <a:off x="648929" y="955209"/>
            <a:ext cx="10943303" cy="5239113"/>
          </a:xfrm>
        </p:spPr>
        <p:txBody>
          <a:bodyPr>
            <a:normAutofit/>
          </a:bodyPr>
          <a:lstStyle/>
          <a:p>
            <a:pPr marL="0" indent="0">
              <a:buClrTx/>
              <a:buNone/>
            </a:pPr>
            <a:r>
              <a:rPr lang="en-IN" sz="2400" dirty="0">
                <a:solidFill>
                  <a:schemeClr val="tx1"/>
                </a:solidFill>
                <a:latin typeface="Cambria" pitchFamily="18" charset="0"/>
                <a:cs typeface="Times New Roman" panose="02020603050405020304" pitchFamily="18" charset="0"/>
              </a:rPr>
              <a:t>  1.Introduction</a:t>
            </a:r>
          </a:p>
          <a:p>
            <a:pPr marL="0" indent="0">
              <a:buClrTx/>
              <a:buNone/>
            </a:pPr>
            <a:r>
              <a:rPr lang="en-IN" sz="2400" dirty="0">
                <a:solidFill>
                  <a:schemeClr val="tx1"/>
                </a:solidFill>
                <a:latin typeface="Cambria" pitchFamily="18" charset="0"/>
                <a:cs typeface="Times New Roman" panose="02020603050405020304" pitchFamily="18" charset="0"/>
              </a:rPr>
              <a:t>  2.Literature Survey</a:t>
            </a:r>
          </a:p>
          <a:p>
            <a:pPr marL="0" indent="0">
              <a:buClrTx/>
              <a:buNone/>
            </a:pPr>
            <a:r>
              <a:rPr lang="en-IN" sz="2400" dirty="0">
                <a:solidFill>
                  <a:schemeClr val="tx1"/>
                </a:solidFill>
                <a:latin typeface="Cambria" pitchFamily="18" charset="0"/>
                <a:cs typeface="Times New Roman" panose="02020603050405020304" pitchFamily="18" charset="0"/>
              </a:rPr>
              <a:t>  3.Architecture diagram</a:t>
            </a:r>
          </a:p>
          <a:p>
            <a:pPr marL="0" indent="0">
              <a:buClrTx/>
              <a:buNone/>
            </a:pPr>
            <a:r>
              <a:rPr lang="en-IN" sz="2400" dirty="0">
                <a:solidFill>
                  <a:schemeClr val="tx1"/>
                </a:solidFill>
                <a:latin typeface="Cambria" pitchFamily="18" charset="0"/>
                <a:cs typeface="Times New Roman" panose="02020603050405020304" pitchFamily="18" charset="0"/>
              </a:rPr>
              <a:t>  4.Requirements Specification</a:t>
            </a:r>
          </a:p>
          <a:p>
            <a:pPr marL="624078" indent="-514350">
              <a:buNone/>
            </a:pPr>
            <a:r>
              <a:rPr lang="en-IN" sz="2400" dirty="0">
                <a:solidFill>
                  <a:schemeClr val="tx1"/>
                </a:solidFill>
                <a:latin typeface="Cambria" pitchFamily="18" charset="0"/>
                <a:cs typeface="Times New Roman" panose="02020603050405020304" pitchFamily="18" charset="0"/>
              </a:rPr>
              <a:t>5</a:t>
            </a:r>
            <a:r>
              <a:rPr lang="en-US" sz="2400" b="1" dirty="0">
                <a:latin typeface="Times New Roman" pitchFamily="18" charset="0"/>
                <a:cs typeface="Times New Roman" pitchFamily="18" charset="0"/>
              </a:rPr>
              <a:t>.</a:t>
            </a:r>
            <a:r>
              <a:rPr lang="en-US" sz="2400" dirty="0">
                <a:solidFill>
                  <a:schemeClr val="tx1"/>
                </a:solidFill>
                <a:latin typeface="Times New Roman" pitchFamily="18" charset="0"/>
                <a:cs typeface="Times New Roman" pitchFamily="18" charset="0"/>
              </a:rPr>
              <a:t>Design</a:t>
            </a:r>
          </a:p>
          <a:p>
            <a:pPr marL="624078" indent="-514350">
              <a:buNone/>
            </a:pPr>
            <a:r>
              <a:rPr lang="en-US" sz="2400" dirty="0">
                <a:solidFill>
                  <a:schemeClr val="tx1"/>
                </a:solidFill>
                <a:latin typeface="Times New Roman" pitchFamily="18" charset="0"/>
                <a:cs typeface="Times New Roman" pitchFamily="18" charset="0"/>
              </a:rPr>
              <a:t>6.Implementation</a:t>
            </a:r>
          </a:p>
          <a:p>
            <a:pPr marL="0" indent="0">
              <a:buClrTx/>
              <a:buNone/>
            </a:pPr>
            <a:r>
              <a:rPr lang="en-IN" sz="2400" dirty="0">
                <a:solidFill>
                  <a:schemeClr val="tx1"/>
                </a:solidFill>
                <a:latin typeface="Cambria" pitchFamily="18" charset="0"/>
                <a:cs typeface="Times New Roman" panose="02020603050405020304" pitchFamily="18" charset="0"/>
              </a:rPr>
              <a:t>  7.Testing</a:t>
            </a:r>
          </a:p>
          <a:p>
            <a:pPr marL="0" indent="0">
              <a:buClrTx/>
              <a:buNone/>
            </a:pPr>
            <a:r>
              <a:rPr lang="en-IN" sz="2400" dirty="0">
                <a:solidFill>
                  <a:schemeClr val="tx1"/>
                </a:solidFill>
                <a:latin typeface="Cambria" pitchFamily="18" charset="0"/>
                <a:cs typeface="Times New Roman" panose="02020603050405020304" pitchFamily="18" charset="0"/>
              </a:rPr>
              <a:t>  8.Results</a:t>
            </a:r>
          </a:p>
          <a:p>
            <a:pPr marL="0" indent="0">
              <a:buClrTx/>
              <a:buNone/>
            </a:pPr>
            <a:r>
              <a:rPr lang="en-IN" sz="2400" dirty="0">
                <a:solidFill>
                  <a:schemeClr val="tx1"/>
                </a:solidFill>
                <a:latin typeface="Cambria" pitchFamily="18" charset="0"/>
                <a:cs typeface="Times New Roman" panose="02020603050405020304" pitchFamily="18" charset="0"/>
              </a:rPr>
              <a:t>  9.Conclusion</a:t>
            </a:r>
          </a:p>
          <a:p>
            <a:pPr marL="0" indent="0">
              <a:buClrTx/>
              <a:buNone/>
            </a:pPr>
            <a:r>
              <a:rPr lang="en-IN" sz="2400" dirty="0">
                <a:solidFill>
                  <a:schemeClr val="tx1"/>
                </a:solidFill>
                <a:latin typeface="Cambria" pitchFamily="18" charset="0"/>
                <a:cs typeface="Times New Roman" panose="02020603050405020304" pitchFamily="18" charset="0"/>
              </a:rPr>
              <a:t>  10.Future Enhancement</a:t>
            </a:r>
          </a:p>
        </p:txBody>
      </p:sp>
      <p:sp>
        <p:nvSpPr>
          <p:cNvPr id="4" name="Date Placeholder 3"/>
          <p:cNvSpPr>
            <a:spLocks noGrp="1"/>
          </p:cNvSpPr>
          <p:nvPr>
            <p:ph type="dt" sz="half" idx="10"/>
          </p:nvPr>
        </p:nvSpPr>
        <p:spPr>
          <a:xfrm>
            <a:off x="9365224" y="6404381"/>
            <a:ext cx="1533832" cy="365125"/>
          </a:xfrm>
        </p:spPr>
        <p:txBody>
          <a:bodyPr/>
          <a:lstStyle/>
          <a:p>
            <a:fld id="{9403C511-E368-479C-A278-14CAFF1097ED}" type="datetime3">
              <a:rPr lang="en-US" sz="1200" b="1" smtClean="0"/>
              <a:t>7 June 2019</a:t>
            </a:fld>
            <a:endParaRPr lang="en-US" b="1" dirty="0"/>
          </a:p>
        </p:txBody>
      </p:sp>
      <p:sp>
        <p:nvSpPr>
          <p:cNvPr id="5" name="Footer Placeholder 4"/>
          <p:cNvSpPr>
            <a:spLocks noGrp="1"/>
          </p:cNvSpPr>
          <p:nvPr>
            <p:ph type="ftr" sz="quarter" idx="11"/>
          </p:nvPr>
        </p:nvSpPr>
        <p:spPr>
          <a:xfrm>
            <a:off x="176980" y="6345390"/>
            <a:ext cx="9188244" cy="542106"/>
          </a:xfrm>
        </p:spPr>
        <p:txBody>
          <a:bodyPr/>
          <a:lstStyle/>
          <a:p>
            <a:pPr algn="l"/>
            <a:r>
              <a:rPr lang="en-US" sz="1200"/>
              <a:t>dept of ISE, SCE         DATA MINING BASED RISK ESTIMATION OF ROADACCIDENTS</a:t>
            </a:r>
            <a:endParaRPr lang="en-US" sz="1200" dirty="0"/>
          </a:p>
        </p:txBody>
      </p:sp>
      <p:sp>
        <p:nvSpPr>
          <p:cNvPr id="6" name="Slide Number Placeholder 5"/>
          <p:cNvSpPr>
            <a:spLocks noGrp="1"/>
          </p:cNvSpPr>
          <p:nvPr>
            <p:ph type="sldNum" sz="quarter" idx="12"/>
          </p:nvPr>
        </p:nvSpPr>
        <p:spPr>
          <a:xfrm>
            <a:off x="11002296" y="6404381"/>
            <a:ext cx="442452" cy="365125"/>
          </a:xfrm>
        </p:spPr>
        <p:txBody>
          <a:bodyPr/>
          <a:lstStyle/>
          <a:p>
            <a:fld id="{6113E31D-E2AB-40D1-8B51-AFA5AFEF393A}" type="slidenum">
              <a:rPr lang="en-US" sz="1200" b="1" smtClean="0"/>
              <a:pPr/>
              <a:t>2</a:t>
            </a:fld>
            <a:endParaRPr lang="en-US" sz="1200" b="1" dirty="0"/>
          </a:p>
        </p:txBody>
      </p:sp>
    </p:spTree>
    <p:extLst>
      <p:ext uri="{BB962C8B-B14F-4D97-AF65-F5344CB8AC3E}">
        <p14:creationId xmlns:p14="http://schemas.microsoft.com/office/powerpoint/2010/main" val="1349145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49773A-5006-4E1B-92E7-EEAEE8A79D05}"/>
              </a:ext>
            </a:extLst>
          </p:cNvPr>
          <p:cNvSpPr>
            <a:spLocks noGrp="1"/>
          </p:cNvSpPr>
          <p:nvPr>
            <p:ph type="dt" sz="half" idx="10"/>
          </p:nvPr>
        </p:nvSpPr>
        <p:spPr/>
        <p:txBody>
          <a:bodyPr/>
          <a:lstStyle/>
          <a:p>
            <a:fld id="{707FAB2A-276A-432A-8CE0-8C232995A9E8}" type="datetime3">
              <a:rPr lang="en-US" smtClean="0"/>
              <a:t>7 June 2019</a:t>
            </a:fld>
            <a:endParaRPr lang="en-US" dirty="0"/>
          </a:p>
        </p:txBody>
      </p:sp>
      <p:sp>
        <p:nvSpPr>
          <p:cNvPr id="3" name="Footer Placeholder 2">
            <a:extLst>
              <a:ext uri="{FF2B5EF4-FFF2-40B4-BE49-F238E27FC236}">
                <a16:creationId xmlns:a16="http://schemas.microsoft.com/office/drawing/2014/main" id="{C0B2191A-2EB6-4F0C-A03B-0DCAD79EDEAC}"/>
              </a:ext>
            </a:extLst>
          </p:cNvPr>
          <p:cNvSpPr>
            <a:spLocks noGrp="1"/>
          </p:cNvSpPr>
          <p:nvPr>
            <p:ph type="ftr" sz="quarter" idx="11"/>
          </p:nvPr>
        </p:nvSpPr>
        <p:spPr/>
        <p:txBody>
          <a:bodyPr/>
          <a:lstStyle/>
          <a:p>
            <a:r>
              <a:rPr lang="en-US"/>
              <a:t>dept of ISE, SCE         DATA MINING BASED RISK ESTIMATION OF ROADACCIDENTS</a:t>
            </a:r>
            <a:endParaRPr lang="en-US" dirty="0"/>
          </a:p>
        </p:txBody>
      </p:sp>
      <p:sp>
        <p:nvSpPr>
          <p:cNvPr id="4" name="Slide Number Placeholder 3">
            <a:extLst>
              <a:ext uri="{FF2B5EF4-FFF2-40B4-BE49-F238E27FC236}">
                <a16:creationId xmlns:a16="http://schemas.microsoft.com/office/drawing/2014/main" id="{BE5C54A2-6611-4522-B9E3-C4A55D11EA81}"/>
              </a:ext>
            </a:extLst>
          </p:cNvPr>
          <p:cNvSpPr>
            <a:spLocks noGrp="1"/>
          </p:cNvSpPr>
          <p:nvPr>
            <p:ph type="sldNum" sz="quarter" idx="12"/>
          </p:nvPr>
        </p:nvSpPr>
        <p:spPr/>
        <p:txBody>
          <a:bodyPr/>
          <a:lstStyle/>
          <a:p>
            <a:fld id="{4FAB73BC-B049-4115-A692-8D63A059BFB8}" type="slidenum">
              <a:rPr lang="en-US" smtClean="0"/>
              <a:pPr/>
              <a:t>20</a:t>
            </a:fld>
            <a:endParaRPr lang="en-US" dirty="0"/>
          </a:p>
        </p:txBody>
      </p:sp>
      <p:pic>
        <p:nvPicPr>
          <p:cNvPr id="6" name="Picture 5" descr="A screenshot of a cell phone&#10;&#10;Description automatically generated">
            <a:extLst>
              <a:ext uri="{FF2B5EF4-FFF2-40B4-BE49-F238E27FC236}">
                <a16:creationId xmlns:a16="http://schemas.microsoft.com/office/drawing/2014/main" id="{0F492F66-537C-42BA-A1B3-B6C95AEEA01C}"/>
              </a:ext>
            </a:extLst>
          </p:cNvPr>
          <p:cNvPicPr>
            <a:picLocks noChangeAspect="1"/>
          </p:cNvPicPr>
          <p:nvPr/>
        </p:nvPicPr>
        <p:blipFill rotWithShape="1">
          <a:blip r:embed="rId2"/>
          <a:srcRect b="8899"/>
          <a:stretch/>
        </p:blipFill>
        <p:spPr>
          <a:xfrm>
            <a:off x="770707" y="659875"/>
            <a:ext cx="5178056" cy="2573519"/>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D1E894C4-707D-4AAA-9E3A-93D8C4F9B03F}"/>
              </a:ext>
            </a:extLst>
          </p:cNvPr>
          <p:cNvPicPr>
            <a:picLocks noChangeAspect="1"/>
          </p:cNvPicPr>
          <p:nvPr/>
        </p:nvPicPr>
        <p:blipFill>
          <a:blip r:embed="rId3"/>
          <a:stretch>
            <a:fillRect/>
          </a:stretch>
        </p:blipFill>
        <p:spPr>
          <a:xfrm>
            <a:off x="6345244" y="659875"/>
            <a:ext cx="4575147" cy="2573520"/>
          </a:xfrm>
          <a:prstGeom prst="rect">
            <a:avLst/>
          </a:prstGeom>
        </p:spPr>
      </p:pic>
      <p:pic>
        <p:nvPicPr>
          <p:cNvPr id="9" name="Picture 8">
            <a:extLst>
              <a:ext uri="{FF2B5EF4-FFF2-40B4-BE49-F238E27FC236}">
                <a16:creationId xmlns:a16="http://schemas.microsoft.com/office/drawing/2014/main" id="{B301A54F-9F56-4DFD-AC5F-5E9926076790}"/>
              </a:ext>
            </a:extLst>
          </p:cNvPr>
          <p:cNvPicPr>
            <a:picLocks noChangeAspect="1"/>
          </p:cNvPicPr>
          <p:nvPr/>
        </p:nvPicPr>
        <p:blipFill>
          <a:blip r:embed="rId4"/>
          <a:stretch>
            <a:fillRect/>
          </a:stretch>
        </p:blipFill>
        <p:spPr>
          <a:xfrm>
            <a:off x="3808429" y="3624608"/>
            <a:ext cx="4575141" cy="2573517"/>
          </a:xfrm>
          <a:prstGeom prst="rect">
            <a:avLst/>
          </a:prstGeom>
        </p:spPr>
      </p:pic>
      <p:sp>
        <p:nvSpPr>
          <p:cNvPr id="5" name="TextBox 4">
            <a:extLst>
              <a:ext uri="{FF2B5EF4-FFF2-40B4-BE49-F238E27FC236}">
                <a16:creationId xmlns:a16="http://schemas.microsoft.com/office/drawing/2014/main" id="{50303BF3-3328-483D-9B2D-32B4269EB6C4}"/>
              </a:ext>
            </a:extLst>
          </p:cNvPr>
          <p:cNvSpPr txBox="1"/>
          <p:nvPr/>
        </p:nvSpPr>
        <p:spPr>
          <a:xfrm>
            <a:off x="914400" y="3429000"/>
            <a:ext cx="224357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RISK ESTIMATION</a:t>
            </a:r>
          </a:p>
        </p:txBody>
      </p:sp>
      <p:sp>
        <p:nvSpPr>
          <p:cNvPr id="10" name="TextBox 9">
            <a:extLst>
              <a:ext uri="{FF2B5EF4-FFF2-40B4-BE49-F238E27FC236}">
                <a16:creationId xmlns:a16="http://schemas.microsoft.com/office/drawing/2014/main" id="{A9D16E89-4652-4D6E-A01D-2E0C4D27B081}"/>
              </a:ext>
            </a:extLst>
          </p:cNvPr>
          <p:cNvSpPr txBox="1"/>
          <p:nvPr/>
        </p:nvSpPr>
        <p:spPr>
          <a:xfrm>
            <a:off x="8676812" y="3429000"/>
            <a:ext cx="2243579" cy="369332"/>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REPORT ACCIDENT</a:t>
            </a:r>
          </a:p>
        </p:txBody>
      </p:sp>
      <p:sp>
        <p:nvSpPr>
          <p:cNvPr id="11" name="TextBox 10">
            <a:extLst>
              <a:ext uri="{FF2B5EF4-FFF2-40B4-BE49-F238E27FC236}">
                <a16:creationId xmlns:a16="http://schemas.microsoft.com/office/drawing/2014/main" id="{AF4EAF1A-9565-44F2-8E77-F4BBD1FFD23A}"/>
              </a:ext>
            </a:extLst>
          </p:cNvPr>
          <p:cNvSpPr txBox="1"/>
          <p:nvPr/>
        </p:nvSpPr>
        <p:spPr>
          <a:xfrm flipH="1">
            <a:off x="6476213" y="5828793"/>
            <a:ext cx="2032775"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ANALYTICS</a:t>
            </a:r>
          </a:p>
        </p:txBody>
      </p:sp>
    </p:spTree>
    <p:extLst>
      <p:ext uri="{BB962C8B-B14F-4D97-AF65-F5344CB8AC3E}">
        <p14:creationId xmlns:p14="http://schemas.microsoft.com/office/powerpoint/2010/main" val="1377958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66800" y="1498861"/>
            <a:ext cx="10058400" cy="3949831"/>
          </a:xfrm>
        </p:spPr>
        <p:txBody>
          <a:bodyPr>
            <a:normAutofit/>
          </a:bodyPr>
          <a:lstStyle/>
          <a:p>
            <a:pPr algn="just">
              <a:lnSpc>
                <a:spcPct val="150000"/>
              </a:lnSpc>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Cluster analysis </a:t>
            </a:r>
            <a:r>
              <a:rPr lang="en-US" sz="2400" dirty="0">
                <a:latin typeface="Times New Roman" panose="02020603050405020304" pitchFamily="18" charset="0"/>
                <a:cs typeface="Times New Roman" panose="02020603050405020304" pitchFamily="18" charset="0"/>
              </a:rPr>
              <a:t>helps in determining the accident prone zones in Bengaluru by estimating the risk as low and high based on various factors. </a:t>
            </a:r>
          </a:p>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We apply </a:t>
            </a:r>
            <a:r>
              <a:rPr lang="en-US" sz="2400" b="1" dirty="0">
                <a:latin typeface="Times New Roman" panose="02020603050405020304" pitchFamily="18" charset="0"/>
                <a:cs typeface="Times New Roman" panose="02020603050405020304" pitchFamily="18" charset="0"/>
              </a:rPr>
              <a:t>rule mining </a:t>
            </a:r>
            <a:r>
              <a:rPr lang="en-US" sz="2400" dirty="0" err="1">
                <a:latin typeface="Times New Roman" panose="02020603050405020304" pitchFamily="18" charset="0"/>
                <a:cs typeface="Times New Roman" panose="02020603050405020304" pitchFamily="18" charset="0"/>
              </a:rPr>
              <a:t>apriori</a:t>
            </a:r>
            <a:r>
              <a:rPr lang="en-US" sz="2400" dirty="0">
                <a:latin typeface="Times New Roman" panose="02020603050405020304" pitchFamily="18" charset="0"/>
                <a:cs typeface="Times New Roman" panose="02020603050405020304" pitchFamily="18" charset="0"/>
              </a:rPr>
              <a:t> algorithm to determine various factors that occur together and are mainly responsible for causing accidents.</a:t>
            </a:r>
          </a:p>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given insights about accidents can help to reduce them.</a:t>
            </a:r>
          </a:p>
        </p:txBody>
      </p:sp>
      <p:sp>
        <p:nvSpPr>
          <p:cNvPr id="3" name="Date Placeholder 2"/>
          <p:cNvSpPr>
            <a:spLocks noGrp="1"/>
          </p:cNvSpPr>
          <p:nvPr>
            <p:ph type="dt" sz="half" idx="10"/>
          </p:nvPr>
        </p:nvSpPr>
        <p:spPr/>
        <p:txBody>
          <a:bodyPr/>
          <a:lstStyle/>
          <a:p>
            <a:fld id="{8580AA0A-461E-4263-B6A8-8B4029A739FE}" type="datetime3">
              <a:rPr lang="en-US" smtClean="0"/>
              <a:t>7 June 2019</a:t>
            </a:fld>
            <a:endParaRPr lang="en-US" dirty="0"/>
          </a:p>
        </p:txBody>
      </p:sp>
      <p:sp>
        <p:nvSpPr>
          <p:cNvPr id="4" name="Footer Placeholder 3"/>
          <p:cNvSpPr>
            <a:spLocks noGrp="1"/>
          </p:cNvSpPr>
          <p:nvPr>
            <p:ph type="ftr" sz="quarter" idx="11"/>
          </p:nvPr>
        </p:nvSpPr>
        <p:spPr/>
        <p:txBody>
          <a:bodyPr/>
          <a:lstStyle/>
          <a:p>
            <a:r>
              <a:rPr lang="en-US"/>
              <a:t>dept of ISE, SCE         DATA MINING BASED RISK ESTIMATION OF ROADACCIDENTS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21</a:t>
            </a:fld>
            <a:endParaRPr lang="en-US" dirty="0"/>
          </a:p>
        </p:txBody>
      </p:sp>
      <p:sp>
        <p:nvSpPr>
          <p:cNvPr id="6" name="Title 5"/>
          <p:cNvSpPr>
            <a:spLocks noGrp="1"/>
          </p:cNvSpPr>
          <p:nvPr>
            <p:ph type="title"/>
          </p:nvPr>
        </p:nvSpPr>
        <p:spPr>
          <a:xfrm>
            <a:off x="640081" y="110101"/>
            <a:ext cx="9672320" cy="719237"/>
          </a:xfrm>
        </p:spPr>
        <p:txBody>
          <a:bodyPr/>
          <a:lstStyle/>
          <a:p>
            <a:pPr algn="ctr"/>
            <a:r>
              <a:rPr lang="en-US"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129690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In the future one can try to improve the </a:t>
            </a:r>
            <a:r>
              <a:rPr lang="en-US" sz="2200" b="1" dirty="0">
                <a:latin typeface="Times New Roman" panose="02020603050405020304" pitchFamily="18" charset="0"/>
                <a:cs typeface="Times New Roman" panose="02020603050405020304" pitchFamily="18" charset="0"/>
              </a:rPr>
              <a:t>efficiency </a:t>
            </a:r>
            <a:r>
              <a:rPr lang="en-US" sz="2200" dirty="0">
                <a:latin typeface="Times New Roman" panose="02020603050405020304" pitchFamily="18" charset="0"/>
                <a:cs typeface="Times New Roman" panose="02020603050405020304" pitchFamily="18" charset="0"/>
              </a:rPr>
              <a:t>of the model and try to take preventive measures to reduce the accidents.</a:t>
            </a:r>
          </a:p>
          <a:p>
            <a:pPr algn="just">
              <a:lnSpc>
                <a:spcPct val="150000"/>
              </a:lnSpc>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Develop an automatic emergency alarm response system.</a:t>
            </a:r>
          </a:p>
          <a:p>
            <a:pPr algn="just">
              <a:lnSpc>
                <a:spcPct val="150000"/>
              </a:lnSpc>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Expand the model to data mining of other regions.</a:t>
            </a:r>
          </a:p>
          <a:p>
            <a:pPr algn="just">
              <a:lnSpc>
                <a:spcPct val="150000"/>
              </a:lnSpc>
              <a:buFont typeface="Wingdings" panose="05000000000000000000" pitchFamily="2" charset="2"/>
              <a:buChar char="v"/>
            </a:pPr>
            <a:endParaRPr lang="en-US" sz="22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A431AF62-3A02-4E13-A0F8-2E09F13FD152}" type="datetime3">
              <a:rPr lang="en-US" smtClean="0"/>
              <a:t>7 June 2019</a:t>
            </a:fld>
            <a:endParaRPr lang="en-US" dirty="0"/>
          </a:p>
        </p:txBody>
      </p:sp>
      <p:sp>
        <p:nvSpPr>
          <p:cNvPr id="4" name="Footer Placeholder 3"/>
          <p:cNvSpPr>
            <a:spLocks noGrp="1"/>
          </p:cNvSpPr>
          <p:nvPr>
            <p:ph type="ftr" sz="quarter" idx="11"/>
          </p:nvPr>
        </p:nvSpPr>
        <p:spPr/>
        <p:txBody>
          <a:bodyPr/>
          <a:lstStyle/>
          <a:p>
            <a:r>
              <a:rPr lang="en-US"/>
              <a:t>dept of ISE, SCE         DATA MINING BASED RISK ESTIMATION OF ROADACCIDENTS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22</a:t>
            </a:fld>
            <a:endParaRPr lang="en-US" dirty="0"/>
          </a:p>
        </p:txBody>
      </p:sp>
      <p:sp>
        <p:nvSpPr>
          <p:cNvPr id="6" name="Title 5"/>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FUTURE ENHANCEMENT</a:t>
            </a:r>
          </a:p>
        </p:txBody>
      </p:sp>
    </p:spTree>
    <p:extLst>
      <p:ext uri="{BB962C8B-B14F-4D97-AF65-F5344CB8AC3E}">
        <p14:creationId xmlns:p14="http://schemas.microsoft.com/office/powerpoint/2010/main" val="2944665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5F3DC2-214D-4E93-978E-D837BFD7E767}" type="datetime3">
              <a:rPr lang="en-US" smtClean="0"/>
              <a:t>7 June 2019</a:t>
            </a:fld>
            <a:endParaRPr lang="en-US" dirty="0"/>
          </a:p>
        </p:txBody>
      </p:sp>
      <p:sp>
        <p:nvSpPr>
          <p:cNvPr id="3" name="Footer Placeholder 2"/>
          <p:cNvSpPr>
            <a:spLocks noGrp="1"/>
          </p:cNvSpPr>
          <p:nvPr>
            <p:ph type="ftr" sz="quarter" idx="11"/>
          </p:nvPr>
        </p:nvSpPr>
        <p:spPr/>
        <p:txBody>
          <a:bodyPr/>
          <a:lstStyle/>
          <a:p>
            <a:r>
              <a:rPr lang="en-US"/>
              <a:t>dept of ISE, SCE         DATA MINING BASED RISK ESTIMATION OF ROADACCIDENTS</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23</a:t>
            </a:fld>
            <a:endParaRPr lang="en-US" dirty="0"/>
          </a:p>
        </p:txBody>
      </p:sp>
      <p:sp>
        <p:nvSpPr>
          <p:cNvPr id="5" name="Rectangle 4"/>
          <p:cNvSpPr/>
          <p:nvPr/>
        </p:nvSpPr>
        <p:spPr>
          <a:xfrm>
            <a:off x="2333415" y="2175765"/>
            <a:ext cx="7697107" cy="1569660"/>
          </a:xfrm>
          <a:prstGeom prst="rect">
            <a:avLst/>
          </a:prstGeom>
          <a:solidFill>
            <a:srgbClr val="FFCC00"/>
          </a:solidFill>
        </p:spPr>
        <p:txBody>
          <a:bodyPr wrap="none" lIns="91440" tIns="45720" rIns="91440" bIns="45720">
            <a:spAutoFit/>
          </a:bodyPr>
          <a:lstStyle/>
          <a:p>
            <a:pPr algn="ctr"/>
            <a:r>
              <a:rPr lang="en-US" sz="9600" b="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THANK YOU</a:t>
            </a:r>
            <a:endParaRPr lang="en-US"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1076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280" y="1815152"/>
            <a:ext cx="10058400" cy="4053942"/>
          </a:xfrm>
        </p:spPr>
        <p:txBody>
          <a:bodyPr>
            <a:normAutofit/>
          </a:bodyPr>
          <a:lstStyle/>
          <a:p>
            <a:pPr algn="just">
              <a:lnSpc>
                <a:spcPct val="110000"/>
              </a:lnSpc>
              <a:buFont typeface="Wingdings" panose="05000000000000000000" pitchFamily="2" charset="2"/>
              <a:buChar char="v"/>
            </a:pPr>
            <a:r>
              <a:rPr lang="en-IN" altLang="en-US" sz="2200" dirty="0">
                <a:latin typeface="Times New Roman" panose="02020603050405020304" charset="0"/>
                <a:cs typeface="Times New Roman" panose="02020603050405020304" charset="0"/>
              </a:rPr>
              <a:t>Road accidents are the main cause of death across the world. </a:t>
            </a:r>
          </a:p>
          <a:p>
            <a:pPr algn="just">
              <a:lnSpc>
                <a:spcPct val="110000"/>
              </a:lnSpc>
              <a:buFont typeface="Wingdings" panose="05000000000000000000" pitchFamily="2" charset="2"/>
              <a:buChar char="v"/>
            </a:pPr>
            <a:r>
              <a:rPr lang="en-IN" altLang="en-US" sz="2200" dirty="0">
                <a:latin typeface="Times New Roman" panose="02020603050405020304" charset="0"/>
                <a:cs typeface="Times New Roman" panose="02020603050405020304" charset="0"/>
              </a:rPr>
              <a:t>Our aim is to analyse various factors contributing to the accidents and how to deal with them.</a:t>
            </a:r>
          </a:p>
          <a:p>
            <a:pPr algn="just">
              <a:lnSpc>
                <a:spcPct val="110000"/>
              </a:lnSpc>
              <a:buFont typeface="Wingdings" panose="05000000000000000000" pitchFamily="2" charset="2"/>
              <a:buChar char="v"/>
            </a:pPr>
            <a:r>
              <a:rPr lang="en-IN" altLang="en-US" sz="2200" dirty="0">
                <a:latin typeface="Times New Roman" panose="02020603050405020304" charset="0"/>
                <a:cs typeface="Times New Roman" panose="02020603050405020304" charset="0"/>
              </a:rPr>
              <a:t>Knowing the accident risk at various locations will help the government to take appropriate measures.</a:t>
            </a:r>
          </a:p>
          <a:p>
            <a:pPr marL="0" indent="0" algn="just">
              <a:buNone/>
            </a:pPr>
            <a:r>
              <a:rPr lang="en-IN" altLang="en-US" sz="2200" dirty="0">
                <a:latin typeface="Times New Roman" panose="02020603050405020304" charset="0"/>
                <a:cs typeface="Times New Roman" panose="02020603050405020304" charset="0"/>
              </a:rPr>
              <a:t> </a:t>
            </a:r>
          </a:p>
          <a:p>
            <a:endParaRPr lang="en-US" sz="2200" dirty="0"/>
          </a:p>
        </p:txBody>
      </p:sp>
      <p:sp>
        <p:nvSpPr>
          <p:cNvPr id="3" name="Date Placeholder 2"/>
          <p:cNvSpPr>
            <a:spLocks noGrp="1"/>
          </p:cNvSpPr>
          <p:nvPr>
            <p:ph type="dt" sz="half" idx="10"/>
          </p:nvPr>
        </p:nvSpPr>
        <p:spPr/>
        <p:txBody>
          <a:bodyPr/>
          <a:lstStyle/>
          <a:p>
            <a:fld id="{287B58E9-AED2-4858-BE99-B3E2A7647B18}" type="datetime3">
              <a:rPr lang="en-US" sz="1200" b="1" smtClean="0"/>
              <a:t>7 June 2019</a:t>
            </a:fld>
            <a:endParaRPr lang="en-US" sz="1200" b="1"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3</a:t>
            </a:fld>
            <a:endParaRPr lang="en-US" dirty="0"/>
          </a:p>
        </p:txBody>
      </p:sp>
      <p:sp>
        <p:nvSpPr>
          <p:cNvPr id="6" name="Title 5"/>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7" name="Footer Placeholder 6"/>
          <p:cNvSpPr>
            <a:spLocks noGrp="1"/>
          </p:cNvSpPr>
          <p:nvPr>
            <p:ph type="ftr" sz="quarter" idx="11"/>
          </p:nvPr>
        </p:nvSpPr>
        <p:spPr>
          <a:xfrm>
            <a:off x="2381461" y="6459784"/>
            <a:ext cx="8175009" cy="365125"/>
          </a:xfrm>
        </p:spPr>
        <p:txBody>
          <a:bodyPr/>
          <a:lstStyle/>
          <a:p>
            <a:r>
              <a:rPr lang="en-US"/>
              <a:t>dept of ISE, SCE         DATA MINING BASED RISK ESTIMATION OF ROADACCIDENTS</a:t>
            </a:r>
            <a:endParaRPr lang="en-US" dirty="0"/>
          </a:p>
        </p:txBody>
      </p:sp>
    </p:spTree>
    <p:extLst>
      <p:ext uri="{BB962C8B-B14F-4D97-AF65-F5344CB8AC3E}">
        <p14:creationId xmlns:p14="http://schemas.microsoft.com/office/powerpoint/2010/main" val="1558544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2501" y="1184957"/>
            <a:ext cx="10058400" cy="4053942"/>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Road accidents are unquestionably the most frequent cause of damage. It’s one of the most significant causes of the fatalities. The reasons for this are the extremely dense road traffic and the relatively great freedom of movement given to drivers. Accidents that involve heavy goods vehicles (like Lorries, trucks) and even the commercial vehicles with the public transportations like buses are one of the most fatal kinds of accidents that occur, claiming the lives of innocent people. Road accidents are unquestionably the most frequent cause of damage.</a:t>
            </a:r>
          </a:p>
        </p:txBody>
      </p:sp>
      <p:sp>
        <p:nvSpPr>
          <p:cNvPr id="3" name="Date Placeholder 2"/>
          <p:cNvSpPr>
            <a:spLocks noGrp="1"/>
          </p:cNvSpPr>
          <p:nvPr>
            <p:ph type="dt" sz="half" idx="10"/>
          </p:nvPr>
        </p:nvSpPr>
        <p:spPr/>
        <p:txBody>
          <a:bodyPr/>
          <a:lstStyle/>
          <a:p>
            <a:fld id="{287B58E9-AED2-4858-BE99-B3E2A7647B18}" type="datetime3">
              <a:rPr lang="en-US" sz="1200" b="1" smtClean="0"/>
              <a:t>7 June 2019</a:t>
            </a:fld>
            <a:endParaRPr lang="en-US" sz="1200" b="1"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4</a:t>
            </a:fld>
            <a:endParaRPr lang="en-US" dirty="0"/>
          </a:p>
        </p:txBody>
      </p:sp>
      <p:sp>
        <p:nvSpPr>
          <p:cNvPr id="6" name="Title 5"/>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OVERVIEW</a:t>
            </a:r>
          </a:p>
        </p:txBody>
      </p:sp>
      <p:sp>
        <p:nvSpPr>
          <p:cNvPr id="7" name="Footer Placeholder 6"/>
          <p:cNvSpPr>
            <a:spLocks noGrp="1"/>
          </p:cNvSpPr>
          <p:nvPr>
            <p:ph type="ftr" sz="quarter" idx="11"/>
          </p:nvPr>
        </p:nvSpPr>
        <p:spPr>
          <a:xfrm>
            <a:off x="2381461" y="6459784"/>
            <a:ext cx="8175009" cy="365125"/>
          </a:xfrm>
        </p:spPr>
        <p:txBody>
          <a:bodyPr/>
          <a:lstStyle/>
          <a:p>
            <a:r>
              <a:rPr lang="en-US"/>
              <a:t>dept of ISE, SCE         DATA MINING BASED RISK ESTIMATION OF ROADACCIDENTS</a:t>
            </a:r>
            <a:endParaRPr lang="en-US" dirty="0"/>
          </a:p>
        </p:txBody>
      </p:sp>
    </p:spTree>
    <p:extLst>
      <p:ext uri="{BB962C8B-B14F-4D97-AF65-F5344CB8AC3E}">
        <p14:creationId xmlns:p14="http://schemas.microsoft.com/office/powerpoint/2010/main" val="782369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73712" y="1086103"/>
            <a:ext cx="10058400" cy="4053942"/>
          </a:xfrm>
        </p:spPr>
        <p:txBody>
          <a:bodyPr>
            <a:noAutofit/>
          </a:bodyPr>
          <a:lstStyle/>
          <a:p>
            <a:pPr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main objective of the project is to develop a model that mines valuable information from the given data that can be used to solve problems so that it can help to curb accidents. The previous historical data is used to solve these problems. </a:t>
            </a:r>
          </a:p>
          <a:p>
            <a:pPr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develop a model that performs the data mining on the data. Performing clustering to predict risk on Data Mining Based Risk Estimation of Road Accidents various areas of Bengaluru and association rule mining for finding interesting patterns from the data and other analytics in order to help the data analyst of RTO and other sectors.</a:t>
            </a:r>
          </a:p>
        </p:txBody>
      </p:sp>
      <p:sp>
        <p:nvSpPr>
          <p:cNvPr id="3" name="Date Placeholder 2"/>
          <p:cNvSpPr>
            <a:spLocks noGrp="1"/>
          </p:cNvSpPr>
          <p:nvPr>
            <p:ph type="dt" sz="half" idx="10"/>
          </p:nvPr>
        </p:nvSpPr>
        <p:spPr/>
        <p:txBody>
          <a:bodyPr/>
          <a:lstStyle/>
          <a:p>
            <a:fld id="{287B58E9-AED2-4858-BE99-B3E2A7647B18}" type="datetime3">
              <a:rPr lang="en-US" sz="1200" b="1" smtClean="0"/>
              <a:t>7 June 2019</a:t>
            </a:fld>
            <a:endParaRPr lang="en-US" sz="1200" b="1"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5</a:t>
            </a:fld>
            <a:endParaRPr lang="en-US" dirty="0"/>
          </a:p>
        </p:txBody>
      </p:sp>
      <p:sp>
        <p:nvSpPr>
          <p:cNvPr id="6" name="Title 5"/>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PROBLEM STATEMENT</a:t>
            </a:r>
          </a:p>
        </p:txBody>
      </p:sp>
      <p:sp>
        <p:nvSpPr>
          <p:cNvPr id="7" name="Footer Placeholder 6"/>
          <p:cNvSpPr>
            <a:spLocks noGrp="1"/>
          </p:cNvSpPr>
          <p:nvPr>
            <p:ph type="ftr" sz="quarter" idx="11"/>
          </p:nvPr>
        </p:nvSpPr>
        <p:spPr>
          <a:xfrm>
            <a:off x="2381461" y="6459784"/>
            <a:ext cx="8175009" cy="365125"/>
          </a:xfrm>
        </p:spPr>
        <p:txBody>
          <a:bodyPr/>
          <a:lstStyle/>
          <a:p>
            <a:r>
              <a:rPr lang="en-US"/>
              <a:t>dept of ISE, SCE         DATA MINING BASED RISK ESTIMATION OF ROADACCIDENTS</a:t>
            </a:r>
            <a:endParaRPr lang="en-US" dirty="0"/>
          </a:p>
        </p:txBody>
      </p:sp>
    </p:spTree>
    <p:extLst>
      <p:ext uri="{BB962C8B-B14F-4D97-AF65-F5344CB8AC3E}">
        <p14:creationId xmlns:p14="http://schemas.microsoft.com/office/powerpoint/2010/main" val="2434267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73712" y="1086103"/>
            <a:ext cx="10058400" cy="4053942"/>
          </a:xfrm>
        </p:spPr>
        <p:txBody>
          <a:bodyPr>
            <a:noAutofit/>
          </a:bodyPr>
          <a:lstStyle/>
          <a:p>
            <a:pPr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Data Acquisition</a:t>
            </a:r>
            <a:r>
              <a:rPr lang="en-US" sz="2400" dirty="0">
                <a:latin typeface="Times New Roman" panose="02020603050405020304" pitchFamily="18" charset="0"/>
                <a:cs typeface="Times New Roman" panose="02020603050405020304" pitchFamily="18" charset="0"/>
              </a:rPr>
              <a:t>: Machine Learning requires massive data sets to train on, and these should be inclusive/unbiased, and of good quality. There can also be times where they must wait for new data to be generated. </a:t>
            </a:r>
          </a:p>
          <a:p>
            <a:pPr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Time and Resource</a:t>
            </a:r>
            <a:r>
              <a:rPr lang="en-US" sz="2400" dirty="0">
                <a:latin typeface="Times New Roman" panose="02020603050405020304" pitchFamily="18" charset="0"/>
                <a:cs typeface="Times New Roman" panose="02020603050405020304" pitchFamily="18" charset="0"/>
              </a:rPr>
              <a:t>: ML needs enough time to let the algorithms learn and develop enough to fulfil their purpose with a considerable amount of accuracy and relevancy. It also needs massive resources to function. This can mean additional requirements of computer power.</a:t>
            </a:r>
          </a:p>
        </p:txBody>
      </p:sp>
      <p:sp>
        <p:nvSpPr>
          <p:cNvPr id="3" name="Date Placeholder 2"/>
          <p:cNvSpPr>
            <a:spLocks noGrp="1"/>
          </p:cNvSpPr>
          <p:nvPr>
            <p:ph type="dt" sz="half" idx="10"/>
          </p:nvPr>
        </p:nvSpPr>
        <p:spPr/>
        <p:txBody>
          <a:bodyPr/>
          <a:lstStyle/>
          <a:p>
            <a:fld id="{287B58E9-AED2-4858-BE99-B3E2A7647B18}" type="datetime3">
              <a:rPr lang="en-US" sz="1200" b="1" smtClean="0"/>
              <a:t>7 June 2019</a:t>
            </a:fld>
            <a:endParaRPr lang="en-US" sz="1200" b="1"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6</a:t>
            </a:fld>
            <a:endParaRPr lang="en-US" dirty="0"/>
          </a:p>
        </p:txBody>
      </p:sp>
      <p:sp>
        <p:nvSpPr>
          <p:cNvPr id="6" name="Title 5"/>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LIMITATIONS</a:t>
            </a:r>
          </a:p>
        </p:txBody>
      </p:sp>
      <p:sp>
        <p:nvSpPr>
          <p:cNvPr id="7" name="Footer Placeholder 6"/>
          <p:cNvSpPr>
            <a:spLocks noGrp="1"/>
          </p:cNvSpPr>
          <p:nvPr>
            <p:ph type="ftr" sz="quarter" idx="11"/>
          </p:nvPr>
        </p:nvSpPr>
        <p:spPr>
          <a:xfrm>
            <a:off x="2381461" y="6459784"/>
            <a:ext cx="8175009" cy="365125"/>
          </a:xfrm>
        </p:spPr>
        <p:txBody>
          <a:bodyPr/>
          <a:lstStyle/>
          <a:p>
            <a:r>
              <a:rPr lang="en-US"/>
              <a:t>dept of ISE, SCE         DATA MINING BASED RISK ESTIMATION OF ROADACCIDENTS</a:t>
            </a:r>
            <a:endParaRPr lang="en-US" dirty="0"/>
          </a:p>
        </p:txBody>
      </p:sp>
    </p:spTree>
    <p:extLst>
      <p:ext uri="{BB962C8B-B14F-4D97-AF65-F5344CB8AC3E}">
        <p14:creationId xmlns:p14="http://schemas.microsoft.com/office/powerpoint/2010/main" val="844829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AAD01EA-82FA-452A-93B3-05F19C0FC9D2}" type="datetime3">
              <a:rPr lang="en-US" smtClean="0"/>
              <a:t>7 June 2019</a:t>
            </a:fld>
            <a:endParaRPr lang="en-US" dirty="0"/>
          </a:p>
        </p:txBody>
      </p:sp>
      <p:sp>
        <p:nvSpPr>
          <p:cNvPr id="4" name="Footer Placeholder 3"/>
          <p:cNvSpPr>
            <a:spLocks noGrp="1"/>
          </p:cNvSpPr>
          <p:nvPr>
            <p:ph type="ftr" sz="quarter" idx="11"/>
          </p:nvPr>
        </p:nvSpPr>
        <p:spPr/>
        <p:txBody>
          <a:bodyPr/>
          <a:lstStyle/>
          <a:p>
            <a:r>
              <a:rPr lang="en-US"/>
              <a:t>dept of ISE, SCE         DATA MINING BASED RISK ESTIMATION OF ROADACCIDENTS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7</a:t>
            </a:fld>
            <a:endParaRPr lang="en-US" dirty="0"/>
          </a:p>
        </p:txBody>
      </p:sp>
      <p:sp>
        <p:nvSpPr>
          <p:cNvPr id="6" name="Title 5"/>
          <p:cNvSpPr>
            <a:spLocks noGrp="1"/>
          </p:cNvSpPr>
          <p:nvPr>
            <p:ph type="title"/>
          </p:nvPr>
        </p:nvSpPr>
        <p:spPr>
          <a:xfrm>
            <a:off x="667376" y="246579"/>
            <a:ext cx="9672320" cy="719237"/>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LITERATURE SURVEY</a:t>
            </a:r>
          </a:p>
        </p:txBody>
      </p:sp>
      <p:graphicFrame>
        <p:nvGraphicFramePr>
          <p:cNvPr id="7" name="Content Placeholder 3"/>
          <p:cNvGraphicFramePr>
            <a:graphicFrameLocks noGrp="1"/>
          </p:cNvGraphicFramePr>
          <p:nvPr>
            <p:ph idx="1"/>
            <p:extLst>
              <p:ext uri="{D42A27DB-BD31-4B8C-83A1-F6EECF244321}">
                <p14:modId xmlns:p14="http://schemas.microsoft.com/office/powerpoint/2010/main" val="2170085903"/>
              </p:ext>
            </p:extLst>
          </p:nvPr>
        </p:nvGraphicFramePr>
        <p:xfrm>
          <a:off x="540741" y="1030880"/>
          <a:ext cx="11114448" cy="5102947"/>
        </p:xfrm>
        <a:graphic>
          <a:graphicData uri="http://schemas.openxmlformats.org/drawingml/2006/table">
            <a:tbl>
              <a:tblPr firstRow="1" bandRow="1">
                <a:tableStyleId>{B301B821-A1FF-4177-AEE7-76D212191A09}</a:tableStyleId>
              </a:tblPr>
              <a:tblGrid>
                <a:gridCol w="533233">
                  <a:extLst>
                    <a:ext uri="{9D8B030D-6E8A-4147-A177-3AD203B41FA5}">
                      <a16:colId xmlns:a16="http://schemas.microsoft.com/office/drawing/2014/main" val="20000"/>
                    </a:ext>
                  </a:extLst>
                </a:gridCol>
                <a:gridCol w="3462760">
                  <a:extLst>
                    <a:ext uri="{9D8B030D-6E8A-4147-A177-3AD203B41FA5}">
                      <a16:colId xmlns:a16="http://schemas.microsoft.com/office/drawing/2014/main" val="20001"/>
                    </a:ext>
                  </a:extLst>
                </a:gridCol>
                <a:gridCol w="1728716">
                  <a:extLst>
                    <a:ext uri="{9D8B030D-6E8A-4147-A177-3AD203B41FA5}">
                      <a16:colId xmlns:a16="http://schemas.microsoft.com/office/drawing/2014/main" val="20002"/>
                    </a:ext>
                  </a:extLst>
                </a:gridCol>
                <a:gridCol w="3153829">
                  <a:extLst>
                    <a:ext uri="{9D8B030D-6E8A-4147-A177-3AD203B41FA5}">
                      <a16:colId xmlns:a16="http://schemas.microsoft.com/office/drawing/2014/main" val="20003"/>
                    </a:ext>
                  </a:extLst>
                </a:gridCol>
                <a:gridCol w="2235910">
                  <a:extLst>
                    <a:ext uri="{9D8B030D-6E8A-4147-A177-3AD203B41FA5}">
                      <a16:colId xmlns:a16="http://schemas.microsoft.com/office/drawing/2014/main" val="20004"/>
                    </a:ext>
                  </a:extLst>
                </a:gridCol>
              </a:tblGrid>
              <a:tr h="605614">
                <a:tc>
                  <a:txBody>
                    <a:bodyPr/>
                    <a:lstStyle/>
                    <a:p>
                      <a:pPr>
                        <a:buNone/>
                      </a:pPr>
                      <a:r>
                        <a:rPr lang="en-IN" altLang="en-US" sz="1600" dirty="0" err="1"/>
                        <a:t>SL.No</a:t>
                      </a:r>
                      <a:endParaRPr lang="en-IN" altLang="en-US" sz="1600" b="1" dirty="0"/>
                    </a:p>
                  </a:txBody>
                  <a:tcPr/>
                </a:tc>
                <a:tc>
                  <a:txBody>
                    <a:bodyPr/>
                    <a:lstStyle/>
                    <a:p>
                      <a:pPr>
                        <a:buNone/>
                      </a:pPr>
                      <a:r>
                        <a:rPr lang="en-IN" altLang="en-US" sz="1600" dirty="0"/>
                        <a:t>Title of The Paper </a:t>
                      </a:r>
                      <a:endParaRPr lang="en-IN" altLang="en-US" sz="1600" b="1" dirty="0"/>
                    </a:p>
                  </a:txBody>
                  <a:tcPr/>
                </a:tc>
                <a:tc>
                  <a:txBody>
                    <a:bodyPr/>
                    <a:lstStyle/>
                    <a:p>
                      <a:pPr>
                        <a:buNone/>
                      </a:pPr>
                      <a:r>
                        <a:rPr lang="en-IN" altLang="en-US" sz="1600" dirty="0"/>
                        <a:t>Authors/Year of Publication</a:t>
                      </a:r>
                      <a:endParaRPr lang="en-IN" altLang="en-US" sz="1600" b="1" dirty="0"/>
                    </a:p>
                  </a:txBody>
                  <a:tcPr/>
                </a:tc>
                <a:tc>
                  <a:txBody>
                    <a:bodyPr/>
                    <a:lstStyle/>
                    <a:p>
                      <a:pPr>
                        <a:buNone/>
                      </a:pPr>
                      <a:r>
                        <a:rPr lang="en-IN" altLang="en-US" sz="1600" dirty="0"/>
                        <a:t>Idea or Concept Extracted</a:t>
                      </a:r>
                      <a:endParaRPr lang="en-IN" altLang="en-US" sz="1600" b="1" dirty="0"/>
                    </a:p>
                  </a:txBody>
                  <a:tcPr/>
                </a:tc>
                <a:tc>
                  <a:txBody>
                    <a:bodyPr/>
                    <a:lstStyle/>
                    <a:p>
                      <a:pPr>
                        <a:buNone/>
                      </a:pPr>
                      <a:r>
                        <a:rPr lang="en-IN" altLang="en-US" sz="1600" dirty="0"/>
                        <a:t>Limitations Identified</a:t>
                      </a:r>
                      <a:endParaRPr lang="en-IN" altLang="en-US" sz="1600" b="1" dirty="0"/>
                    </a:p>
                  </a:txBody>
                  <a:tcPr/>
                </a:tc>
                <a:extLst>
                  <a:ext uri="{0D108BD9-81ED-4DB2-BD59-A6C34878D82A}">
                    <a16:rowId xmlns:a16="http://schemas.microsoft.com/office/drawing/2014/main" val="10000"/>
                  </a:ext>
                </a:extLst>
              </a:tr>
              <a:tr h="1180399">
                <a:tc>
                  <a:txBody>
                    <a:bodyPr/>
                    <a:lstStyle/>
                    <a:p>
                      <a:pPr>
                        <a:buNone/>
                      </a:pPr>
                      <a:r>
                        <a:rPr lang="en-IN" altLang="en-US" sz="1600" dirty="0"/>
                        <a:t>1</a:t>
                      </a:r>
                      <a:endParaRPr lang="en-IN" altLang="en-US" sz="1600" b="0" dirty="0">
                        <a:solidFill>
                          <a:schemeClr val="tx1"/>
                        </a:solidFill>
                        <a:latin typeface="Times New Roman" panose="02020603050405020304" charset="0"/>
                        <a:cs typeface="Times New Roman" panose="02020603050405020304" charset="0"/>
                      </a:endParaRPr>
                    </a:p>
                  </a:txBody>
                  <a:tcPr/>
                </a:tc>
                <a:tc>
                  <a:txBody>
                    <a:bodyPr/>
                    <a:lstStyle/>
                    <a:p>
                      <a:pPr>
                        <a:buNone/>
                      </a:pPr>
                      <a:r>
                        <a:rPr lang="en-IN" altLang="en-US" sz="1600" dirty="0"/>
                        <a:t>Data Mining approach to analyse road accident in India</a:t>
                      </a:r>
                      <a:endParaRPr lang="en-IN" altLang="en-US" sz="1600" b="0" dirty="0">
                        <a:solidFill>
                          <a:schemeClr val="tx1"/>
                        </a:solidFill>
                        <a:latin typeface="Times New Roman" panose="02020603050405020304" pitchFamily="18" charset="0"/>
                        <a:cs typeface="Times New Roman" panose="02020603050405020304" pitchFamily="18" charset="0"/>
                        <a:sym typeface="+mn-ea"/>
                      </a:endParaRPr>
                    </a:p>
                  </a:txBody>
                  <a:tcPr/>
                </a:tc>
                <a:tc>
                  <a:txBody>
                    <a:bodyPr/>
                    <a:lstStyle/>
                    <a:p>
                      <a:pPr>
                        <a:buNone/>
                      </a:pPr>
                      <a:r>
                        <a:rPr lang="en-IN" altLang="en-US" sz="1600"/>
                        <a:t>Ayushi Jain,</a:t>
                      </a:r>
                    </a:p>
                    <a:p>
                      <a:pPr>
                        <a:buNone/>
                      </a:pPr>
                      <a:r>
                        <a:rPr lang="en-IN" altLang="en-US" sz="1600">
                          <a:sym typeface="+mn-ea"/>
                        </a:rPr>
                        <a:t>Garima Ahuja,</a:t>
                      </a:r>
                    </a:p>
                    <a:p>
                      <a:pPr>
                        <a:buNone/>
                      </a:pPr>
                      <a:r>
                        <a:rPr lang="en-IN" altLang="en-US" sz="1600">
                          <a:sym typeface="+mn-ea"/>
                        </a:rPr>
                        <a:t>Anuranjana, Deepti Mehrotra</a:t>
                      </a:r>
                    </a:p>
                    <a:p>
                      <a:pPr>
                        <a:buNone/>
                      </a:pPr>
                      <a:r>
                        <a:rPr lang="en-IN" altLang="en-US" sz="1600">
                          <a:sym typeface="+mn-ea"/>
                        </a:rPr>
                        <a:t>2016</a:t>
                      </a:r>
                      <a:endParaRPr lang="en-IN" altLang="en-US" sz="1600" b="0" dirty="0">
                        <a:solidFill>
                          <a:schemeClr val="tx1"/>
                        </a:solidFill>
                        <a:latin typeface="Times New Roman" panose="02020603050405020304" pitchFamily="18" charset="0"/>
                        <a:cs typeface="Times New Roman" panose="02020603050405020304" pitchFamily="18" charset="0"/>
                        <a:sym typeface="+mn-ea"/>
                      </a:endParaRPr>
                    </a:p>
                  </a:txBody>
                  <a:tcPr/>
                </a:tc>
                <a:tc>
                  <a:txBody>
                    <a:bodyPr/>
                    <a:lstStyle/>
                    <a:p>
                      <a:pPr>
                        <a:buNone/>
                      </a:pPr>
                      <a:r>
                        <a:rPr lang="en-IN" altLang="en-US" sz="1600" dirty="0"/>
                        <a:t>Using cluster analysis for classifying data based on several accidental factors. </a:t>
                      </a:r>
                      <a:endParaRPr lang="en-IN" altLang="en-US"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buNone/>
                      </a:pPr>
                      <a:r>
                        <a:rPr lang="en-IN" altLang="en-US" sz="1600" dirty="0"/>
                        <a:t>Proposed model has not focused on identifying the accident frequency</a:t>
                      </a:r>
                      <a:endParaRPr lang="en-US" sz="16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959074">
                <a:tc>
                  <a:txBody>
                    <a:bodyPr/>
                    <a:lstStyle/>
                    <a:p>
                      <a:pPr>
                        <a:buNone/>
                      </a:pPr>
                      <a:r>
                        <a:rPr lang="en-IN" altLang="en-US" sz="1600" dirty="0"/>
                        <a:t>2</a:t>
                      </a:r>
                      <a:endParaRPr lang="en-IN" altLang="en-US" sz="1600" b="1" dirty="0">
                        <a:solidFill>
                          <a:schemeClr val="tx1"/>
                        </a:solidFill>
                        <a:latin typeface="Times New Roman" panose="02020603050405020304" charset="0"/>
                        <a:cs typeface="Times New Roman" panose="02020603050405020304" charset="0"/>
                      </a:endParaRPr>
                    </a:p>
                  </a:txBody>
                  <a:tcPr/>
                </a:tc>
                <a:tc>
                  <a:txBody>
                    <a:bodyPr/>
                    <a:lstStyle/>
                    <a:p>
                      <a:pPr>
                        <a:buNone/>
                      </a:pPr>
                      <a:r>
                        <a:rPr lang="en-IN" altLang="en-US" sz="1600" dirty="0"/>
                        <a:t>Prediction of the cause of accident and accident prone location on roads using data mining techniques</a:t>
                      </a:r>
                      <a:endParaRPr lang="en-IN" altLang="en-US"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buNone/>
                      </a:pPr>
                      <a:r>
                        <a:rPr lang="en-US" altLang="en-US" sz="1600" dirty="0"/>
                        <a:t>Gagandeep Kaur,</a:t>
                      </a:r>
                    </a:p>
                    <a:p>
                      <a:pPr>
                        <a:buNone/>
                      </a:pPr>
                      <a:r>
                        <a:rPr lang="en-US" altLang="en-US" sz="1600" dirty="0"/>
                        <a:t>Harpreet Kaur</a:t>
                      </a:r>
                    </a:p>
                    <a:p>
                      <a:pPr>
                        <a:buNone/>
                      </a:pPr>
                      <a:r>
                        <a:rPr lang="en-US" altLang="en-US" sz="1600" dirty="0"/>
                        <a:t>2017</a:t>
                      </a:r>
                      <a:endParaRPr lang="en-IN" altLang="en-US"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buNone/>
                      </a:pPr>
                      <a:r>
                        <a:rPr lang="en-US" sz="1600" dirty="0"/>
                        <a:t>Co relation analysis and exploratory visualization techniques </a:t>
                      </a:r>
                      <a:endParaRPr lang="en-US"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buNone/>
                      </a:pPr>
                      <a:r>
                        <a:rPr lang="en-IN" altLang="en-US" sz="1600" dirty="0"/>
                        <a:t>Proposed model has not focused on exposing key trends and hidden patterns.</a:t>
                      </a:r>
                      <a:endParaRPr lang="en-IN" altLang="en-US" sz="16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993903">
                <a:tc>
                  <a:txBody>
                    <a:bodyPr/>
                    <a:lstStyle/>
                    <a:p>
                      <a:pPr>
                        <a:buNone/>
                      </a:pPr>
                      <a:r>
                        <a:rPr lang="en-IN" altLang="en-US" sz="1600"/>
                        <a:t>3</a:t>
                      </a:r>
                      <a:endParaRPr lang="en-IN" altLang="en-US" sz="1600" b="1">
                        <a:solidFill>
                          <a:schemeClr val="tx1"/>
                        </a:solidFill>
                        <a:latin typeface="Times New Roman" panose="02020603050405020304" charset="0"/>
                        <a:cs typeface="Times New Roman" panose="02020603050405020304" charset="0"/>
                      </a:endParaRPr>
                    </a:p>
                  </a:txBody>
                  <a:tcPr/>
                </a:tc>
                <a:tc>
                  <a:txBody>
                    <a:bodyPr/>
                    <a:lstStyle/>
                    <a:p>
                      <a:pPr>
                        <a:buNone/>
                      </a:pPr>
                      <a:r>
                        <a:rPr lang="en-IN" altLang="en-US" sz="1600" dirty="0"/>
                        <a:t>A Data Mining framework to analyse road accident data</a:t>
                      </a:r>
                      <a:endParaRPr lang="en-US"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buNone/>
                      </a:pPr>
                      <a:r>
                        <a:rPr lang="en-US" sz="1600" dirty="0" err="1"/>
                        <a:t>Sachin</a:t>
                      </a:r>
                      <a:r>
                        <a:rPr lang="en-US" sz="1600" dirty="0"/>
                        <a:t> </a:t>
                      </a:r>
                      <a:r>
                        <a:rPr lang="en-US" sz="1600" dirty="0" err="1"/>
                        <a:t>kumar,Durga</a:t>
                      </a:r>
                      <a:r>
                        <a:rPr lang="en-US" sz="1600" dirty="0"/>
                        <a:t> </a:t>
                      </a:r>
                      <a:r>
                        <a:rPr lang="en-US" sz="1600" dirty="0" err="1"/>
                        <a:t>toshniwal</a:t>
                      </a:r>
                      <a:r>
                        <a:rPr lang="en-US" sz="1600" dirty="0"/>
                        <a:t> </a:t>
                      </a:r>
                    </a:p>
                    <a:p>
                      <a:pPr>
                        <a:buNone/>
                      </a:pPr>
                      <a:r>
                        <a:rPr lang="en-US" sz="1600" dirty="0"/>
                        <a:t>2015</a:t>
                      </a:r>
                      <a:endParaRPr lang="en-US"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buNone/>
                      </a:pPr>
                      <a:r>
                        <a:rPr lang="en-US" sz="1600" dirty="0"/>
                        <a:t>Applying associate rule mining on </a:t>
                      </a:r>
                    </a:p>
                    <a:p>
                      <a:pPr>
                        <a:buNone/>
                      </a:pPr>
                      <a:r>
                        <a:rPr lang="en-US" sz="1600" dirty="0"/>
                        <a:t>clusters to identify the circumstances associate with </a:t>
                      </a:r>
                    </a:p>
                    <a:p>
                      <a:pPr>
                        <a:buNone/>
                      </a:pPr>
                      <a:r>
                        <a:rPr lang="en-US" sz="1600" dirty="0"/>
                        <a:t>accident </a:t>
                      </a:r>
                      <a:endParaRPr lang="en-US"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ltLang="en-US" sz="1600" dirty="0"/>
                        <a:t>No proposed model to estimate  probability of risk value.</a:t>
                      </a:r>
                    </a:p>
                    <a:p>
                      <a:pPr>
                        <a:buNone/>
                      </a:pPr>
                      <a:endParaRPr lang="en-IN" altLang="en-US" sz="16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1053093">
                <a:tc>
                  <a:txBody>
                    <a:bodyPr/>
                    <a:lstStyle/>
                    <a:p>
                      <a:pPr>
                        <a:buNone/>
                      </a:pPr>
                      <a:r>
                        <a:rPr lang="en-IN" altLang="en-US" sz="1600"/>
                        <a:t>4</a:t>
                      </a:r>
                      <a:endParaRPr lang="en-IN" altLang="en-US" sz="1600">
                        <a:solidFill>
                          <a:schemeClr val="tx1"/>
                        </a:solidFill>
                        <a:latin typeface="Times New Roman" panose="02020603050405020304" charset="0"/>
                        <a:cs typeface="Times New Roman" panose="02020603050405020304" charset="0"/>
                      </a:endParaRPr>
                    </a:p>
                  </a:txBody>
                  <a:tcPr/>
                </a:tc>
                <a:tc>
                  <a:txBody>
                    <a:bodyPr/>
                    <a:lstStyle/>
                    <a:p>
                      <a:pPr>
                        <a:buNone/>
                      </a:pPr>
                      <a:r>
                        <a:rPr lang="en-IN" altLang="en-US" sz="1600" dirty="0"/>
                        <a:t>Safety related problems of Transport system and their solutions</a:t>
                      </a:r>
                      <a:endParaRPr lang="en-US"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buNone/>
                      </a:pPr>
                      <a:r>
                        <a:rPr lang="en-IN" altLang="en-US" sz="1600" dirty="0"/>
                        <a:t>Irina Makarova</a:t>
                      </a:r>
                    </a:p>
                    <a:p>
                      <a:pPr>
                        <a:buNone/>
                      </a:pPr>
                      <a:r>
                        <a:rPr lang="en-IN" altLang="en-US" sz="1600" dirty="0"/>
                        <a:t>Anton </a:t>
                      </a:r>
                      <a:r>
                        <a:rPr lang="en-IN" altLang="en-US" sz="1600"/>
                        <a:t>pashkevich</a:t>
                      </a:r>
                      <a:endParaRPr lang="en-IN" altLang="en-US" sz="1600" dirty="0"/>
                    </a:p>
                    <a:p>
                      <a:pPr>
                        <a:buNone/>
                      </a:pPr>
                      <a:r>
                        <a:rPr lang="en-IN" altLang="en-US" sz="1600" dirty="0"/>
                        <a:t>2018</a:t>
                      </a:r>
                      <a:endParaRPr lang="en-IN" altLang="en-US"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buNone/>
                      </a:pPr>
                      <a:r>
                        <a:rPr lang="en-US" sz="1600" dirty="0"/>
                        <a:t>Prevention and post accident clean –up like emergency services</a:t>
                      </a:r>
                      <a:endParaRPr lang="en-US"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buNone/>
                      </a:pPr>
                      <a:r>
                        <a:rPr lang="en-IN" altLang="en-US" sz="1600" dirty="0"/>
                        <a:t>Heterogeneity of data makes it difficult to apply for EDS.</a:t>
                      </a:r>
                      <a:endParaRPr lang="en-IN" altLang="en-US" sz="16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71861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8427CFC-FAB0-4398-AC7F-8C3E76BB5C9C}" type="datetime3">
              <a:rPr lang="en-US" smtClean="0"/>
              <a:t>7 June 2019</a:t>
            </a:fld>
            <a:endParaRPr lang="en-US" dirty="0"/>
          </a:p>
        </p:txBody>
      </p:sp>
      <p:sp>
        <p:nvSpPr>
          <p:cNvPr id="4" name="Footer Placeholder 3"/>
          <p:cNvSpPr>
            <a:spLocks noGrp="1"/>
          </p:cNvSpPr>
          <p:nvPr>
            <p:ph type="ftr" sz="quarter" idx="11"/>
          </p:nvPr>
        </p:nvSpPr>
        <p:spPr/>
        <p:txBody>
          <a:bodyPr/>
          <a:lstStyle/>
          <a:p>
            <a:r>
              <a:rPr lang="en-US"/>
              <a:t>dept of ISE, SCE         DATA MINING BASED RISK ESTIMATION OF ROADACCIDENTS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8</a:t>
            </a:fld>
            <a:endParaRPr lang="en-US" dirty="0"/>
          </a:p>
        </p:txBody>
      </p:sp>
      <p:sp>
        <p:nvSpPr>
          <p:cNvPr id="6" name="Title 5"/>
          <p:cNvSpPr>
            <a:spLocks noGrp="1"/>
          </p:cNvSpPr>
          <p:nvPr>
            <p:ph type="title"/>
          </p:nvPr>
        </p:nvSpPr>
        <p:spPr>
          <a:xfrm>
            <a:off x="884150" y="431505"/>
            <a:ext cx="9672320" cy="719237"/>
          </a:xfrm>
        </p:spPr>
        <p:txBody>
          <a:bodyPr>
            <a:noAutofit/>
          </a:bodyPr>
          <a:lstStyle/>
          <a:p>
            <a:pPr algn="ctr"/>
            <a:r>
              <a:rPr lang="en-US" sz="4000" b="1" dirty="0">
                <a:latin typeface="Times New Roman" panose="02020603050405020304" pitchFamily="18" charset="0"/>
                <a:cs typeface="Times New Roman" panose="02020603050405020304" pitchFamily="18" charset="0"/>
              </a:rPr>
              <a:t>ARCHITECTURAL DIAGRAM OF EXISTING SYSTEM</a:t>
            </a:r>
          </a:p>
        </p:txBody>
      </p:sp>
      <p:sp>
        <p:nvSpPr>
          <p:cNvPr id="7" name="Rounded Rectangle 6"/>
          <p:cNvSpPr/>
          <p:nvPr/>
        </p:nvSpPr>
        <p:spPr>
          <a:xfrm>
            <a:off x="6074229" y="1091821"/>
            <a:ext cx="5512525" cy="487790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aphicFrame>
        <p:nvGraphicFramePr>
          <p:cNvPr id="8" name="Diagram 7"/>
          <p:cNvGraphicFramePr/>
          <p:nvPr>
            <p:extLst>
              <p:ext uri="{D42A27DB-BD31-4B8C-83A1-F6EECF244321}">
                <p14:modId xmlns:p14="http://schemas.microsoft.com/office/powerpoint/2010/main" val="3635356251"/>
              </p:ext>
            </p:extLst>
          </p:nvPr>
        </p:nvGraphicFramePr>
        <p:xfrm>
          <a:off x="884150" y="1319349"/>
          <a:ext cx="10715666" cy="48189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8752115" y="1319349"/>
            <a:ext cx="2700419"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b="1" dirty="0">
                <a:solidFill>
                  <a:schemeClr val="bg1"/>
                </a:solidFill>
                <a:latin typeface="Times New Roman" pitchFamily="18" charset="0"/>
                <a:cs typeface="Times New Roman" pitchFamily="18" charset="0"/>
              </a:rPr>
              <a:t>DATA VISUALIZATION</a:t>
            </a:r>
          </a:p>
        </p:txBody>
      </p:sp>
    </p:spTree>
    <p:extLst>
      <p:ext uri="{BB962C8B-B14F-4D97-AF65-F5344CB8AC3E}">
        <p14:creationId xmlns:p14="http://schemas.microsoft.com/office/powerpoint/2010/main" val="3455622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8427CFC-FAB0-4398-AC7F-8C3E76BB5C9C}" type="datetime3">
              <a:rPr lang="en-US" smtClean="0"/>
              <a:t>7 June 2019</a:t>
            </a:fld>
            <a:endParaRPr lang="en-US" dirty="0"/>
          </a:p>
        </p:txBody>
      </p:sp>
      <p:sp>
        <p:nvSpPr>
          <p:cNvPr id="4" name="Footer Placeholder 3"/>
          <p:cNvSpPr>
            <a:spLocks noGrp="1"/>
          </p:cNvSpPr>
          <p:nvPr>
            <p:ph type="ftr" sz="quarter" idx="11"/>
          </p:nvPr>
        </p:nvSpPr>
        <p:spPr/>
        <p:txBody>
          <a:bodyPr/>
          <a:lstStyle/>
          <a:p>
            <a:r>
              <a:rPr lang="en-US"/>
              <a:t>dept of ISE, SCE         DATA MINING BASED RISK ESTIMATION OF ROADACCIDENTS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9</a:t>
            </a:fld>
            <a:endParaRPr lang="en-US" dirty="0"/>
          </a:p>
        </p:txBody>
      </p:sp>
      <p:sp>
        <p:nvSpPr>
          <p:cNvPr id="6" name="Title 5"/>
          <p:cNvSpPr>
            <a:spLocks noGrp="1"/>
          </p:cNvSpPr>
          <p:nvPr>
            <p:ph type="title"/>
          </p:nvPr>
        </p:nvSpPr>
        <p:spPr>
          <a:xfrm>
            <a:off x="995361" y="414031"/>
            <a:ext cx="9672320" cy="719237"/>
          </a:xfrm>
        </p:spPr>
        <p:txBody>
          <a:bodyPr>
            <a:noAutofit/>
          </a:bodyPr>
          <a:lstStyle/>
          <a:p>
            <a:pPr algn="ctr"/>
            <a:r>
              <a:rPr lang="en-US" sz="4000" b="1" dirty="0">
                <a:latin typeface="Times New Roman" panose="02020603050405020304" pitchFamily="18" charset="0"/>
                <a:cs typeface="Times New Roman" panose="02020603050405020304" pitchFamily="18" charset="0"/>
              </a:rPr>
              <a:t>ARCHITECTURAL DIAGRAM OF PROPOSED SYSTEM</a:t>
            </a:r>
          </a:p>
        </p:txBody>
      </p:sp>
      <p:sp>
        <p:nvSpPr>
          <p:cNvPr id="7" name="Rounded Rectangle 6"/>
          <p:cNvSpPr/>
          <p:nvPr/>
        </p:nvSpPr>
        <p:spPr>
          <a:xfrm>
            <a:off x="6074229" y="1091821"/>
            <a:ext cx="5512525" cy="487790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aphicFrame>
        <p:nvGraphicFramePr>
          <p:cNvPr id="8" name="Diagram 7"/>
          <p:cNvGraphicFramePr/>
          <p:nvPr/>
        </p:nvGraphicFramePr>
        <p:xfrm>
          <a:off x="884150" y="1319349"/>
          <a:ext cx="10715666" cy="48189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Down Arrow 8"/>
          <p:cNvSpPr/>
          <p:nvPr/>
        </p:nvSpPr>
        <p:spPr>
          <a:xfrm rot="18338867">
            <a:off x="6997988" y="4289826"/>
            <a:ext cx="339634" cy="418012"/>
          </a:xfrm>
          <a:prstGeom prst="down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Rounded Rectangle 9"/>
          <p:cNvSpPr/>
          <p:nvPr/>
        </p:nvSpPr>
        <p:spPr>
          <a:xfrm>
            <a:off x="7315199" y="4611189"/>
            <a:ext cx="1567543" cy="77070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chemeClr val="tx1"/>
                </a:solidFill>
                <a:latin typeface="Times New Roman" pitchFamily="18" charset="0"/>
                <a:cs typeface="Times New Roman" pitchFamily="18" charset="0"/>
              </a:rPr>
              <a:t>ASSOCIATION RULE MINING</a:t>
            </a:r>
          </a:p>
        </p:txBody>
      </p:sp>
      <p:sp>
        <p:nvSpPr>
          <p:cNvPr id="11" name="TextBox 10"/>
          <p:cNvSpPr txBox="1"/>
          <p:nvPr/>
        </p:nvSpPr>
        <p:spPr>
          <a:xfrm>
            <a:off x="8752115" y="1319349"/>
            <a:ext cx="2700419"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b="1" dirty="0">
                <a:solidFill>
                  <a:schemeClr val="bg1"/>
                </a:solidFill>
                <a:latin typeface="Times New Roman" pitchFamily="18" charset="0"/>
                <a:cs typeface="Times New Roman" pitchFamily="18" charset="0"/>
              </a:rPr>
              <a:t>DATA VISUALIZATION</a:t>
            </a:r>
          </a:p>
        </p:txBody>
      </p:sp>
    </p:spTree>
    <p:extLst>
      <p:ext uri="{BB962C8B-B14F-4D97-AF65-F5344CB8AC3E}">
        <p14:creationId xmlns:p14="http://schemas.microsoft.com/office/powerpoint/2010/main" val="261876872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8738</TotalTime>
  <Words>1667</Words>
  <Application>Microsoft Office PowerPoint</Application>
  <PresentationFormat>Widescreen</PresentationFormat>
  <Paragraphs>259</Paragraphs>
  <Slides>23</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Bookman Old Style</vt:lpstr>
      <vt:lpstr>Calibri</vt:lpstr>
      <vt:lpstr>Calibri Light</vt:lpstr>
      <vt:lpstr>Cambria</vt:lpstr>
      <vt:lpstr>Constantia</vt:lpstr>
      <vt:lpstr>Times New Roman</vt:lpstr>
      <vt:lpstr>Wingdings</vt:lpstr>
      <vt:lpstr>Retrospect</vt:lpstr>
      <vt:lpstr>“DATA MINING BASED RISK ESTIMATON OF ROAD ACCIDENTS”</vt:lpstr>
      <vt:lpstr>CONTENTS</vt:lpstr>
      <vt:lpstr>INTRODUCTION</vt:lpstr>
      <vt:lpstr>OVERVIEW</vt:lpstr>
      <vt:lpstr>PROBLEM STATEMENT</vt:lpstr>
      <vt:lpstr>LIMITATIONS</vt:lpstr>
      <vt:lpstr>LITERATURE SURVEY</vt:lpstr>
      <vt:lpstr>ARCHITECTURAL DIAGRAM OF EXISTING SYSTEM</vt:lpstr>
      <vt:lpstr>ARCHITECTURAL DIAGRAM OF PROPOSED SYSTEM</vt:lpstr>
      <vt:lpstr>REQUIREMENT SPECIFICATION</vt:lpstr>
      <vt:lpstr>FUNCTIONAL REQUIREMENTS</vt:lpstr>
      <vt:lpstr> DESIGN </vt:lpstr>
      <vt:lpstr>DESIGN</vt:lpstr>
      <vt:lpstr> DETAILED DESIGN</vt:lpstr>
      <vt:lpstr>IMPLEMENTATION</vt:lpstr>
      <vt:lpstr>IMPLEMENTATION</vt:lpstr>
      <vt:lpstr>TESTING </vt:lpstr>
      <vt:lpstr>RESULTS</vt:lpstr>
      <vt:lpstr>PowerPoint Presentation</vt:lpstr>
      <vt:lpstr>PowerPoint Presentation</vt:lpstr>
      <vt:lpstr>CONCLUSION</vt:lpstr>
      <vt:lpstr>FUTURE ENHANCEMENT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Science &amp; Engineering</dc:title>
  <dc:creator>PRASHANTH CM</dc:creator>
  <cp:lastModifiedBy>Harshitha khandelwal</cp:lastModifiedBy>
  <cp:revision>967</cp:revision>
  <dcterms:created xsi:type="dcterms:W3CDTF">2017-07-31T07:15:09Z</dcterms:created>
  <dcterms:modified xsi:type="dcterms:W3CDTF">2019-06-07T16:15:37Z</dcterms:modified>
</cp:coreProperties>
</file>