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444240"/>
            <a:ext cx="7722720" cy="243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77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77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 hasCustomPrompt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766440"/>
            <a:ext cx="6203880" cy="2930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52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52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title" hasCustomPrompt="1"/>
          </p:nvPr>
        </p:nvSpPr>
        <p:spPr>
          <a:xfrm>
            <a:off x="7263360" y="803160"/>
            <a:ext cx="165168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 hasCustomPrompt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 hasCustomPrompt="1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1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 hasCustomPrompt="1"/>
          </p:nvPr>
        </p:nvSpPr>
        <p:spPr>
          <a:xfrm>
            <a:off x="228960" y="2807640"/>
            <a:ext cx="3693240" cy="18655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77500" lnSpcReduction="19999"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47635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 hasCustomPrompt="1"/>
          </p:nvPr>
        </p:nvSpPr>
        <p:spPr>
          <a:xfrm>
            <a:off x="1768680" y="1307160"/>
            <a:ext cx="560664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 hasCustomPrompt="1"/>
          </p:nvPr>
        </p:nvSpPr>
        <p:spPr>
          <a:xfrm>
            <a:off x="2135520" y="1441800"/>
            <a:ext cx="4872600" cy="118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body" hasCustomPrompt="1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title" hasCustomPrompt="1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5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25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1313280"/>
            <a:ext cx="6575760" cy="1323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74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74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94;p23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 hasCustomPrompt="1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22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97;p24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 hasCustomPrompt="1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22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 hasCustomPrompt="1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22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 hasCustomPrompt="1"/>
          </p:nvPr>
        </p:nvSpPr>
        <p:spPr>
          <a:xfrm>
            <a:off x="228600" y="89604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title" hasCustomPrompt="1"/>
          </p:nvPr>
        </p:nvSpPr>
        <p:spPr>
          <a:xfrm>
            <a:off x="228600" y="228060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 hasCustomPrompt="1"/>
          </p:nvPr>
        </p:nvSpPr>
        <p:spPr>
          <a:xfrm>
            <a:off x="2751840" y="89604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title" hasCustomPrompt="1"/>
          </p:nvPr>
        </p:nvSpPr>
        <p:spPr>
          <a:xfrm>
            <a:off x="2751840" y="228060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title" hasCustomPrompt="1"/>
          </p:nvPr>
        </p:nvSpPr>
        <p:spPr>
          <a:xfrm>
            <a:off x="228600" y="366516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title" hasCustomPrompt="1"/>
          </p:nvPr>
        </p:nvSpPr>
        <p:spPr>
          <a:xfrm>
            <a:off x="2751840" y="366516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body" hasCustomPrompt="1"/>
          </p:nvPr>
        </p:nvSpPr>
        <p:spPr>
          <a:xfrm>
            <a:off x="5655240" y="896040"/>
            <a:ext cx="3259800" cy="4018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62500" lnSpcReduction="19999"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888480"/>
            <a:ext cx="7495920" cy="1507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 hasCustomPrompt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426276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 hasCustomPrompt="1"/>
          </p:nvPr>
        </p:nvSpPr>
        <p:spPr>
          <a:xfrm>
            <a:off x="4778280" y="228600"/>
            <a:ext cx="4137120" cy="46861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 hasCustomPrompt="1"/>
          </p:nvPr>
        </p:nvSpPr>
        <p:spPr>
          <a:xfrm>
            <a:off x="228600" y="891720"/>
            <a:ext cx="3602520" cy="40230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lnSpcReduction="9999"/>
          </a:bodyPr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0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669600"/>
            <a:ext cx="5617080" cy="1292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72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fr-FR" sz="72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9" name="Google Shape;86;p18"/>
          <p:cNvSpPr/>
          <p:nvPr/>
        </p:nvSpPr>
        <p:spPr>
          <a:xfrm>
            <a:off x="6732360" y="3519720"/>
            <a:ext cx="2182680" cy="799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sz="1000" b="1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CREDITS:</a:t>
            </a:r>
            <a:r>
              <a:rPr lang="en-GB" sz="10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 This presentation template was created by </a:t>
            </a:r>
            <a:r>
              <a:rPr lang="en-GB" sz="1000" b="1" u="sng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  <a:hlinkClick r:id="rId2"/>
              </a:rPr>
              <a:t>Slidesgo</a:t>
            </a:r>
            <a:r>
              <a:rPr lang="en-GB" sz="10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, and includes icons, infographics &amp; images by </a:t>
            </a:r>
            <a:r>
              <a:rPr lang="en-GB" sz="1000" b="1" u="sng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  <a:hlinkClick r:id="rId3"/>
              </a:rPr>
              <a:t>Freepik</a:t>
            </a:r>
            <a:r>
              <a:rPr lang="en-GB" sz="1000" b="0" u="sng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 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28600" y="447840"/>
            <a:ext cx="7724520" cy="2428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0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Online Bookstore SQL Project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2676600" y="3009960"/>
            <a:ext cx="6238440" cy="828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Simple schema, practical queries, clear insights</a:t>
            </a:r>
            <a:endParaRPr lang="en-US" sz="16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40" name="Google Shape;106;p25"/>
          <p:cNvSpPr/>
          <p:nvPr/>
        </p:nvSpPr>
        <p:spPr>
          <a:xfrm>
            <a:off x="7953480" y="123190"/>
            <a:ext cx="732960" cy="18415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41" name="Google Shape;107;p25"/>
          <p:cNvSpPr/>
          <p:nvPr/>
        </p:nvSpPr>
        <p:spPr>
          <a:xfrm rot="16200000">
            <a:off x="-304560" y="3972240"/>
            <a:ext cx="828360" cy="12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sp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GB" sz="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MM/DD/20XX</a:t>
            </a:r>
            <a:endParaRPr lang="en-US" sz="8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42" name="Google Shape;108;p25"/>
          <p:cNvCxnSpPr/>
          <p:nvPr/>
        </p:nvCxnSpPr>
        <p:spPr>
          <a:xfrm>
            <a:off x="114120" y="4451760"/>
            <a:ext cx="360" cy="7491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43" name="Google Shape;109;p25"/>
          <p:cNvCxnSpPr/>
          <p:nvPr/>
        </p:nvCxnSpPr>
        <p:spPr>
          <a:xfrm>
            <a:off x="5219280" y="3838320"/>
            <a:ext cx="36964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Subtopic 3: Best Sellers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Top 10 best-selling books will be summarized based on sales volume.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This analysis drives inventory decisions for popular titles.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Conclusions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228600" y="2219400"/>
            <a:ext cx="4352400" cy="2695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The Online Bookstore SQL Project successfully builds a clean, maintainable database.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It answers crucial business questions while being easy to extend with future enhancements.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The next steps include integrating dashboards and enhancing the model with additional features.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This strategic framework enhances decision-making and contributes to future growth.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pic>
        <p:nvPicPr>
          <p:cNvPr id="70" name="Google Shape;189;p30"/>
          <p:cNvPicPr/>
          <p:nvPr/>
        </p:nvPicPr>
        <p:blipFill>
          <a:blip r:embed="rId1"/>
          <a:srcRect l="6496" r="5217"/>
          <a:stretch>
            <a:fillRect/>
          </a:stretch>
        </p:blipFill>
        <p:spPr>
          <a:xfrm>
            <a:off x="4778280" y="228600"/>
            <a:ext cx="4136760" cy="46861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28600" y="666720"/>
            <a:ext cx="5619240" cy="129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72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Thank you!</a:t>
            </a:r>
            <a:endParaRPr lang="fr-FR" sz="72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228600" y="1962000"/>
            <a:ext cx="2609640" cy="1047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Do you have any questions?</a:t>
            </a:r>
            <a:endParaRPr lang="en-US" sz="14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74" name="Google Shape;311;p38"/>
          <p:cNvCxnSpPr/>
          <p:nvPr/>
        </p:nvCxnSpPr>
        <p:spPr>
          <a:xfrm>
            <a:off x="290520" y="3008880"/>
            <a:ext cx="25441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5" name="Text Box 4"/>
          <p:cNvSpPr txBox="1"/>
          <p:nvPr/>
        </p:nvSpPr>
        <p:spPr>
          <a:xfrm flipV="1">
            <a:off x="6744970" y="3549650"/>
            <a:ext cx="2373630" cy="9848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Introduction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The Online Bookstore SQL Project aims to create a robust database to manage books, customers, and orders efficiently. This presentation outlines the project goals, data model, and methodological approach for gaining valuable insights through SQL queries.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8600" y="762120"/>
            <a:ext cx="6200280" cy="293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2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Topic 1: Project Overview</a:t>
            </a:r>
            <a:endParaRPr lang="fr-FR" sz="52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7267680" y="800280"/>
            <a:ext cx="164736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0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01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ubTitle"/>
          </p:nvPr>
        </p:nvSpPr>
        <p:spPr>
          <a:xfrm>
            <a:off x="228600" y="3943440"/>
            <a:ext cx="650520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25000"/>
          </a:bodyPr>
          <a:p>
            <a:pPr indent="0" algn="ctr">
              <a:buNone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    </a:t>
            </a:r>
            <a:endParaRPr lang="en-US" sz="1400" b="0" u="none" strike="noStrike">
              <a:solidFill>
                <a:schemeClr val="dk1"/>
              </a:solidFill>
              <a:effectLst/>
              <a:uFillTx/>
              <a:latin typeface="Hind"/>
              <a:ea typeface="Hind"/>
            </a:endParaRPr>
          </a:p>
          <a:p>
            <a:pPr indent="0" algn="ctr">
              <a:buNone/>
            </a:pPr>
            <a:endParaRPr lang="en-US" sz="1400" b="0" u="none" strike="noStrike">
              <a:solidFill>
                <a:schemeClr val="dk1"/>
              </a:solidFill>
              <a:effectLst/>
              <a:uFillTx/>
              <a:latin typeface="Hind"/>
              <a:ea typeface="Hind"/>
            </a:endParaRPr>
          </a:p>
          <a:p>
            <a:pPr indent="0" algn="ctr">
              <a:buNone/>
            </a:pPr>
            <a:endParaRPr lang="en-US" sz="1400" b="0" u="none" strike="noStrike">
              <a:solidFill>
                <a:schemeClr val="dk1"/>
              </a:solidFill>
              <a:effectLst/>
              <a:uFillTx/>
              <a:latin typeface="Hind"/>
              <a:ea typeface="Hind"/>
            </a:endParaRPr>
          </a:p>
          <a:p>
            <a:pPr indent="0" algn="ctr">
              <a:buNone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____________________________________________________________________________________________________________________________</a:t>
            </a:r>
            <a:endParaRPr lang="en-US" sz="1400" b="0" u="none" strike="noStrike">
              <a:solidFill>
                <a:schemeClr val="dk1"/>
              </a:solidFill>
              <a:effectLst/>
              <a:uFillTx/>
              <a:latin typeface="Hind"/>
              <a:ea typeface="Hind"/>
            </a:endParaRPr>
          </a:p>
          <a:p>
            <a:pPr indent="0" algn="ctr">
              <a:buNone/>
            </a:pPr>
            <a:endParaRPr lang="en-US" sz="1400" b="0" u="none" strike="noStrike">
              <a:solidFill>
                <a:schemeClr val="dk1"/>
              </a:solidFill>
              <a:effectLst/>
              <a:uFillTx/>
              <a:latin typeface="Hind"/>
              <a:ea typeface="Hind"/>
            </a:endParaRPr>
          </a:p>
        </p:txBody>
      </p:sp>
      <p:cxnSp>
        <p:nvCxnSpPr>
          <p:cNvPr id="49" name="Google Shape;182;p29"/>
          <p:cNvCxnSpPr/>
          <p:nvPr/>
        </p:nvCxnSpPr>
        <p:spPr>
          <a:xfrm>
            <a:off x="249840" y="4340160"/>
            <a:ext cx="36964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Subtopic 1: Objective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Build a small database for books, customers, and orders.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Facilitate answers to sales, inventory, and customer inquiries.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Enhance data accessibility and decision-making through SQL analysis.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Subtopic 2: Data Model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The data model consists of three tables: Books, Customers, and Orders.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Orders table connects Customers to Books via foreign keys.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This structure allows for streamlined data retrieval and analytics.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Visual representation of the schema will be included for clarity.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Subtopic 3: Process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228600" y="2219400"/>
            <a:ext cx="4352400" cy="2695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The process consists of four key steps: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1. Create the database schema for the tables.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2. Import CSV files containing initial data.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3. Validate the imported data through counts and distinct checks.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4. Execute analysis queries to derive meaningful insights, ensuring data integrity throughout the process.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pic>
        <p:nvPicPr>
          <p:cNvPr id="56" name="Google Shape;189;p30"/>
          <p:cNvPicPr/>
          <p:nvPr/>
        </p:nvPicPr>
        <p:blipFill>
          <a:blip r:embed="rId1"/>
          <a:srcRect l="6496" r="5217"/>
          <a:stretch>
            <a:fillRect/>
          </a:stretch>
        </p:blipFill>
        <p:spPr>
          <a:xfrm>
            <a:off x="4778280" y="228600"/>
            <a:ext cx="4136760" cy="46861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28600" y="762120"/>
            <a:ext cx="6200280" cy="293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2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Topic 2: Key Features</a:t>
            </a:r>
            <a:endParaRPr lang="fr-FR" sz="52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7267680" y="800280"/>
            <a:ext cx="1647360" cy="110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60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02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ubTitle"/>
          </p:nvPr>
        </p:nvSpPr>
        <p:spPr>
          <a:xfrm>
            <a:off x="228600" y="3943440"/>
            <a:ext cx="6505200" cy="3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0000"/>
          </a:bodyPr>
          <a:p>
            <a:pPr indent="0" algn="ctr">
              <a:buNone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______________________________________________________</a:t>
            </a:r>
            <a:endParaRPr lang="en-US" sz="1400" b="0" u="none" strike="noStrike">
              <a:solidFill>
                <a:schemeClr val="dk1"/>
              </a:solidFill>
              <a:effectLst/>
              <a:uFillTx/>
              <a:latin typeface="Hind"/>
              <a:ea typeface="Hind"/>
            </a:endParaRPr>
          </a:p>
          <a:p>
            <a:pPr indent="0" algn="ctr">
              <a:buNone/>
            </a:pPr>
            <a:endParaRPr lang="en-US" sz="1400" b="0" u="none" strike="noStrike">
              <a:solidFill>
                <a:schemeClr val="dk1"/>
              </a:solidFill>
              <a:effectLst/>
              <a:uFillTx/>
              <a:latin typeface="Hind"/>
              <a:ea typeface="Hind"/>
            </a:endParaRPr>
          </a:p>
        </p:txBody>
      </p:sp>
      <p:cxnSp>
        <p:nvCxnSpPr>
          <p:cNvPr id="60" name="Google Shape;182;p29"/>
          <p:cNvCxnSpPr/>
          <p:nvPr/>
        </p:nvCxnSpPr>
        <p:spPr>
          <a:xfrm>
            <a:off x="249840" y="4340160"/>
            <a:ext cx="36964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Subtopic 1: KPIs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Key Performance Indicators include: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- Total revenue generated from book sales.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- Total number of units sold across all orders.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- Counts of books, customers, and orders to assess operational performance.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These metrics aid in evaluating the project's effectiveness.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6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Subtopic 2: Market Reach</a:t>
            </a:r>
            <a:endParaRPr lang="fr-FR" sz="26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228600" y="2219400"/>
            <a:ext cx="4352400" cy="2695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This project targets various geographical locations.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Distinct countries and cities served  </a:t>
            </a: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pic>
        <p:nvPicPr>
          <p:cNvPr id="65" name="Google Shape;189;p30"/>
          <p:cNvPicPr/>
          <p:nvPr/>
        </p:nvPicPr>
        <p:blipFill>
          <a:blip r:embed="rId1"/>
          <a:srcRect l="6496" r="5217"/>
          <a:stretch>
            <a:fillRect/>
          </a:stretch>
        </p:blipFill>
        <p:spPr>
          <a:xfrm>
            <a:off x="4778280" y="228600"/>
            <a:ext cx="4136760" cy="46861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ark Theme by Slidesgo">
  <a:themeElements>
    <a:clrScheme name="Simple Light">
      <a:dk1>
        <a:srgbClr val="FFFFFF"/>
      </a:dk1>
      <a:lt1>
        <a:srgbClr val="0D0D0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2350</Words>
  <Application>WPS Presentation</Application>
  <PresentationFormat/>
  <Paragraphs>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</vt:lpstr>
      <vt:lpstr>Symbol</vt:lpstr>
      <vt:lpstr>Space Grotesk</vt:lpstr>
      <vt:lpstr>Segoe Print</vt:lpstr>
      <vt:lpstr>Hind</vt:lpstr>
      <vt:lpstr>OpenSymbol</vt:lpstr>
      <vt:lpstr>Microsoft YaHei</vt:lpstr>
      <vt:lpstr>Arial Unicode MS</vt:lpstr>
      <vt:lpstr>Calibri</vt:lpstr>
      <vt:lpstr>Dark Theme by Slidesgo</vt:lpstr>
      <vt:lpstr>Slidesgo Final Pages</vt:lpstr>
      <vt:lpstr>Online Bookstore SQL Project</vt:lpstr>
      <vt:lpstr>Introduction</vt:lpstr>
      <vt:lpstr>01</vt:lpstr>
      <vt:lpstr>Subtopic 1: Objective</vt:lpstr>
      <vt:lpstr>Subtopic 2: Data Model</vt:lpstr>
      <vt:lpstr>Subtopic 3: Process</vt:lpstr>
      <vt:lpstr>02</vt:lpstr>
      <vt:lpstr>Subtopic 1: KPIs</vt:lpstr>
      <vt:lpstr>Subtopic 2: Market Reach</vt:lpstr>
      <vt:lpstr>Subtopic 3: Best Sellers</vt:lpstr>
      <vt:lpstr>Conclusions</vt:lpstr>
      <vt:lpstr>Thank you!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Bookstore SQL Project</dc:title>
  <dc:creator/>
  <cp:lastModifiedBy>harshith goud</cp:lastModifiedBy>
  <cp:revision>2</cp:revision>
  <dcterms:created xsi:type="dcterms:W3CDTF">2025-08-25T05:48:00Z</dcterms:created>
  <dcterms:modified xsi:type="dcterms:W3CDTF">2025-08-25T05:53:21Z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  <property fmtid="{D5CDD505-2E9C-101B-9397-08002B2CF9AE}" pid="3" name="ICV">
    <vt:lpwstr>276DB15D9F2A46CCBDBCFFA8405FB8ED_13</vt:lpwstr>
  </property>
  <property fmtid="{D5CDD505-2E9C-101B-9397-08002B2CF9AE}" pid="4" name="KSOProductBuildVer">
    <vt:lpwstr>1033-12.2.0.21931</vt:lpwstr>
  </property>
</Properties>
</file>