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7/17/2024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7/17/2024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7/17/2024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7/17/2024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cio/definition/Shared-services" TargetMode="External"/><Relationship Id="rId2" Type="http://schemas.openxmlformats.org/officeDocument/2006/relationships/hyperlink" Target="https://www.techtarget.com/searchapparchitecture/definition/interoperability" TargetMode="External"/><Relationship Id="rId1" Type="http://schemas.openxmlformats.org/officeDocument/2006/relationships/slideLayout" Target="../slideLayouts/slideLayout2.xml"/><Relationship Id="rId4" Type="http://schemas.openxmlformats.org/officeDocument/2006/relationships/hyperlink" Target="https://www.techtarget.com/searcherp/definition/kaizen-or-continuous-improve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5C67-651D-F9BF-74DB-623CE465736F}"/>
              </a:ext>
            </a:extLst>
          </p:cNvPr>
          <p:cNvSpPr>
            <a:spLocks noGrp="1"/>
          </p:cNvSpPr>
          <p:nvPr>
            <p:ph type="title"/>
          </p:nvPr>
        </p:nvSpPr>
        <p:spPr>
          <a:xfrm>
            <a:off x="1138570" y="834888"/>
            <a:ext cx="9914859" cy="3846442"/>
          </a:xfrm>
        </p:spPr>
        <p:txBody>
          <a:bodyPr/>
          <a:lstStyle/>
          <a:p>
            <a:r>
              <a:rPr lang="en-US" sz="4000" dirty="0">
                <a:latin typeface="Bahnschrift SemiLight SemiConde" panose="020B0502040204020203" pitchFamily="34" charset="0"/>
                <a:ea typeface="Calibri" panose="020F0502020204030204" pitchFamily="34" charset="0"/>
                <a:cs typeface="Calibri" panose="020F0502020204030204" pitchFamily="34" charset="0"/>
              </a:rPr>
              <a:t>       </a:t>
            </a:r>
            <a:r>
              <a:rPr lang="en-US" sz="4800" b="1" dirty="0">
                <a:latin typeface="Calibri" panose="020F0502020204030204" pitchFamily="34" charset="0"/>
                <a:ea typeface="Calibri" panose="020F0502020204030204" pitchFamily="34" charset="0"/>
                <a:cs typeface="Calibri" panose="020F0502020204030204" pitchFamily="34" charset="0"/>
              </a:rPr>
              <a:t>Service-Oriented Architecture for a </a:t>
            </a:r>
            <a:br>
              <a:rPr lang="en-US" sz="4800" b="1" dirty="0">
                <a:latin typeface="Calibri" panose="020F0502020204030204" pitchFamily="34" charset="0"/>
                <a:ea typeface="Calibri" panose="020F0502020204030204" pitchFamily="34" charset="0"/>
                <a:cs typeface="Calibri" panose="020F0502020204030204" pitchFamily="34" charset="0"/>
              </a:rPr>
            </a:br>
            <a:r>
              <a:rPr lang="en-US" sz="4800" b="1" dirty="0">
                <a:latin typeface="Calibri" panose="020F0502020204030204" pitchFamily="34" charset="0"/>
                <a:ea typeface="Calibri" panose="020F0502020204030204" pitchFamily="34" charset="0"/>
                <a:cs typeface="Calibri" panose="020F0502020204030204" pitchFamily="34" charset="0"/>
              </a:rPr>
              <a:t>                    Healthcare System</a:t>
            </a:r>
            <a:endParaRPr lang="en-IN" sz="4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33A1208-FD74-6CC4-DBEC-616EBFBB9E2F}"/>
              </a:ext>
            </a:extLst>
          </p:cNvPr>
          <p:cNvSpPr>
            <a:spLocks noGrp="1"/>
          </p:cNvSpPr>
          <p:nvPr>
            <p:ph idx="1"/>
          </p:nvPr>
        </p:nvSpPr>
        <p:spPr>
          <a:xfrm>
            <a:off x="8607287" y="5189864"/>
            <a:ext cx="2718930" cy="952517"/>
          </a:xfrm>
        </p:spPr>
        <p:txBody>
          <a:bodyPr/>
          <a:lstStyle/>
          <a:p>
            <a:pPr marL="0" indent="0">
              <a:buNone/>
            </a:pPr>
            <a:r>
              <a:rPr lang="en-US" dirty="0"/>
              <a:t> </a:t>
            </a:r>
            <a:r>
              <a:rPr lang="en-US" dirty="0">
                <a:latin typeface="Arial" panose="020B0604020202020204" pitchFamily="34" charset="0"/>
                <a:cs typeface="Arial" panose="020B0604020202020204" pitchFamily="34" charset="0"/>
              </a:rPr>
              <a:t>Presented By: </a:t>
            </a:r>
          </a:p>
          <a:p>
            <a:pPr marL="0" indent="0">
              <a:buNone/>
            </a:pPr>
            <a:r>
              <a:rPr lang="en-US" dirty="0">
                <a:latin typeface="Arial" panose="020B0604020202020204" pitchFamily="34" charset="0"/>
                <a:cs typeface="Arial" panose="020B0604020202020204" pitchFamily="34" charset="0"/>
              </a:rPr>
              <a:t>  Harshitha 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7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5666-62F6-FF41-AB3E-98C8371CC319}"/>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Class Diagram</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PlantUML diagram">
            <a:extLst>
              <a:ext uri="{FF2B5EF4-FFF2-40B4-BE49-F238E27FC236}">
                <a16:creationId xmlns:a16="http://schemas.microsoft.com/office/drawing/2014/main" id="{F7772FFD-B668-F4CD-4DAA-682F14994B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5256" y="2007704"/>
            <a:ext cx="10247243" cy="336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50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E4A9-B814-5BDF-558C-9CAE6A659D9E}"/>
              </a:ext>
            </a:extLst>
          </p:cNvPr>
          <p:cNvSpPr>
            <a:spLocks noGrp="1"/>
          </p:cNvSpPr>
          <p:nvPr>
            <p:ph type="title"/>
          </p:nvPr>
        </p:nvSpPr>
        <p:spPr>
          <a:xfrm>
            <a:off x="905256" y="401825"/>
            <a:ext cx="9914859" cy="102941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 Diagram</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PlantUML diagram">
            <a:extLst>
              <a:ext uri="{FF2B5EF4-FFF2-40B4-BE49-F238E27FC236}">
                <a16:creationId xmlns:a16="http://schemas.microsoft.com/office/drawing/2014/main" id="{72BB8AF3-C832-6C52-9C01-C52313D6C5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20078"/>
            <a:ext cx="9905715" cy="449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1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5149-7C02-13D2-2FD1-56D330B005FC}"/>
              </a:ext>
            </a:extLst>
          </p:cNvPr>
          <p:cNvSpPr>
            <a:spLocks noGrp="1"/>
          </p:cNvSpPr>
          <p:nvPr>
            <p:ph type="title"/>
          </p:nvPr>
        </p:nvSpPr>
        <p:spPr>
          <a:xfrm>
            <a:off x="905257" y="1018051"/>
            <a:ext cx="9914859" cy="1329004"/>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Conclusion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14F7B0-845B-36D1-484F-24C0619A7899}"/>
              </a:ext>
            </a:extLst>
          </p:cNvPr>
          <p:cNvSpPr>
            <a:spLocks noGrp="1"/>
          </p:cNvSpPr>
          <p:nvPr>
            <p:ph idx="1"/>
          </p:nvPr>
        </p:nvSpPr>
        <p:spPr>
          <a:xfrm>
            <a:off x="905256" y="2433434"/>
            <a:ext cx="9914860" cy="2482645"/>
          </a:xfrm>
        </p:spPr>
        <p:txBody>
          <a:bodyPr/>
          <a:lstStyle/>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By implementing a Service-Oriented Architecture for its healthcare system, Health Plus was able to overcome the challenges of disparate systems, achieving significant improvements in data consistency, process efficiency, and patient care. The SOA approach provided the flexibility and scalability needed to support Health Plus's growth and evolving healthcare needs.</a:t>
            </a:r>
          </a:p>
          <a:p>
            <a:endParaRPr lang="en-IN" dirty="0"/>
          </a:p>
        </p:txBody>
      </p:sp>
    </p:spTree>
    <p:extLst>
      <p:ext uri="{BB962C8B-B14F-4D97-AF65-F5344CB8AC3E}">
        <p14:creationId xmlns:p14="http://schemas.microsoft.com/office/powerpoint/2010/main" val="362060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330F-6937-D396-2ABA-0A8D69A7BBCB}"/>
              </a:ext>
            </a:extLst>
          </p:cNvPr>
          <p:cNvSpPr>
            <a:spLocks noGrp="1"/>
          </p:cNvSpPr>
          <p:nvPr>
            <p:ph type="ctrTitle"/>
          </p:nvPr>
        </p:nvSpPr>
        <p:spPr>
          <a:xfrm>
            <a:off x="1249326" y="1319753"/>
            <a:ext cx="8504275" cy="989814"/>
          </a:xfrm>
        </p:spPr>
        <p:txBody>
          <a:bodyPr>
            <a:noAutofit/>
          </a:bodyPr>
          <a:lstStyle/>
          <a:p>
            <a:r>
              <a:rPr lang="en-US" sz="4000" b="1" kern="100" dirty="0">
                <a:effectLst/>
                <a:latin typeface="Calibri" panose="020F0502020204030204" pitchFamily="34" charset="0"/>
                <a:ea typeface="Calibri" panose="020F0502020204030204" pitchFamily="34" charset="0"/>
                <a:cs typeface="Tunga" panose="020B0502040204020203" pitchFamily="34" charset="0"/>
              </a:rPr>
              <a:t>           </a:t>
            </a:r>
            <a:br>
              <a:rPr lang="en-US" sz="4000" b="1" kern="100" dirty="0">
                <a:effectLst/>
                <a:latin typeface="Calibri" panose="020F0502020204030204" pitchFamily="34" charset="0"/>
                <a:ea typeface="Calibri" panose="020F0502020204030204" pitchFamily="34" charset="0"/>
                <a:cs typeface="Tunga" panose="020B0502040204020203" pitchFamily="34" charset="0"/>
              </a:rPr>
            </a:br>
            <a:r>
              <a:rPr lang="en-US" sz="4000" b="1" kern="100" dirty="0">
                <a:effectLst/>
                <a:latin typeface="Calibri" panose="020F0502020204030204" pitchFamily="34" charset="0"/>
                <a:ea typeface="Calibri" panose="020F0502020204030204" pitchFamily="34" charset="0"/>
                <a:cs typeface="Tunga" panose="020B0502040204020203" pitchFamily="34" charset="0"/>
              </a:rPr>
              <a:t>       </a:t>
            </a:r>
            <a:br>
              <a:rPr lang="en-US" sz="4000" b="1" kern="100" dirty="0">
                <a:effectLst/>
                <a:latin typeface="Calibri" panose="020F0502020204030204" pitchFamily="34" charset="0"/>
                <a:ea typeface="Calibri" panose="020F0502020204030204" pitchFamily="34" charset="0"/>
                <a:cs typeface="Tunga" panose="020B0502040204020203" pitchFamily="34" charset="0"/>
              </a:rPr>
            </a:br>
            <a:br>
              <a:rPr lang="en-US" sz="4000" b="1" kern="100" dirty="0">
                <a:effectLst/>
                <a:latin typeface="Calibri" panose="020F0502020204030204" pitchFamily="34" charset="0"/>
                <a:ea typeface="Calibri" panose="020F0502020204030204" pitchFamily="34" charset="0"/>
                <a:cs typeface="Tunga" panose="020B0502040204020203" pitchFamily="34" charset="0"/>
              </a:rPr>
            </a:br>
            <a:br>
              <a:rPr lang="en-US" sz="4000" b="1" kern="100" dirty="0">
                <a:effectLst/>
                <a:latin typeface="Calibri" panose="020F0502020204030204" pitchFamily="34" charset="0"/>
                <a:ea typeface="Calibri" panose="020F0502020204030204" pitchFamily="34" charset="0"/>
                <a:cs typeface="Tunga" panose="020B0502040204020203" pitchFamily="34" charset="0"/>
              </a:rPr>
            </a:br>
            <a:r>
              <a:rPr lang="en-US" sz="4000" b="1" kern="100" dirty="0">
                <a:effectLst/>
                <a:latin typeface="Calibri" panose="020F0502020204030204" pitchFamily="34" charset="0"/>
                <a:ea typeface="Calibri" panose="020F0502020204030204" pitchFamily="34" charset="0"/>
                <a:cs typeface="Tunga" panose="020B0502040204020203" pitchFamily="34" charset="0"/>
              </a:rPr>
              <a:t>           </a:t>
            </a:r>
            <a:br>
              <a:rPr lang="en-US" sz="4000" b="1" kern="100" dirty="0">
                <a:effectLst/>
                <a:latin typeface="Calibri" panose="020F0502020204030204" pitchFamily="34" charset="0"/>
                <a:ea typeface="Calibri" panose="020F0502020204030204" pitchFamily="34" charset="0"/>
                <a:cs typeface="Tunga" panose="020B0502040204020203" pitchFamily="34" charset="0"/>
              </a:rPr>
            </a:br>
            <a:br>
              <a:rPr lang="en-US" sz="4000" b="1" kern="100" dirty="0">
                <a:effectLst/>
                <a:latin typeface="Calibri" panose="020F0502020204030204" pitchFamily="34" charset="0"/>
                <a:ea typeface="Calibri" panose="020F0502020204030204" pitchFamily="34" charset="0"/>
                <a:cs typeface="Tunga" panose="020B0502040204020203" pitchFamily="34" charset="0"/>
              </a:rPr>
            </a:br>
            <a:br>
              <a:rPr lang="en-US" sz="4000" b="1" kern="100" dirty="0">
                <a:effectLst/>
                <a:latin typeface="Calibri" panose="020F0502020204030204" pitchFamily="34" charset="0"/>
                <a:ea typeface="Calibri" panose="020F0502020204030204" pitchFamily="34" charset="0"/>
                <a:cs typeface="Tunga" panose="020B0502040204020203" pitchFamily="34" charset="0"/>
              </a:rPr>
            </a:br>
            <a:r>
              <a:rPr lang="en-US" sz="4000" b="1" kern="100" dirty="0">
                <a:effectLst/>
                <a:latin typeface="Calibri" panose="020F0502020204030204" pitchFamily="34" charset="0"/>
                <a:ea typeface="Calibri" panose="020F0502020204030204" pitchFamily="34" charset="0"/>
                <a:cs typeface="Tunga" panose="020B0502040204020203" pitchFamily="34" charset="0"/>
              </a:rPr>
              <a:t>             Service-Oriented Architecture:</a:t>
            </a:r>
            <a:br>
              <a:rPr lang="en-IN" sz="4000" kern="100" dirty="0">
                <a:effectLst/>
                <a:latin typeface="Calibri" panose="020F0502020204030204" pitchFamily="34" charset="0"/>
                <a:ea typeface="Calibri" panose="020F0502020204030204" pitchFamily="34" charset="0"/>
                <a:cs typeface="Tunga" panose="020B0502040204020203" pitchFamily="34" charset="0"/>
              </a:rPr>
            </a:br>
            <a:endParaRPr lang="en-IN" sz="4000" dirty="0"/>
          </a:p>
        </p:txBody>
      </p:sp>
      <p:sp>
        <p:nvSpPr>
          <p:cNvPr id="7" name="TextBox 6">
            <a:extLst>
              <a:ext uri="{FF2B5EF4-FFF2-40B4-BE49-F238E27FC236}">
                <a16:creationId xmlns:a16="http://schemas.microsoft.com/office/drawing/2014/main" id="{32CFE005-4300-F9D4-9F65-BF74F0C75123}"/>
              </a:ext>
            </a:extLst>
          </p:cNvPr>
          <p:cNvSpPr txBox="1"/>
          <p:nvPr/>
        </p:nvSpPr>
        <p:spPr>
          <a:xfrm>
            <a:off x="998593" y="2076330"/>
            <a:ext cx="10194814" cy="3046988"/>
          </a:xfrm>
          <a:prstGeom prst="rect">
            <a:avLst/>
          </a:prstGeom>
          <a:noFill/>
        </p:spPr>
        <p:txBody>
          <a:bodyPr wrap="square">
            <a:spAutoFit/>
          </a:bodyPr>
          <a:lstStyle/>
          <a:p>
            <a:r>
              <a:rPr lang="en-US" sz="2400" b="1" kern="100" dirty="0">
                <a:effectLst/>
                <a:latin typeface="Calibri" panose="020F0502020204030204" pitchFamily="34" charset="0"/>
                <a:ea typeface="Calibri" panose="020F0502020204030204" pitchFamily="34" charset="0"/>
                <a:cs typeface="Tunga" panose="020B0502040204020203" pitchFamily="34" charset="0"/>
              </a:rPr>
              <a:t>Introduction</a:t>
            </a:r>
          </a:p>
          <a:p>
            <a:endParaRPr lang="en-US" sz="2400" kern="1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kern="100" dirty="0">
                <a:effectLst/>
                <a:latin typeface="Calibri" panose="020F0502020204030204" pitchFamily="34" charset="0"/>
                <a:ea typeface="Calibri" panose="020F0502020204030204" pitchFamily="34" charset="0"/>
                <a:cs typeface="Tunga" panose="020B0502040204020203" pitchFamily="34" charset="0"/>
              </a:rPr>
              <a:t>Service-oriented architecture (SOA) is a method of software development that uses software components called services to create business applications. Each service provides a business capability, and services can also communicate with each other across platforms and languages. Developers use SOA to reuse services in different systems or combine several independent services to perform complex tasks.</a:t>
            </a:r>
            <a:endParaRPr lang="en-IN" sz="2400" kern="1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80345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0C601-88AD-62B1-95F2-C6F4163C3D80}"/>
              </a:ext>
            </a:extLst>
          </p:cNvPr>
          <p:cNvSpPr>
            <a:spLocks noGrp="1"/>
          </p:cNvSpPr>
          <p:nvPr>
            <p:ph idx="1"/>
          </p:nvPr>
        </p:nvSpPr>
        <p:spPr>
          <a:xfrm>
            <a:off x="914400" y="876693"/>
            <a:ext cx="9914860" cy="5166298"/>
          </a:xfrm>
        </p:spPr>
        <p:txBody>
          <a:bodyPr>
            <a:normAutofit/>
          </a:bodyPr>
          <a:lstStyle/>
          <a:p>
            <a:pPr algn="just"/>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SOA creates </a:t>
            </a:r>
            <a:r>
              <a:rPr lang="en-US" sz="2200" b="0" i="0" u="sng" dirty="0">
                <a:solidFill>
                  <a:schemeClr val="accent2"/>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interoperability</a:t>
            </a:r>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between apps and services. It ensures existing applications can be easily scaled, while simultaneously reducing costs related to the development of business service solutions.</a:t>
            </a:r>
          </a:p>
          <a:p>
            <a:pPr algn="just"/>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Enterprises also use SOA to build applications that require multiple systems to interact with each other efficiently. The defining concepts of SOA are the following:</a:t>
            </a:r>
          </a:p>
          <a:p>
            <a:pPr algn="just">
              <a:buFont typeface="Arial" panose="020B0604020202020204" pitchFamily="34" charset="0"/>
              <a:buChar char="•"/>
            </a:pPr>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Business value is more important than technical strategy.</a:t>
            </a:r>
          </a:p>
          <a:p>
            <a:pPr algn="just">
              <a:buFont typeface="Arial" panose="020B0604020202020204" pitchFamily="34" charset="0"/>
              <a:buChar char="•"/>
            </a:pPr>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Strategic goals are more important than benefits related to specific projects.</a:t>
            </a:r>
          </a:p>
          <a:p>
            <a:pPr algn="just">
              <a:buFont typeface="Arial" panose="020B0604020202020204" pitchFamily="34" charset="0"/>
              <a:buChar char="•"/>
            </a:pPr>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Basic interoperability is more important than custom integration.</a:t>
            </a:r>
          </a:p>
          <a:p>
            <a:pPr algn="just">
              <a:buFont typeface="Arial" panose="020B0604020202020204" pitchFamily="34" charset="0"/>
              <a:buChar char="•"/>
            </a:pPr>
            <a:r>
              <a:rPr lang="en-US" sz="2200" b="0" i="0" u="sng" dirty="0">
                <a:solidFill>
                  <a:schemeClr val="accent2"/>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Shared services</a:t>
            </a:r>
            <a:r>
              <a:rPr lang="en-US" sz="2200" b="0" i="0" u="sng" dirty="0">
                <a:solidFill>
                  <a:schemeClr val="accent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are more important than implementations with a specific purpose.</a:t>
            </a:r>
          </a:p>
          <a:p>
            <a:pPr algn="just">
              <a:buFont typeface="Arial" panose="020B0604020202020204" pitchFamily="34" charset="0"/>
              <a:buChar char="•"/>
            </a:pPr>
            <a:r>
              <a:rPr lang="en-US" sz="2200" b="0" i="0" u="sng" dirty="0">
                <a:solidFill>
                  <a:schemeClr val="accent2"/>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Continuous </a:t>
            </a:r>
            <a:r>
              <a:rPr lang="en-US" sz="2200" b="0" i="0" dirty="0">
                <a:solidFill>
                  <a:schemeClr val="accent2"/>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improvement</a:t>
            </a:r>
            <a:r>
              <a:rPr lang="en-US" sz="2200" b="0" i="0" dirty="0">
                <a:solidFill>
                  <a:schemeClr val="accent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2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is more important than immediate perfection.</a:t>
            </a:r>
          </a:p>
          <a:p>
            <a:endParaRPr lang="en-IN" dirty="0"/>
          </a:p>
        </p:txBody>
      </p:sp>
    </p:spTree>
    <p:extLst>
      <p:ext uri="{BB962C8B-B14F-4D97-AF65-F5344CB8AC3E}">
        <p14:creationId xmlns:p14="http://schemas.microsoft.com/office/powerpoint/2010/main" val="236003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BAC0-469F-7621-1A1D-257080334AE2}"/>
              </a:ext>
            </a:extLst>
          </p:cNvPr>
          <p:cNvSpPr>
            <a:spLocks noGrp="1"/>
          </p:cNvSpPr>
          <p:nvPr>
            <p:ph type="title"/>
          </p:nvPr>
        </p:nvSpPr>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Case Study: Service-Oriented Architecture for a Healthcare System</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1B8FDEA-D617-DB3B-9212-B8DD50B78721}"/>
              </a:ext>
            </a:extLst>
          </p:cNvPr>
          <p:cNvSpPr>
            <a:spLocks noGrp="1"/>
          </p:cNvSpPr>
          <p:nvPr>
            <p:ph idx="1"/>
          </p:nvPr>
        </p:nvSpPr>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Overview</a:t>
            </a:r>
          </a:p>
          <a:p>
            <a:pPr marL="0" indent="0" algn="just">
              <a:buNone/>
            </a:pPr>
            <a:r>
              <a:rPr lang="en-US" sz="2350" dirty="0">
                <a:latin typeface="Calibri" panose="020F0502020204030204" pitchFamily="34" charset="0"/>
                <a:ea typeface="Calibri" panose="020F0502020204030204" pitchFamily="34" charset="0"/>
                <a:cs typeface="Calibri" panose="020F0502020204030204" pitchFamily="34" charset="0"/>
              </a:rPr>
              <a:t>A large healthcare provider, HealthCare Co, faced challenges in managing patient data, streamlining operations, and ensuring regulatory compliance due to the fragmented nature of their IT systems. Different departments (e.g., patient records, billing, lab services, pharmacy) operated in silos, leading to inefficiencies and data inconsistencies. To address these issues, HealthCare Co decided to implement a Service-Oriented Architecture (SOA) to integrate its disparate systems and improve overall healthcare delivery.</a:t>
            </a:r>
          </a:p>
          <a:p>
            <a:endParaRPr lang="en-IN" dirty="0"/>
          </a:p>
        </p:txBody>
      </p:sp>
    </p:spTree>
    <p:extLst>
      <p:ext uri="{BB962C8B-B14F-4D97-AF65-F5344CB8AC3E}">
        <p14:creationId xmlns:p14="http://schemas.microsoft.com/office/powerpoint/2010/main" val="7624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D1BF-8005-3FFF-C9A1-5820206A35D1}"/>
              </a:ext>
            </a:extLst>
          </p:cNvPr>
          <p:cNvSpPr>
            <a:spLocks noGrp="1"/>
          </p:cNvSpPr>
          <p:nvPr>
            <p:ph type="title"/>
          </p:nvPr>
        </p:nvSpPr>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Objectives:</a:t>
            </a:r>
            <a:br>
              <a:rPr lang="en-US" sz="3200" b="1" dirty="0">
                <a:latin typeface="Calibri" panose="020F0502020204030204" pitchFamily="34" charset="0"/>
                <a:ea typeface="Calibri" panose="020F0502020204030204" pitchFamily="34" charset="0"/>
                <a:cs typeface="Calibri" panose="020F0502020204030204" pitchFamily="34" charset="0"/>
              </a:rPr>
            </a:b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BA7D85-CFC8-8ABE-BAC7-61338FA86EF7}"/>
              </a:ext>
            </a:extLst>
          </p:cNvPr>
          <p:cNvSpPr>
            <a:spLocks noGrp="1"/>
          </p:cNvSpPr>
          <p:nvPr>
            <p:ph idx="1"/>
          </p:nvPr>
        </p:nvSpPr>
        <p:spPr>
          <a:xfrm>
            <a:off x="1470582" y="1542601"/>
            <a:ext cx="9914860" cy="4123318"/>
          </a:xfrm>
        </p:spPr>
        <p:txBody>
          <a:bodyPr/>
          <a:lstStyle/>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Integrate various healthcare IT systems.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Improve data consistency and accuracy across departments.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Enhance operational efficiency and patient care.</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Enable real-time data access and reporting.</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Ensure compliance with healthcare regulations (e.g., HIPAA).</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Provide scalability and flexibility for future needs.</a:t>
            </a:r>
          </a:p>
          <a:p>
            <a:endParaRPr lang="en-IN" dirty="0"/>
          </a:p>
        </p:txBody>
      </p:sp>
    </p:spTree>
    <p:extLst>
      <p:ext uri="{BB962C8B-B14F-4D97-AF65-F5344CB8AC3E}">
        <p14:creationId xmlns:p14="http://schemas.microsoft.com/office/powerpoint/2010/main" val="104604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E4E6-BAB8-6348-1358-33714BD43B95}"/>
              </a:ext>
            </a:extLst>
          </p:cNvPr>
          <p:cNvSpPr>
            <a:spLocks noGrp="1"/>
          </p:cNvSpPr>
          <p:nvPr>
            <p:ph type="title"/>
          </p:nvPr>
        </p:nvSpPr>
        <p:spPr>
          <a:xfrm>
            <a:off x="905256" y="590668"/>
            <a:ext cx="9914859" cy="1238132"/>
          </a:xfrm>
        </p:spPr>
        <p:txBody>
          <a:bodyPr>
            <a:normAutofit fontScale="90000"/>
          </a:bodyPr>
          <a:lstStyle/>
          <a:p>
            <a:r>
              <a:rPr lang="en-US" sz="3600" b="1" dirty="0">
                <a:latin typeface="Calibri" panose="020F0502020204030204" pitchFamily="34" charset="0"/>
                <a:ea typeface="Calibri" panose="020F0502020204030204" pitchFamily="34" charset="0"/>
                <a:cs typeface="Calibri" panose="020F0502020204030204" pitchFamily="34" charset="0"/>
              </a:rPr>
              <a:t>Implementation</a:t>
            </a:r>
            <a:br>
              <a:rPr lang="en-US" b="1" dirty="0"/>
            </a:br>
            <a:endParaRPr lang="en-IN" dirty="0"/>
          </a:p>
        </p:txBody>
      </p:sp>
      <p:sp>
        <p:nvSpPr>
          <p:cNvPr id="3" name="Content Placeholder 2">
            <a:extLst>
              <a:ext uri="{FF2B5EF4-FFF2-40B4-BE49-F238E27FC236}">
                <a16:creationId xmlns:a16="http://schemas.microsoft.com/office/drawing/2014/main" id="{CF68D851-8D5D-C1E1-7738-90A0A1C84A98}"/>
              </a:ext>
            </a:extLst>
          </p:cNvPr>
          <p:cNvSpPr>
            <a:spLocks noGrp="1"/>
          </p:cNvSpPr>
          <p:nvPr>
            <p:ph idx="1"/>
          </p:nvPr>
        </p:nvSpPr>
        <p:spPr>
          <a:xfrm>
            <a:off x="905256" y="1367341"/>
            <a:ext cx="9914860" cy="4712948"/>
          </a:xfrm>
        </p:spPr>
        <p:txBody>
          <a:bodyPr>
            <a:normAutofit fontScale="92500" lnSpcReduction="10000"/>
          </a:bodyPr>
          <a:lstStyle/>
          <a:p>
            <a:pPr marL="0" indent="0" algn="just">
              <a:buNone/>
            </a:pPr>
            <a:r>
              <a:rPr lang="en-US" sz="2200" b="1" dirty="0">
                <a:latin typeface="Calibri" panose="020F0502020204030204" pitchFamily="34" charset="0"/>
                <a:ea typeface="Calibri" panose="020F0502020204030204" pitchFamily="34" charset="0"/>
                <a:cs typeface="Calibri" panose="020F0502020204030204" pitchFamily="34" charset="0"/>
              </a:rPr>
              <a:t>1. Assessment and Planning</a:t>
            </a:r>
          </a:p>
          <a:p>
            <a:pPr algn="just">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Stakeholder Analysis:</a:t>
            </a:r>
            <a:r>
              <a:rPr lang="en-US" sz="2200" dirty="0">
                <a:latin typeface="Calibri" panose="020F0502020204030204" pitchFamily="34" charset="0"/>
                <a:ea typeface="Calibri" panose="020F0502020204030204" pitchFamily="34" charset="0"/>
                <a:cs typeface="Calibri" panose="020F0502020204030204" pitchFamily="34" charset="0"/>
              </a:rPr>
              <a:t> Identify key stakeholders (HR managers, IT staff, department heads).</a:t>
            </a:r>
          </a:p>
          <a:p>
            <a:pPr algn="just">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Requirements Gathering:</a:t>
            </a:r>
            <a:r>
              <a:rPr lang="en-US" sz="2200" dirty="0">
                <a:latin typeface="Calibri" panose="020F0502020204030204" pitchFamily="34" charset="0"/>
                <a:ea typeface="Calibri" panose="020F0502020204030204" pitchFamily="34" charset="0"/>
                <a:cs typeface="Calibri" panose="020F0502020204030204" pitchFamily="34" charset="0"/>
              </a:rPr>
              <a:t> Conduct workshops to gather detailed requirements.</a:t>
            </a:r>
          </a:p>
          <a:p>
            <a:pPr algn="just">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System Analysis:</a:t>
            </a:r>
            <a:r>
              <a:rPr lang="en-US" sz="2200" dirty="0">
                <a:latin typeface="Calibri" panose="020F0502020204030204" pitchFamily="34" charset="0"/>
                <a:ea typeface="Calibri" panose="020F0502020204030204" pitchFamily="34" charset="0"/>
                <a:cs typeface="Calibri" panose="020F0502020204030204" pitchFamily="34" charset="0"/>
              </a:rPr>
              <a:t> Review existing HR systems to understand data structures, processes, and integration capabilities.</a:t>
            </a:r>
          </a:p>
          <a:p>
            <a:pPr marL="0" indent="0" algn="just">
              <a:buNone/>
            </a:pPr>
            <a:r>
              <a:rPr lang="en-US" sz="2200" b="1" dirty="0">
                <a:latin typeface="Calibri" panose="020F0502020204030204" pitchFamily="34" charset="0"/>
                <a:ea typeface="Calibri" panose="020F0502020204030204" pitchFamily="34" charset="0"/>
                <a:cs typeface="Calibri" panose="020F0502020204030204" pitchFamily="34" charset="0"/>
              </a:rPr>
              <a:t>2. Architecture Design</a:t>
            </a:r>
          </a:p>
          <a:p>
            <a:pPr algn="just">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Service Identification:</a:t>
            </a:r>
            <a:r>
              <a:rPr lang="en-US" sz="2200" dirty="0">
                <a:latin typeface="Calibri" panose="020F0502020204030204" pitchFamily="34" charset="0"/>
                <a:ea typeface="Calibri" panose="020F0502020204030204" pitchFamily="34" charset="0"/>
                <a:cs typeface="Calibri" panose="020F0502020204030204" pitchFamily="34" charset="0"/>
              </a:rPr>
              <a:t> Identify key services required for the HR system (e.g., Employee Management, Payroll, Recruitment, Training).</a:t>
            </a:r>
          </a:p>
          <a:p>
            <a:pPr algn="just">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Service Definition:</a:t>
            </a:r>
            <a:r>
              <a:rPr lang="en-US" sz="2200" dirty="0">
                <a:latin typeface="Calibri" panose="020F0502020204030204" pitchFamily="34" charset="0"/>
                <a:ea typeface="Calibri" panose="020F0502020204030204" pitchFamily="34" charset="0"/>
                <a:cs typeface="Calibri" panose="020F0502020204030204" pitchFamily="34" charset="0"/>
              </a:rPr>
              <a:t> Define the scope and functionality of each service.</a:t>
            </a:r>
          </a:p>
          <a:p>
            <a:pPr algn="just">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Service Contracts:</a:t>
            </a:r>
            <a:r>
              <a:rPr lang="en-US" sz="2200" dirty="0">
                <a:latin typeface="Calibri" panose="020F0502020204030204" pitchFamily="34" charset="0"/>
                <a:ea typeface="Calibri" panose="020F0502020204030204" pitchFamily="34" charset="0"/>
                <a:cs typeface="Calibri" panose="020F0502020204030204" pitchFamily="34" charset="0"/>
              </a:rPr>
              <a:t> Establish service contracts detailing the inputs, outputs, and protocols for each service.</a:t>
            </a:r>
          </a:p>
          <a:p>
            <a:pPr marL="0" indent="0" algn="just">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67358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3A677-AEDF-705C-5FB3-C2EF74E76A18}"/>
              </a:ext>
            </a:extLst>
          </p:cNvPr>
          <p:cNvSpPr>
            <a:spLocks noGrp="1"/>
          </p:cNvSpPr>
          <p:nvPr>
            <p:ph idx="1"/>
          </p:nvPr>
        </p:nvSpPr>
        <p:spPr>
          <a:xfrm>
            <a:off x="395926" y="377688"/>
            <a:ext cx="11444140" cy="6033052"/>
          </a:xfrm>
        </p:spPr>
        <p:txBody>
          <a:bodyPr>
            <a:normAutofit fontScale="77500" lnSpcReduction="20000"/>
          </a:bodyPr>
          <a:lstStyle/>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3. Development and Integration</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Service Development:</a:t>
            </a:r>
            <a:r>
              <a:rPr lang="en-US" sz="2400" dirty="0">
                <a:latin typeface="Calibri" panose="020F0502020204030204" pitchFamily="34" charset="0"/>
                <a:ea typeface="Calibri" panose="020F0502020204030204" pitchFamily="34" charset="0"/>
                <a:cs typeface="Calibri" panose="020F0502020204030204" pitchFamily="34" charset="0"/>
              </a:rPr>
              <a:t> Develop services using a suitable technology stack (e.g., RESTful APIs, SOAP).</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Integration Layer:</a:t>
            </a:r>
            <a:r>
              <a:rPr lang="en-US" sz="2400" dirty="0">
                <a:latin typeface="Calibri" panose="020F0502020204030204" pitchFamily="34" charset="0"/>
                <a:ea typeface="Calibri" panose="020F0502020204030204" pitchFamily="34" charset="0"/>
                <a:cs typeface="Calibri" panose="020F0502020204030204" pitchFamily="34" charset="0"/>
              </a:rPr>
              <a:t> Implement an integration layer using an Enterprise Service Bus (ESB) to facilitate communication between services and legacy systems.</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Data Transformation:</a:t>
            </a:r>
            <a:r>
              <a:rPr lang="en-US" sz="2400" dirty="0">
                <a:latin typeface="Calibri" panose="020F0502020204030204" pitchFamily="34" charset="0"/>
                <a:ea typeface="Calibri" panose="020F0502020204030204" pitchFamily="34" charset="0"/>
                <a:cs typeface="Calibri" panose="020F0502020204030204" pitchFamily="34" charset="0"/>
              </a:rPr>
              <a:t> Use data transformation tools to ensure data consistency across different systems.</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4. Deployment</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Testing:</a:t>
            </a:r>
            <a:r>
              <a:rPr lang="en-US" sz="2400" dirty="0">
                <a:latin typeface="Calibri" panose="020F0502020204030204" pitchFamily="34" charset="0"/>
                <a:ea typeface="Calibri" panose="020F0502020204030204" pitchFamily="34" charset="0"/>
                <a:cs typeface="Calibri" panose="020F0502020204030204" pitchFamily="34" charset="0"/>
              </a:rPr>
              <a:t> Conduct thorough testing (unit, integration, system, and user acceptance testing) to ensure the services meet requirements.</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Pilot Deployment:</a:t>
            </a:r>
            <a:r>
              <a:rPr lang="en-US" sz="2400" dirty="0">
                <a:latin typeface="Calibri" panose="020F0502020204030204" pitchFamily="34" charset="0"/>
                <a:ea typeface="Calibri" panose="020F0502020204030204" pitchFamily="34" charset="0"/>
                <a:cs typeface="Calibri" panose="020F0502020204030204" pitchFamily="34" charset="0"/>
              </a:rPr>
              <a:t> Deploy the solution in a pilot region or department to identify and resolve any issues.</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Full Deployment:</a:t>
            </a:r>
            <a:r>
              <a:rPr lang="en-US" sz="2400" dirty="0">
                <a:latin typeface="Calibri" panose="020F0502020204030204" pitchFamily="34" charset="0"/>
                <a:ea typeface="Calibri" panose="020F0502020204030204" pitchFamily="34" charset="0"/>
                <a:cs typeface="Calibri" panose="020F0502020204030204" pitchFamily="34" charset="0"/>
              </a:rPr>
              <a:t> Roll out the solution across all regions and departments</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5. Monitoring and Maintenance</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Monitoring Tools:</a:t>
            </a:r>
            <a:r>
              <a:rPr lang="en-US" sz="2400" dirty="0">
                <a:latin typeface="Calibri" panose="020F0502020204030204" pitchFamily="34" charset="0"/>
                <a:ea typeface="Calibri" panose="020F0502020204030204" pitchFamily="34" charset="0"/>
                <a:cs typeface="Calibri" panose="020F0502020204030204" pitchFamily="34" charset="0"/>
              </a:rPr>
              <a:t> Implement monitoring tools to track the performance and availability of services.</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Feedback Loop:</a:t>
            </a:r>
            <a:r>
              <a:rPr lang="en-US" sz="2400" dirty="0">
                <a:latin typeface="Calibri" panose="020F0502020204030204" pitchFamily="34" charset="0"/>
                <a:ea typeface="Calibri" panose="020F0502020204030204" pitchFamily="34" charset="0"/>
                <a:cs typeface="Calibri" panose="020F0502020204030204" pitchFamily="34" charset="0"/>
              </a:rPr>
              <a:t> Establish a feedback loop with stakeholders to gather input for continuous improvement.</a:t>
            </a:r>
          </a:p>
          <a:p>
            <a:pPr algn="jus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Regular Updates:</a:t>
            </a:r>
            <a:r>
              <a:rPr lang="en-US" sz="2400" dirty="0">
                <a:latin typeface="Calibri" panose="020F0502020204030204" pitchFamily="34" charset="0"/>
                <a:ea typeface="Calibri" panose="020F0502020204030204" pitchFamily="34" charset="0"/>
                <a:cs typeface="Calibri" panose="020F0502020204030204" pitchFamily="34" charset="0"/>
              </a:rPr>
              <a:t> Plan for regular updates and maintenance to address evolving needs and technological advancements.</a:t>
            </a:r>
          </a:p>
          <a:p>
            <a:pPr algn="jus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067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AE65-7F10-DE6F-BB8E-7F0839A15F2E}"/>
              </a:ext>
            </a:extLst>
          </p:cNvPr>
          <p:cNvSpPr>
            <a:spLocks noGrp="1"/>
          </p:cNvSpPr>
          <p:nvPr>
            <p:ph type="title"/>
          </p:nvPr>
        </p:nvSpPr>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Key Services and Components</a:t>
            </a:r>
          </a:p>
        </p:txBody>
      </p:sp>
      <p:sp>
        <p:nvSpPr>
          <p:cNvPr id="3" name="Content Placeholder 2">
            <a:extLst>
              <a:ext uri="{FF2B5EF4-FFF2-40B4-BE49-F238E27FC236}">
                <a16:creationId xmlns:a16="http://schemas.microsoft.com/office/drawing/2014/main" id="{5FE65EBD-A430-0B92-95D4-ADC5332FE5C4}"/>
              </a:ext>
            </a:extLst>
          </p:cNvPr>
          <p:cNvSpPr>
            <a:spLocks noGrp="1"/>
          </p:cNvSpPr>
          <p:nvPr>
            <p:ph idx="1"/>
          </p:nvPr>
        </p:nvSpPr>
        <p:spPr/>
        <p:txBody>
          <a:bodyPr>
            <a:normAutofit/>
          </a:bodyPr>
          <a:lstStyle/>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Patient Management Service</a:t>
            </a:r>
          </a:p>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Appointment Scheduling Service</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Electronic Medical Records (EMR) Service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Billing Service</a:t>
            </a:r>
          </a:p>
          <a:p>
            <a:pPr marL="457200" indent="-457200">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Pharmacy Service</a:t>
            </a:r>
          </a:p>
        </p:txBody>
      </p:sp>
    </p:spTree>
    <p:extLst>
      <p:ext uri="{BB962C8B-B14F-4D97-AF65-F5344CB8AC3E}">
        <p14:creationId xmlns:p14="http://schemas.microsoft.com/office/powerpoint/2010/main" val="354720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4132-E1B0-DFA5-8490-0961D747720F}"/>
              </a:ext>
            </a:extLst>
          </p:cNvPr>
          <p:cNvSpPr>
            <a:spLocks noGrp="1"/>
          </p:cNvSpPr>
          <p:nvPr>
            <p:ph type="title"/>
          </p:nvPr>
        </p:nvSpPr>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Benefits: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8444B1-52D2-3A89-0819-8D9DE4877417}"/>
              </a:ext>
            </a:extLst>
          </p:cNvPr>
          <p:cNvSpPr>
            <a:spLocks noGrp="1"/>
          </p:cNvSpPr>
          <p:nvPr>
            <p:ph idx="1"/>
          </p:nvPr>
        </p:nvSpPr>
        <p:spPr>
          <a:xfrm>
            <a:off x="914400" y="1919672"/>
            <a:ext cx="9914860" cy="4123319"/>
          </a:xfrm>
        </p:spPr>
        <p:txBody>
          <a:bodyPr>
            <a:normAutofit lnSpcReduction="10000"/>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Improved Data Consistency:</a:t>
            </a:r>
            <a:r>
              <a:rPr lang="en-US" dirty="0">
                <a:latin typeface="Calibri" panose="020F0502020204030204" pitchFamily="34" charset="0"/>
                <a:ea typeface="Calibri" panose="020F0502020204030204" pitchFamily="34" charset="0"/>
                <a:cs typeface="Calibri" panose="020F0502020204030204" pitchFamily="34" charset="0"/>
              </a:rPr>
              <a:t> Centralized data management ensures that all healthcare providers have access to the same information, reducing discrepancies.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Enhanced Efficiency:</a:t>
            </a:r>
            <a:r>
              <a:rPr lang="en-US" dirty="0">
                <a:latin typeface="Calibri" panose="020F0502020204030204" pitchFamily="34" charset="0"/>
                <a:ea typeface="Calibri" panose="020F0502020204030204" pitchFamily="34" charset="0"/>
                <a:cs typeface="Calibri" panose="020F0502020204030204" pitchFamily="34" charset="0"/>
              </a:rPr>
              <a:t> Automated processes and integrated systems reduce manual work, allowing healthcare staff to focus on patient care.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Real-Time Access to Information:</a:t>
            </a:r>
            <a:r>
              <a:rPr lang="en-US" dirty="0">
                <a:latin typeface="Calibri" panose="020F0502020204030204" pitchFamily="34" charset="0"/>
                <a:ea typeface="Calibri" panose="020F0502020204030204" pitchFamily="34" charset="0"/>
                <a:cs typeface="Calibri" panose="020F0502020204030204" pitchFamily="34" charset="0"/>
              </a:rPr>
              <a:t> Real-time data integration enables healthcare providers to access up-to-date patient information, improving decision-making and care coordination.</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Scalability:</a:t>
            </a:r>
            <a:r>
              <a:rPr lang="en-US" dirty="0">
                <a:latin typeface="Calibri" panose="020F0502020204030204" pitchFamily="34" charset="0"/>
                <a:ea typeface="Calibri" panose="020F0502020204030204" pitchFamily="34" charset="0"/>
                <a:cs typeface="Calibri" panose="020F0502020204030204" pitchFamily="34" charset="0"/>
              </a:rPr>
              <a:t> The SOA-based system can easily scale to accommodate new services, facilities, and increased patient volume.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Flexibility:</a:t>
            </a:r>
            <a:r>
              <a:rPr lang="en-US" dirty="0">
                <a:latin typeface="Calibri" panose="020F0502020204030204" pitchFamily="34" charset="0"/>
                <a:ea typeface="Calibri" panose="020F0502020204030204" pitchFamily="34" charset="0"/>
                <a:cs typeface="Calibri" panose="020F0502020204030204" pitchFamily="34" charset="0"/>
              </a:rPr>
              <a:t> The modular nature of SOA allows Health Plus to quickly adapt to changes in healthcare requirements, regulations, and technologies.</a:t>
            </a:r>
          </a:p>
          <a:p>
            <a:endParaRPr lang="en-IN" dirty="0"/>
          </a:p>
        </p:txBody>
      </p:sp>
    </p:spTree>
    <p:extLst>
      <p:ext uri="{BB962C8B-B14F-4D97-AF65-F5344CB8AC3E}">
        <p14:creationId xmlns:p14="http://schemas.microsoft.com/office/powerpoint/2010/main" val="3038973843"/>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
  <TotalTime>63</TotalTime>
  <Words>827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 Light</vt:lpstr>
      <vt:lpstr>Bahnschrift SemiLight SemiConde</vt:lpstr>
      <vt:lpstr>Calibri</vt:lpstr>
      <vt:lpstr>Elephant</vt:lpstr>
      <vt:lpstr>ModOverlayVTI</vt:lpstr>
      <vt:lpstr>       Service-Oriented Architecture for a                      Healthcare System</vt:lpstr>
      <vt:lpstr>                                                 Service-Oriented Architecture: </vt:lpstr>
      <vt:lpstr>PowerPoint Presentation</vt:lpstr>
      <vt:lpstr>Case Study: Service-Oriented Architecture for a Healthcare System</vt:lpstr>
      <vt:lpstr>Objectives: </vt:lpstr>
      <vt:lpstr>Implementation </vt:lpstr>
      <vt:lpstr>PowerPoint Presentation</vt:lpstr>
      <vt:lpstr>Key Services and Components</vt:lpstr>
      <vt:lpstr>Benefits:</vt:lpstr>
      <vt:lpstr>Class Diagram</vt:lpstr>
      <vt:lpstr>Sequence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N</dc:creator>
  <cp:lastModifiedBy>Harshitha N</cp:lastModifiedBy>
  <cp:revision>1</cp:revision>
  <dcterms:created xsi:type="dcterms:W3CDTF">2024-07-17T10:17:06Z</dcterms:created>
  <dcterms:modified xsi:type="dcterms:W3CDTF">2024-07-17T11:20:26Z</dcterms:modified>
</cp:coreProperties>
</file>