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6"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81C2E-15AC-4622-81E0-715F36A5178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2DA793-A13D-4B3F-BC95-D6D7E104BC59}">
      <dgm:prSet/>
      <dgm:spPr/>
      <dgm:t>
        <a:bodyPr/>
        <a:lstStyle/>
        <a:p>
          <a:r>
            <a:rPr lang="en-US"/>
            <a:t>Team: </a:t>
          </a:r>
        </a:p>
      </dgm:t>
    </dgm:pt>
    <dgm:pt modelId="{962F5A49-D1A7-49C6-95A7-349BD14A588D}" type="parTrans" cxnId="{F6A1ADB0-ACD5-49EA-84ED-25A5558D626D}">
      <dgm:prSet/>
      <dgm:spPr/>
      <dgm:t>
        <a:bodyPr/>
        <a:lstStyle/>
        <a:p>
          <a:endParaRPr lang="en-US"/>
        </a:p>
      </dgm:t>
    </dgm:pt>
    <dgm:pt modelId="{5A68319E-1DF0-4BC1-9FBF-867A7D1DB093}" type="sibTrans" cxnId="{F6A1ADB0-ACD5-49EA-84ED-25A5558D626D}">
      <dgm:prSet/>
      <dgm:spPr/>
      <dgm:t>
        <a:bodyPr/>
        <a:lstStyle/>
        <a:p>
          <a:endParaRPr lang="en-US"/>
        </a:p>
      </dgm:t>
    </dgm:pt>
    <dgm:pt modelId="{2367F484-F779-41C9-BED4-29BE26D562DB}">
      <dgm:prSet/>
      <dgm:spPr/>
      <dgm:t>
        <a:bodyPr/>
        <a:lstStyle/>
        <a:p>
          <a:r>
            <a:rPr lang="en-US"/>
            <a:t>1. Divya Bokinala, 700726511 </a:t>
          </a:r>
        </a:p>
      </dgm:t>
    </dgm:pt>
    <dgm:pt modelId="{EFE7E867-B18E-4CEE-82F5-709B99DF9422}" type="parTrans" cxnId="{9E2D1E35-0E7E-4465-92B4-0A892102D603}">
      <dgm:prSet/>
      <dgm:spPr/>
      <dgm:t>
        <a:bodyPr/>
        <a:lstStyle/>
        <a:p>
          <a:endParaRPr lang="en-US"/>
        </a:p>
      </dgm:t>
    </dgm:pt>
    <dgm:pt modelId="{0EF4CDD6-4DBC-4965-8F21-744E5A0781F3}" type="sibTrans" cxnId="{9E2D1E35-0E7E-4465-92B4-0A892102D603}">
      <dgm:prSet/>
      <dgm:spPr/>
      <dgm:t>
        <a:bodyPr/>
        <a:lstStyle/>
        <a:p>
          <a:endParaRPr lang="en-US"/>
        </a:p>
      </dgm:t>
    </dgm:pt>
    <dgm:pt modelId="{B33BAA4C-2DCE-4E27-95E8-291EF84D5315}">
      <dgm:prSet/>
      <dgm:spPr/>
      <dgm:t>
        <a:bodyPr/>
        <a:lstStyle/>
        <a:p>
          <a:r>
            <a:rPr lang="en-US"/>
            <a:t>2. Harshitha Polsani (700732211)</a:t>
          </a:r>
        </a:p>
      </dgm:t>
    </dgm:pt>
    <dgm:pt modelId="{140B9B64-9252-49C3-9397-C3107D618D0B}" type="parTrans" cxnId="{E7DC29F9-D752-4CC9-8D6E-848F5D8446DE}">
      <dgm:prSet/>
      <dgm:spPr/>
      <dgm:t>
        <a:bodyPr/>
        <a:lstStyle/>
        <a:p>
          <a:endParaRPr lang="en-US"/>
        </a:p>
      </dgm:t>
    </dgm:pt>
    <dgm:pt modelId="{92A82EEF-0EE0-4B10-8693-6535E1C2F150}" type="sibTrans" cxnId="{E7DC29F9-D752-4CC9-8D6E-848F5D8446DE}">
      <dgm:prSet/>
      <dgm:spPr/>
      <dgm:t>
        <a:bodyPr/>
        <a:lstStyle/>
        <a:p>
          <a:endParaRPr lang="en-US"/>
        </a:p>
      </dgm:t>
    </dgm:pt>
    <dgm:pt modelId="{DFBAF12E-19D7-42F6-811E-79C6A9D26A76}" type="pres">
      <dgm:prSet presAssocID="{48481C2E-15AC-4622-81E0-715F36A51781}" presName="linear" presStyleCnt="0">
        <dgm:presLayoutVars>
          <dgm:animLvl val="lvl"/>
          <dgm:resizeHandles val="exact"/>
        </dgm:presLayoutVars>
      </dgm:prSet>
      <dgm:spPr/>
    </dgm:pt>
    <dgm:pt modelId="{372D7415-BBE2-4621-9438-0DE8AE85B27F}" type="pres">
      <dgm:prSet presAssocID="{112DA793-A13D-4B3F-BC95-D6D7E104BC59}" presName="parentText" presStyleLbl="node1" presStyleIdx="0" presStyleCnt="3">
        <dgm:presLayoutVars>
          <dgm:chMax val="0"/>
          <dgm:bulletEnabled val="1"/>
        </dgm:presLayoutVars>
      </dgm:prSet>
      <dgm:spPr/>
    </dgm:pt>
    <dgm:pt modelId="{26B68D42-1D4D-4BBD-A9E8-0F819EDEA9D8}" type="pres">
      <dgm:prSet presAssocID="{5A68319E-1DF0-4BC1-9FBF-867A7D1DB093}" presName="spacer" presStyleCnt="0"/>
      <dgm:spPr/>
    </dgm:pt>
    <dgm:pt modelId="{94E8E040-BD93-406B-91A4-858FDC7F5240}" type="pres">
      <dgm:prSet presAssocID="{2367F484-F779-41C9-BED4-29BE26D562DB}" presName="parentText" presStyleLbl="node1" presStyleIdx="1" presStyleCnt="3">
        <dgm:presLayoutVars>
          <dgm:chMax val="0"/>
          <dgm:bulletEnabled val="1"/>
        </dgm:presLayoutVars>
      </dgm:prSet>
      <dgm:spPr/>
    </dgm:pt>
    <dgm:pt modelId="{53823D52-8A6F-45A2-BCAD-464AD1D4D9C6}" type="pres">
      <dgm:prSet presAssocID="{0EF4CDD6-4DBC-4965-8F21-744E5A0781F3}" presName="spacer" presStyleCnt="0"/>
      <dgm:spPr/>
    </dgm:pt>
    <dgm:pt modelId="{2C31498B-4300-4264-B973-5026FECCDC03}" type="pres">
      <dgm:prSet presAssocID="{B33BAA4C-2DCE-4E27-95E8-291EF84D5315}" presName="parentText" presStyleLbl="node1" presStyleIdx="2" presStyleCnt="3">
        <dgm:presLayoutVars>
          <dgm:chMax val="0"/>
          <dgm:bulletEnabled val="1"/>
        </dgm:presLayoutVars>
      </dgm:prSet>
      <dgm:spPr/>
    </dgm:pt>
  </dgm:ptLst>
  <dgm:cxnLst>
    <dgm:cxn modelId="{6EC59417-0F67-4E99-94F6-A9232AC1D6AB}" type="presOf" srcId="{2367F484-F779-41C9-BED4-29BE26D562DB}" destId="{94E8E040-BD93-406B-91A4-858FDC7F5240}" srcOrd="0" destOrd="0" presId="urn:microsoft.com/office/officeart/2005/8/layout/vList2"/>
    <dgm:cxn modelId="{35666732-7ABC-41E4-B23C-F17B28F54C76}" type="presOf" srcId="{48481C2E-15AC-4622-81E0-715F36A51781}" destId="{DFBAF12E-19D7-42F6-811E-79C6A9D26A76}" srcOrd="0" destOrd="0" presId="urn:microsoft.com/office/officeart/2005/8/layout/vList2"/>
    <dgm:cxn modelId="{9E2D1E35-0E7E-4465-92B4-0A892102D603}" srcId="{48481C2E-15AC-4622-81E0-715F36A51781}" destId="{2367F484-F779-41C9-BED4-29BE26D562DB}" srcOrd="1" destOrd="0" parTransId="{EFE7E867-B18E-4CEE-82F5-709B99DF9422}" sibTransId="{0EF4CDD6-4DBC-4965-8F21-744E5A0781F3}"/>
    <dgm:cxn modelId="{A5D7088A-CEBD-4F74-9B41-0709996B0C6D}" type="presOf" srcId="{B33BAA4C-2DCE-4E27-95E8-291EF84D5315}" destId="{2C31498B-4300-4264-B973-5026FECCDC03}" srcOrd="0" destOrd="0" presId="urn:microsoft.com/office/officeart/2005/8/layout/vList2"/>
    <dgm:cxn modelId="{E07E2DB0-9727-4BBD-A373-164F84C4AA56}" type="presOf" srcId="{112DA793-A13D-4B3F-BC95-D6D7E104BC59}" destId="{372D7415-BBE2-4621-9438-0DE8AE85B27F}" srcOrd="0" destOrd="0" presId="urn:microsoft.com/office/officeart/2005/8/layout/vList2"/>
    <dgm:cxn modelId="{F6A1ADB0-ACD5-49EA-84ED-25A5558D626D}" srcId="{48481C2E-15AC-4622-81E0-715F36A51781}" destId="{112DA793-A13D-4B3F-BC95-D6D7E104BC59}" srcOrd="0" destOrd="0" parTransId="{962F5A49-D1A7-49C6-95A7-349BD14A588D}" sibTransId="{5A68319E-1DF0-4BC1-9FBF-867A7D1DB093}"/>
    <dgm:cxn modelId="{E7DC29F9-D752-4CC9-8D6E-848F5D8446DE}" srcId="{48481C2E-15AC-4622-81E0-715F36A51781}" destId="{B33BAA4C-2DCE-4E27-95E8-291EF84D5315}" srcOrd="2" destOrd="0" parTransId="{140B9B64-9252-49C3-9397-C3107D618D0B}" sibTransId="{92A82EEF-0EE0-4B10-8693-6535E1C2F150}"/>
    <dgm:cxn modelId="{E54F0695-6D61-4C4E-8B4B-B0A5C95D07F6}" type="presParOf" srcId="{DFBAF12E-19D7-42F6-811E-79C6A9D26A76}" destId="{372D7415-BBE2-4621-9438-0DE8AE85B27F}" srcOrd="0" destOrd="0" presId="urn:microsoft.com/office/officeart/2005/8/layout/vList2"/>
    <dgm:cxn modelId="{685D4014-A0B8-45B5-8F6F-314EA5333860}" type="presParOf" srcId="{DFBAF12E-19D7-42F6-811E-79C6A9D26A76}" destId="{26B68D42-1D4D-4BBD-A9E8-0F819EDEA9D8}" srcOrd="1" destOrd="0" presId="urn:microsoft.com/office/officeart/2005/8/layout/vList2"/>
    <dgm:cxn modelId="{12D9D90D-DB68-4E9F-863D-A4956DDF45D1}" type="presParOf" srcId="{DFBAF12E-19D7-42F6-811E-79C6A9D26A76}" destId="{94E8E040-BD93-406B-91A4-858FDC7F5240}" srcOrd="2" destOrd="0" presId="urn:microsoft.com/office/officeart/2005/8/layout/vList2"/>
    <dgm:cxn modelId="{D75D45F9-F8FA-4DA4-8911-F3A8E5F4EB5E}" type="presParOf" srcId="{DFBAF12E-19D7-42F6-811E-79C6A9D26A76}" destId="{53823D52-8A6F-45A2-BCAD-464AD1D4D9C6}" srcOrd="3" destOrd="0" presId="urn:microsoft.com/office/officeart/2005/8/layout/vList2"/>
    <dgm:cxn modelId="{406F187F-8DBF-4778-8CFD-772DD2070F64}" type="presParOf" srcId="{DFBAF12E-19D7-42F6-811E-79C6A9D26A76}" destId="{2C31498B-4300-4264-B973-5026FECCDC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3C2D5C-19BB-482B-9D32-CFDD92D861D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61B2C0-4076-44BD-93B8-FF4DDE0F4021}">
      <dgm:prSet/>
      <dgm:spPr/>
      <dgm:t>
        <a:bodyPr/>
        <a:lstStyle/>
        <a:p>
          <a:r>
            <a:rPr lang="en-US"/>
            <a:t>There are several applications for image-to-image translation in computer vision, including style transfer, image colorization, and super-resolution. However, learning a mapping between two distinct visual domains with various features, such as differing textures, colors, shapes, and appearances, makes image-to-image translation a difficult challenge. When there is no matched data between the two domains—that is, no corresponding images across the two domains from which to learn—this process might become even more difficult. The term "unpaired image-to-image translation" refers to this issue.</a:t>
          </a:r>
        </a:p>
      </dgm:t>
    </dgm:pt>
    <dgm:pt modelId="{79524B23-7D68-43DB-BA24-39F752B8B868}" type="parTrans" cxnId="{0819D430-4BC0-4E89-BDAD-0B3E8AF637DE}">
      <dgm:prSet/>
      <dgm:spPr/>
      <dgm:t>
        <a:bodyPr/>
        <a:lstStyle/>
        <a:p>
          <a:endParaRPr lang="en-US"/>
        </a:p>
      </dgm:t>
    </dgm:pt>
    <dgm:pt modelId="{4CCA17D9-7DCF-4E76-A2D9-A630DB8F98A5}" type="sibTrans" cxnId="{0819D430-4BC0-4E89-BDAD-0B3E8AF637DE}">
      <dgm:prSet/>
      <dgm:spPr/>
      <dgm:t>
        <a:bodyPr/>
        <a:lstStyle/>
        <a:p>
          <a:endParaRPr lang="en-US"/>
        </a:p>
      </dgm:t>
    </dgm:pt>
    <dgm:pt modelId="{9F07973F-43C4-45EB-B0C8-0BA29E0EA913}">
      <dgm:prSet/>
      <dgm:spPr/>
      <dgm:t>
        <a:bodyPr/>
        <a:lstStyle/>
        <a:p>
          <a:r>
            <a:rPr lang="en-US"/>
            <a:t>Traditional image-to-image translation techniques, like pix2pix, develop the mapping between two domains using paired training data. But gathering linked data can be costly, time-consuming, and in some circumstances, impossible.</a:t>
          </a:r>
        </a:p>
      </dgm:t>
    </dgm:pt>
    <dgm:pt modelId="{57EFAE17-619E-4462-BBCC-34F94989ECA9}" type="parTrans" cxnId="{7EFA4385-54A7-4152-89E9-A88EE247E959}">
      <dgm:prSet/>
      <dgm:spPr/>
      <dgm:t>
        <a:bodyPr/>
        <a:lstStyle/>
        <a:p>
          <a:endParaRPr lang="en-US"/>
        </a:p>
      </dgm:t>
    </dgm:pt>
    <dgm:pt modelId="{0C6C65B4-E8A1-4ECE-B076-27344A356135}" type="sibTrans" cxnId="{7EFA4385-54A7-4152-89E9-A88EE247E959}">
      <dgm:prSet/>
      <dgm:spPr/>
      <dgm:t>
        <a:bodyPr/>
        <a:lstStyle/>
        <a:p>
          <a:endParaRPr lang="en-US"/>
        </a:p>
      </dgm:t>
    </dgm:pt>
    <dgm:pt modelId="{FA47D5E3-6AC7-4EC3-93BC-FFD9E90D575C}" type="pres">
      <dgm:prSet presAssocID="{683C2D5C-19BB-482B-9D32-CFDD92D861D8}" presName="root" presStyleCnt="0">
        <dgm:presLayoutVars>
          <dgm:dir/>
          <dgm:resizeHandles val="exact"/>
        </dgm:presLayoutVars>
      </dgm:prSet>
      <dgm:spPr/>
    </dgm:pt>
    <dgm:pt modelId="{15572DAE-83E5-4BB1-8520-0AE2BD17BE7B}" type="pres">
      <dgm:prSet presAssocID="{5661B2C0-4076-44BD-93B8-FF4DDE0F4021}" presName="compNode" presStyleCnt="0"/>
      <dgm:spPr/>
    </dgm:pt>
    <dgm:pt modelId="{B6483D5E-2D95-4041-8E8F-E6E6D386B7EE}" type="pres">
      <dgm:prSet presAssocID="{5661B2C0-4076-44BD-93B8-FF4DDE0F4021}" presName="bgRect" presStyleLbl="bgShp" presStyleIdx="0" presStyleCnt="2"/>
      <dgm:spPr/>
    </dgm:pt>
    <dgm:pt modelId="{CCC35177-B14C-4D71-83AE-AA927590BCDE}" type="pres">
      <dgm:prSet presAssocID="{5661B2C0-4076-44BD-93B8-FF4DDE0F40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9B5967C0-470B-4A88-810B-B3299C3AFF29}" type="pres">
      <dgm:prSet presAssocID="{5661B2C0-4076-44BD-93B8-FF4DDE0F4021}" presName="spaceRect" presStyleCnt="0"/>
      <dgm:spPr/>
    </dgm:pt>
    <dgm:pt modelId="{10167BC3-E400-4D5C-85D8-4B067F16F161}" type="pres">
      <dgm:prSet presAssocID="{5661B2C0-4076-44BD-93B8-FF4DDE0F4021}" presName="parTx" presStyleLbl="revTx" presStyleIdx="0" presStyleCnt="2">
        <dgm:presLayoutVars>
          <dgm:chMax val="0"/>
          <dgm:chPref val="0"/>
        </dgm:presLayoutVars>
      </dgm:prSet>
      <dgm:spPr/>
    </dgm:pt>
    <dgm:pt modelId="{139728F3-C4D4-4DBC-B2D6-5AB6EA4F12AD}" type="pres">
      <dgm:prSet presAssocID="{4CCA17D9-7DCF-4E76-A2D9-A630DB8F98A5}" presName="sibTrans" presStyleCnt="0"/>
      <dgm:spPr/>
    </dgm:pt>
    <dgm:pt modelId="{9FBC033F-69F2-45BC-9741-9FB75F636052}" type="pres">
      <dgm:prSet presAssocID="{9F07973F-43C4-45EB-B0C8-0BA29E0EA913}" presName="compNode" presStyleCnt="0"/>
      <dgm:spPr/>
    </dgm:pt>
    <dgm:pt modelId="{B7FEBE16-706C-44D0-BA2B-78A3F7B3F638}" type="pres">
      <dgm:prSet presAssocID="{9F07973F-43C4-45EB-B0C8-0BA29E0EA913}" presName="bgRect" presStyleLbl="bgShp" presStyleIdx="1" presStyleCnt="2"/>
      <dgm:spPr/>
    </dgm:pt>
    <dgm:pt modelId="{0DF113C2-9C50-4975-BC0B-287783BF7BE4}" type="pres">
      <dgm:prSet presAssocID="{9F07973F-43C4-45EB-B0C8-0BA29E0EA9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A24B42AA-3333-4A69-BA13-B2E12094D47F}" type="pres">
      <dgm:prSet presAssocID="{9F07973F-43C4-45EB-B0C8-0BA29E0EA913}" presName="spaceRect" presStyleCnt="0"/>
      <dgm:spPr/>
    </dgm:pt>
    <dgm:pt modelId="{20695E1F-6FF0-4607-9915-064B3F3ED109}" type="pres">
      <dgm:prSet presAssocID="{9F07973F-43C4-45EB-B0C8-0BA29E0EA913}" presName="parTx" presStyleLbl="revTx" presStyleIdx="1" presStyleCnt="2">
        <dgm:presLayoutVars>
          <dgm:chMax val="0"/>
          <dgm:chPref val="0"/>
        </dgm:presLayoutVars>
      </dgm:prSet>
      <dgm:spPr/>
    </dgm:pt>
  </dgm:ptLst>
  <dgm:cxnLst>
    <dgm:cxn modelId="{0819D430-4BC0-4E89-BDAD-0B3E8AF637DE}" srcId="{683C2D5C-19BB-482B-9D32-CFDD92D861D8}" destId="{5661B2C0-4076-44BD-93B8-FF4DDE0F4021}" srcOrd="0" destOrd="0" parTransId="{79524B23-7D68-43DB-BA24-39F752B8B868}" sibTransId="{4CCA17D9-7DCF-4E76-A2D9-A630DB8F98A5}"/>
    <dgm:cxn modelId="{4259233E-24EE-46AA-974F-744646E00F36}" type="presOf" srcId="{5661B2C0-4076-44BD-93B8-FF4DDE0F4021}" destId="{10167BC3-E400-4D5C-85D8-4B067F16F161}" srcOrd="0" destOrd="0" presId="urn:microsoft.com/office/officeart/2018/2/layout/IconVerticalSolidList"/>
    <dgm:cxn modelId="{0A9AFD6A-F373-4600-B1BA-F4966B77893F}" type="presOf" srcId="{9F07973F-43C4-45EB-B0C8-0BA29E0EA913}" destId="{20695E1F-6FF0-4607-9915-064B3F3ED109}" srcOrd="0" destOrd="0" presId="urn:microsoft.com/office/officeart/2018/2/layout/IconVerticalSolidList"/>
    <dgm:cxn modelId="{7EFA4385-54A7-4152-89E9-A88EE247E959}" srcId="{683C2D5C-19BB-482B-9D32-CFDD92D861D8}" destId="{9F07973F-43C4-45EB-B0C8-0BA29E0EA913}" srcOrd="1" destOrd="0" parTransId="{57EFAE17-619E-4462-BBCC-34F94989ECA9}" sibTransId="{0C6C65B4-E8A1-4ECE-B076-27344A356135}"/>
    <dgm:cxn modelId="{0494DAED-3BE1-41DE-B131-6DA4918935FA}" type="presOf" srcId="{683C2D5C-19BB-482B-9D32-CFDD92D861D8}" destId="{FA47D5E3-6AC7-4EC3-93BC-FFD9E90D575C}" srcOrd="0" destOrd="0" presId="urn:microsoft.com/office/officeart/2018/2/layout/IconVerticalSolidList"/>
    <dgm:cxn modelId="{1523C0EC-2081-4FF0-A4D0-D89F521CB1A0}" type="presParOf" srcId="{FA47D5E3-6AC7-4EC3-93BC-FFD9E90D575C}" destId="{15572DAE-83E5-4BB1-8520-0AE2BD17BE7B}" srcOrd="0" destOrd="0" presId="urn:microsoft.com/office/officeart/2018/2/layout/IconVerticalSolidList"/>
    <dgm:cxn modelId="{8D967254-80A8-4E9D-ACBE-AB702B32A552}" type="presParOf" srcId="{15572DAE-83E5-4BB1-8520-0AE2BD17BE7B}" destId="{B6483D5E-2D95-4041-8E8F-E6E6D386B7EE}" srcOrd="0" destOrd="0" presId="urn:microsoft.com/office/officeart/2018/2/layout/IconVerticalSolidList"/>
    <dgm:cxn modelId="{2A01E275-0BDA-4AC8-AD09-97A7C251A3F2}" type="presParOf" srcId="{15572DAE-83E5-4BB1-8520-0AE2BD17BE7B}" destId="{CCC35177-B14C-4D71-83AE-AA927590BCDE}" srcOrd="1" destOrd="0" presId="urn:microsoft.com/office/officeart/2018/2/layout/IconVerticalSolidList"/>
    <dgm:cxn modelId="{34035E06-13B5-4DE6-80F8-466C528C1D07}" type="presParOf" srcId="{15572DAE-83E5-4BB1-8520-0AE2BD17BE7B}" destId="{9B5967C0-470B-4A88-810B-B3299C3AFF29}" srcOrd="2" destOrd="0" presId="urn:microsoft.com/office/officeart/2018/2/layout/IconVerticalSolidList"/>
    <dgm:cxn modelId="{62A6C8E2-2098-40D0-BF58-91221832FC82}" type="presParOf" srcId="{15572DAE-83E5-4BB1-8520-0AE2BD17BE7B}" destId="{10167BC3-E400-4D5C-85D8-4B067F16F161}" srcOrd="3" destOrd="0" presId="urn:microsoft.com/office/officeart/2018/2/layout/IconVerticalSolidList"/>
    <dgm:cxn modelId="{B7BF5D92-DAE0-4EBC-B454-DB65CA009DBE}" type="presParOf" srcId="{FA47D5E3-6AC7-4EC3-93BC-FFD9E90D575C}" destId="{139728F3-C4D4-4DBC-B2D6-5AB6EA4F12AD}" srcOrd="1" destOrd="0" presId="urn:microsoft.com/office/officeart/2018/2/layout/IconVerticalSolidList"/>
    <dgm:cxn modelId="{04CE9F81-7C1D-4143-BF25-76455286ED9C}" type="presParOf" srcId="{FA47D5E3-6AC7-4EC3-93BC-FFD9E90D575C}" destId="{9FBC033F-69F2-45BC-9741-9FB75F636052}" srcOrd="2" destOrd="0" presId="urn:microsoft.com/office/officeart/2018/2/layout/IconVerticalSolidList"/>
    <dgm:cxn modelId="{4FF7DEFB-A0BA-4C94-AD40-5A24EC8DF93F}" type="presParOf" srcId="{9FBC033F-69F2-45BC-9741-9FB75F636052}" destId="{B7FEBE16-706C-44D0-BA2B-78A3F7B3F638}" srcOrd="0" destOrd="0" presId="urn:microsoft.com/office/officeart/2018/2/layout/IconVerticalSolidList"/>
    <dgm:cxn modelId="{DA0776D9-CBF2-40B6-B38A-DF026CA34C74}" type="presParOf" srcId="{9FBC033F-69F2-45BC-9741-9FB75F636052}" destId="{0DF113C2-9C50-4975-BC0B-287783BF7BE4}" srcOrd="1" destOrd="0" presId="urn:microsoft.com/office/officeart/2018/2/layout/IconVerticalSolidList"/>
    <dgm:cxn modelId="{5259F44A-46F8-4B56-9829-CAF88FF3499E}" type="presParOf" srcId="{9FBC033F-69F2-45BC-9741-9FB75F636052}" destId="{A24B42AA-3333-4A69-BA13-B2E12094D47F}" srcOrd="2" destOrd="0" presId="urn:microsoft.com/office/officeart/2018/2/layout/IconVerticalSolidList"/>
    <dgm:cxn modelId="{579A9179-94D1-43F5-9C79-44107E6DA024}" type="presParOf" srcId="{9FBC033F-69F2-45BC-9741-9FB75F636052}" destId="{20695E1F-6FF0-4607-9915-064B3F3ED1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DA03C1-F270-49AD-AD6D-A1FD2A889B3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1EE51B-4966-44D4-8CC1-3867C30E0879}">
      <dgm:prSet/>
      <dgm:spPr/>
      <dgm:t>
        <a:bodyPr/>
        <a:lstStyle/>
        <a:p>
          <a:r>
            <a:rPr lang="en-US"/>
            <a:t>To develop a CycleGAN model for image-to-image translation</a:t>
          </a:r>
        </a:p>
      </dgm:t>
    </dgm:pt>
    <dgm:pt modelId="{C5AE6B43-C508-4BC3-94C4-E77894015202}" type="parTrans" cxnId="{78549A2B-BAD5-46A6-9DED-D1E4ED565754}">
      <dgm:prSet/>
      <dgm:spPr/>
      <dgm:t>
        <a:bodyPr/>
        <a:lstStyle/>
        <a:p>
          <a:endParaRPr lang="en-US"/>
        </a:p>
      </dgm:t>
    </dgm:pt>
    <dgm:pt modelId="{0A1F60D6-CA16-4DDB-8DF9-4F3D75EA73EB}" type="sibTrans" cxnId="{78549A2B-BAD5-46A6-9DED-D1E4ED565754}">
      <dgm:prSet/>
      <dgm:spPr/>
      <dgm:t>
        <a:bodyPr/>
        <a:lstStyle/>
        <a:p>
          <a:endParaRPr lang="en-US"/>
        </a:p>
      </dgm:t>
    </dgm:pt>
    <dgm:pt modelId="{44A7CFE7-2C63-43D4-A1F1-9B7313067D4C}">
      <dgm:prSet/>
      <dgm:spPr/>
      <dgm:t>
        <a:bodyPr/>
        <a:lstStyle/>
        <a:p>
          <a:r>
            <a:rPr lang="en-US"/>
            <a:t>To apply the CycleGAN model to the FruitNet dataset</a:t>
          </a:r>
        </a:p>
      </dgm:t>
    </dgm:pt>
    <dgm:pt modelId="{D08394E5-5566-4D03-B8AE-D37D8EA11D70}" type="parTrans" cxnId="{638456EE-ED25-435B-B751-FDCD02EAD81C}">
      <dgm:prSet/>
      <dgm:spPr/>
      <dgm:t>
        <a:bodyPr/>
        <a:lstStyle/>
        <a:p>
          <a:endParaRPr lang="en-US"/>
        </a:p>
      </dgm:t>
    </dgm:pt>
    <dgm:pt modelId="{E2781309-DCDA-4B21-982E-93A8F966D066}" type="sibTrans" cxnId="{638456EE-ED25-435B-B751-FDCD02EAD81C}">
      <dgm:prSet/>
      <dgm:spPr/>
      <dgm:t>
        <a:bodyPr/>
        <a:lstStyle/>
        <a:p>
          <a:endParaRPr lang="en-US"/>
        </a:p>
      </dgm:t>
    </dgm:pt>
    <dgm:pt modelId="{C71D1FCD-E728-4164-8D73-7835003C44F2}">
      <dgm:prSet/>
      <dgm:spPr/>
      <dgm:t>
        <a:bodyPr/>
        <a:lstStyle/>
        <a:p>
          <a:r>
            <a:rPr lang="en-US"/>
            <a:t>To evaluate the performance of the CycleGAN model using mean absolute and mean squared errors</a:t>
          </a:r>
        </a:p>
      </dgm:t>
    </dgm:pt>
    <dgm:pt modelId="{47CC2EC6-3561-4307-B8F5-CF13FDBE35C7}" type="parTrans" cxnId="{CE35AF69-B645-4089-9B9A-E769B5901E32}">
      <dgm:prSet/>
      <dgm:spPr/>
      <dgm:t>
        <a:bodyPr/>
        <a:lstStyle/>
        <a:p>
          <a:endParaRPr lang="en-US"/>
        </a:p>
      </dgm:t>
    </dgm:pt>
    <dgm:pt modelId="{DC6AC28E-A53E-4A95-A454-0C47CDA6752C}" type="sibTrans" cxnId="{CE35AF69-B645-4089-9B9A-E769B5901E32}">
      <dgm:prSet/>
      <dgm:spPr/>
      <dgm:t>
        <a:bodyPr/>
        <a:lstStyle/>
        <a:p>
          <a:endParaRPr lang="en-US"/>
        </a:p>
      </dgm:t>
    </dgm:pt>
    <dgm:pt modelId="{B6E57C95-ACBD-46CE-9DE3-A4C014A63176}">
      <dgm:prSet/>
      <dgm:spPr/>
      <dgm:t>
        <a:bodyPr/>
        <a:lstStyle/>
        <a:p>
          <a:r>
            <a:rPr lang="en-US"/>
            <a:t>To compare the results of the CycleGAN model to other state-of-the-art image-to-image translation methods</a:t>
          </a:r>
        </a:p>
      </dgm:t>
    </dgm:pt>
    <dgm:pt modelId="{D960D50E-F2A6-4156-964F-9DB8E3FBC79D}" type="parTrans" cxnId="{1B828768-6E31-425D-82D6-EABC41085FF6}">
      <dgm:prSet/>
      <dgm:spPr/>
      <dgm:t>
        <a:bodyPr/>
        <a:lstStyle/>
        <a:p>
          <a:endParaRPr lang="en-US"/>
        </a:p>
      </dgm:t>
    </dgm:pt>
    <dgm:pt modelId="{5E368049-FBCE-463F-AFE4-66C6010F4902}" type="sibTrans" cxnId="{1B828768-6E31-425D-82D6-EABC41085FF6}">
      <dgm:prSet/>
      <dgm:spPr/>
      <dgm:t>
        <a:bodyPr/>
        <a:lstStyle/>
        <a:p>
          <a:endParaRPr lang="en-US"/>
        </a:p>
      </dgm:t>
    </dgm:pt>
    <dgm:pt modelId="{DDE03622-1B3D-4ED9-BD00-5291F50CDE3D}">
      <dgm:prSet/>
      <dgm:spPr/>
      <dgm:t>
        <a:bodyPr/>
        <a:lstStyle/>
        <a:p>
          <a:r>
            <a:rPr lang="en-US"/>
            <a:t>To analyze the results of the experiment and draw conclusions about the effectiveness of the proposed method.</a:t>
          </a:r>
        </a:p>
      </dgm:t>
    </dgm:pt>
    <dgm:pt modelId="{1E97EFD6-2BA8-4E2F-9131-870A431F2CE6}" type="parTrans" cxnId="{B8A9CB0F-6C52-44EA-96EB-8390D57DF5CA}">
      <dgm:prSet/>
      <dgm:spPr/>
      <dgm:t>
        <a:bodyPr/>
        <a:lstStyle/>
        <a:p>
          <a:endParaRPr lang="en-US"/>
        </a:p>
      </dgm:t>
    </dgm:pt>
    <dgm:pt modelId="{AA0C19A8-F327-4A05-8783-CEA906DC0C66}" type="sibTrans" cxnId="{B8A9CB0F-6C52-44EA-96EB-8390D57DF5CA}">
      <dgm:prSet/>
      <dgm:spPr/>
      <dgm:t>
        <a:bodyPr/>
        <a:lstStyle/>
        <a:p>
          <a:endParaRPr lang="en-US"/>
        </a:p>
      </dgm:t>
    </dgm:pt>
    <dgm:pt modelId="{7C2AE38D-7B5A-403C-98C4-6FC6FE5CD4C0}" type="pres">
      <dgm:prSet presAssocID="{23DA03C1-F270-49AD-AD6D-A1FD2A889B33}" presName="root" presStyleCnt="0">
        <dgm:presLayoutVars>
          <dgm:dir/>
          <dgm:resizeHandles val="exact"/>
        </dgm:presLayoutVars>
      </dgm:prSet>
      <dgm:spPr/>
    </dgm:pt>
    <dgm:pt modelId="{BC89C730-2386-42A3-AFB3-1290A6116ED2}" type="pres">
      <dgm:prSet presAssocID="{041EE51B-4966-44D4-8CC1-3867C30E0879}" presName="compNode" presStyleCnt="0"/>
      <dgm:spPr/>
    </dgm:pt>
    <dgm:pt modelId="{78B9D182-3750-4AAD-83FA-A1F843D556DD}" type="pres">
      <dgm:prSet presAssocID="{041EE51B-4966-44D4-8CC1-3867C30E087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s"/>
        </a:ext>
      </dgm:extLst>
    </dgm:pt>
    <dgm:pt modelId="{B6CC16E5-D2E2-468B-998B-15C615D0EBE8}" type="pres">
      <dgm:prSet presAssocID="{041EE51B-4966-44D4-8CC1-3867C30E0879}" presName="spaceRect" presStyleCnt="0"/>
      <dgm:spPr/>
    </dgm:pt>
    <dgm:pt modelId="{8B395A54-478F-4451-97AC-B51AB2366639}" type="pres">
      <dgm:prSet presAssocID="{041EE51B-4966-44D4-8CC1-3867C30E0879}" presName="textRect" presStyleLbl="revTx" presStyleIdx="0" presStyleCnt="5">
        <dgm:presLayoutVars>
          <dgm:chMax val="1"/>
          <dgm:chPref val="1"/>
        </dgm:presLayoutVars>
      </dgm:prSet>
      <dgm:spPr/>
    </dgm:pt>
    <dgm:pt modelId="{D95F8B57-F555-434B-95A7-F5DB10FDF8C1}" type="pres">
      <dgm:prSet presAssocID="{0A1F60D6-CA16-4DDB-8DF9-4F3D75EA73EB}" presName="sibTrans" presStyleCnt="0"/>
      <dgm:spPr/>
    </dgm:pt>
    <dgm:pt modelId="{298328E2-D240-4F38-B713-25385F992EB7}" type="pres">
      <dgm:prSet presAssocID="{44A7CFE7-2C63-43D4-A1F1-9B7313067D4C}" presName="compNode" presStyleCnt="0"/>
      <dgm:spPr/>
    </dgm:pt>
    <dgm:pt modelId="{CE9865BE-1843-4ACE-8AEB-E8DF0C33E12B}" type="pres">
      <dgm:prSet presAssocID="{44A7CFE7-2C63-43D4-A1F1-9B7313067D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B0719EF-0FA2-4B15-B9EB-519B5A19E2C8}" type="pres">
      <dgm:prSet presAssocID="{44A7CFE7-2C63-43D4-A1F1-9B7313067D4C}" presName="spaceRect" presStyleCnt="0"/>
      <dgm:spPr/>
    </dgm:pt>
    <dgm:pt modelId="{4090C57A-BC4C-434B-828C-11620DFBF6CB}" type="pres">
      <dgm:prSet presAssocID="{44A7CFE7-2C63-43D4-A1F1-9B7313067D4C}" presName="textRect" presStyleLbl="revTx" presStyleIdx="1" presStyleCnt="5">
        <dgm:presLayoutVars>
          <dgm:chMax val="1"/>
          <dgm:chPref val="1"/>
        </dgm:presLayoutVars>
      </dgm:prSet>
      <dgm:spPr/>
    </dgm:pt>
    <dgm:pt modelId="{939EB04A-E794-4DD6-A3D1-DB3693670A1D}" type="pres">
      <dgm:prSet presAssocID="{E2781309-DCDA-4B21-982E-93A8F966D066}" presName="sibTrans" presStyleCnt="0"/>
      <dgm:spPr/>
    </dgm:pt>
    <dgm:pt modelId="{809EE3C0-6F1B-4794-BDE5-D8821F4E8809}" type="pres">
      <dgm:prSet presAssocID="{C71D1FCD-E728-4164-8D73-7835003C44F2}" presName="compNode" presStyleCnt="0"/>
      <dgm:spPr/>
    </dgm:pt>
    <dgm:pt modelId="{0B6770A1-22B3-411E-9F49-80C7E7A565F5}" type="pres">
      <dgm:prSet presAssocID="{C71D1FCD-E728-4164-8D73-7835003C44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BC2ACCC-5620-4963-9919-84C97F6DD4E2}" type="pres">
      <dgm:prSet presAssocID="{C71D1FCD-E728-4164-8D73-7835003C44F2}" presName="spaceRect" presStyleCnt="0"/>
      <dgm:spPr/>
    </dgm:pt>
    <dgm:pt modelId="{D5022301-8CDA-4A74-B1E8-5F82EA9DEBA3}" type="pres">
      <dgm:prSet presAssocID="{C71D1FCD-E728-4164-8D73-7835003C44F2}" presName="textRect" presStyleLbl="revTx" presStyleIdx="2" presStyleCnt="5">
        <dgm:presLayoutVars>
          <dgm:chMax val="1"/>
          <dgm:chPref val="1"/>
        </dgm:presLayoutVars>
      </dgm:prSet>
      <dgm:spPr/>
    </dgm:pt>
    <dgm:pt modelId="{1749346F-7A58-4268-A2C0-8C5054BA9EC9}" type="pres">
      <dgm:prSet presAssocID="{DC6AC28E-A53E-4A95-A454-0C47CDA6752C}" presName="sibTrans" presStyleCnt="0"/>
      <dgm:spPr/>
    </dgm:pt>
    <dgm:pt modelId="{E70C3265-4E78-4DA8-9373-436F652B0AE0}" type="pres">
      <dgm:prSet presAssocID="{B6E57C95-ACBD-46CE-9DE3-A4C014A63176}" presName="compNode" presStyleCnt="0"/>
      <dgm:spPr/>
    </dgm:pt>
    <dgm:pt modelId="{FD279CF0-A0B2-4F1F-A636-7483B1D6BEE3}" type="pres">
      <dgm:prSet presAssocID="{B6E57C95-ACBD-46CE-9DE3-A4C014A631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mage"/>
        </a:ext>
      </dgm:extLst>
    </dgm:pt>
    <dgm:pt modelId="{1B8859D1-6D39-4120-A6D9-93722F50ECC3}" type="pres">
      <dgm:prSet presAssocID="{B6E57C95-ACBD-46CE-9DE3-A4C014A63176}" presName="spaceRect" presStyleCnt="0"/>
      <dgm:spPr/>
    </dgm:pt>
    <dgm:pt modelId="{57118651-6BC6-4EF8-9604-449336647729}" type="pres">
      <dgm:prSet presAssocID="{B6E57C95-ACBD-46CE-9DE3-A4C014A63176}" presName="textRect" presStyleLbl="revTx" presStyleIdx="3" presStyleCnt="5">
        <dgm:presLayoutVars>
          <dgm:chMax val="1"/>
          <dgm:chPref val="1"/>
        </dgm:presLayoutVars>
      </dgm:prSet>
      <dgm:spPr/>
    </dgm:pt>
    <dgm:pt modelId="{1621C530-0D13-47A5-890A-E029DC1C9256}" type="pres">
      <dgm:prSet presAssocID="{5E368049-FBCE-463F-AFE4-66C6010F4902}" presName="sibTrans" presStyleCnt="0"/>
      <dgm:spPr/>
    </dgm:pt>
    <dgm:pt modelId="{A40604A4-8B68-43DB-925E-0111BCB069BB}" type="pres">
      <dgm:prSet presAssocID="{DDE03622-1B3D-4ED9-BD00-5291F50CDE3D}" presName="compNode" presStyleCnt="0"/>
      <dgm:spPr/>
    </dgm:pt>
    <dgm:pt modelId="{FA213875-4AED-4CAE-B3E2-5DE799198EF0}" type="pres">
      <dgm:prSet presAssocID="{DDE03622-1B3D-4ED9-BD00-5291F50CDE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F82A2D62-9F1D-40D8-A19E-AFADBD622A04}" type="pres">
      <dgm:prSet presAssocID="{DDE03622-1B3D-4ED9-BD00-5291F50CDE3D}" presName="spaceRect" presStyleCnt="0"/>
      <dgm:spPr/>
    </dgm:pt>
    <dgm:pt modelId="{73290145-C1CB-4654-BB9E-F67B0D20E6C5}" type="pres">
      <dgm:prSet presAssocID="{DDE03622-1B3D-4ED9-BD00-5291F50CDE3D}" presName="textRect" presStyleLbl="revTx" presStyleIdx="4" presStyleCnt="5">
        <dgm:presLayoutVars>
          <dgm:chMax val="1"/>
          <dgm:chPref val="1"/>
        </dgm:presLayoutVars>
      </dgm:prSet>
      <dgm:spPr/>
    </dgm:pt>
  </dgm:ptLst>
  <dgm:cxnLst>
    <dgm:cxn modelId="{B8A9CB0F-6C52-44EA-96EB-8390D57DF5CA}" srcId="{23DA03C1-F270-49AD-AD6D-A1FD2A889B33}" destId="{DDE03622-1B3D-4ED9-BD00-5291F50CDE3D}" srcOrd="4" destOrd="0" parTransId="{1E97EFD6-2BA8-4E2F-9131-870A431F2CE6}" sibTransId="{AA0C19A8-F327-4A05-8783-CEA906DC0C66}"/>
    <dgm:cxn modelId="{78549A2B-BAD5-46A6-9DED-D1E4ED565754}" srcId="{23DA03C1-F270-49AD-AD6D-A1FD2A889B33}" destId="{041EE51B-4966-44D4-8CC1-3867C30E0879}" srcOrd="0" destOrd="0" parTransId="{C5AE6B43-C508-4BC3-94C4-E77894015202}" sibTransId="{0A1F60D6-CA16-4DDB-8DF9-4F3D75EA73EB}"/>
    <dgm:cxn modelId="{1B828768-6E31-425D-82D6-EABC41085FF6}" srcId="{23DA03C1-F270-49AD-AD6D-A1FD2A889B33}" destId="{B6E57C95-ACBD-46CE-9DE3-A4C014A63176}" srcOrd="3" destOrd="0" parTransId="{D960D50E-F2A6-4156-964F-9DB8E3FBC79D}" sibTransId="{5E368049-FBCE-463F-AFE4-66C6010F4902}"/>
    <dgm:cxn modelId="{CE35AF69-B645-4089-9B9A-E769B5901E32}" srcId="{23DA03C1-F270-49AD-AD6D-A1FD2A889B33}" destId="{C71D1FCD-E728-4164-8D73-7835003C44F2}" srcOrd="2" destOrd="0" parTransId="{47CC2EC6-3561-4307-B8F5-CF13FDBE35C7}" sibTransId="{DC6AC28E-A53E-4A95-A454-0C47CDA6752C}"/>
    <dgm:cxn modelId="{6543176E-DEFA-4C56-AB50-A41E82394D05}" type="presOf" srcId="{B6E57C95-ACBD-46CE-9DE3-A4C014A63176}" destId="{57118651-6BC6-4EF8-9604-449336647729}" srcOrd="0" destOrd="0" presId="urn:microsoft.com/office/officeart/2018/2/layout/IconLabelList"/>
    <dgm:cxn modelId="{D35F0077-22FA-403D-B241-C4C70600C4BC}" type="presOf" srcId="{DDE03622-1B3D-4ED9-BD00-5291F50CDE3D}" destId="{73290145-C1CB-4654-BB9E-F67B0D20E6C5}" srcOrd="0" destOrd="0" presId="urn:microsoft.com/office/officeart/2018/2/layout/IconLabelList"/>
    <dgm:cxn modelId="{65D2B377-E447-4EF4-A4AA-9E541D4AA0C0}" type="presOf" srcId="{44A7CFE7-2C63-43D4-A1F1-9B7313067D4C}" destId="{4090C57A-BC4C-434B-828C-11620DFBF6CB}" srcOrd="0" destOrd="0" presId="urn:microsoft.com/office/officeart/2018/2/layout/IconLabelList"/>
    <dgm:cxn modelId="{6A56BC86-7169-4387-B458-582D4BEBB7A5}" type="presOf" srcId="{23DA03C1-F270-49AD-AD6D-A1FD2A889B33}" destId="{7C2AE38D-7B5A-403C-98C4-6FC6FE5CD4C0}" srcOrd="0" destOrd="0" presId="urn:microsoft.com/office/officeart/2018/2/layout/IconLabelList"/>
    <dgm:cxn modelId="{3BBD8F8D-4F49-4EC2-9789-E02AC82FCC07}" type="presOf" srcId="{C71D1FCD-E728-4164-8D73-7835003C44F2}" destId="{D5022301-8CDA-4A74-B1E8-5F82EA9DEBA3}" srcOrd="0" destOrd="0" presId="urn:microsoft.com/office/officeart/2018/2/layout/IconLabelList"/>
    <dgm:cxn modelId="{F95893A1-2703-4ADB-B98C-E81F233CBE8F}" type="presOf" srcId="{041EE51B-4966-44D4-8CC1-3867C30E0879}" destId="{8B395A54-478F-4451-97AC-B51AB2366639}" srcOrd="0" destOrd="0" presId="urn:microsoft.com/office/officeart/2018/2/layout/IconLabelList"/>
    <dgm:cxn modelId="{638456EE-ED25-435B-B751-FDCD02EAD81C}" srcId="{23DA03C1-F270-49AD-AD6D-A1FD2A889B33}" destId="{44A7CFE7-2C63-43D4-A1F1-9B7313067D4C}" srcOrd="1" destOrd="0" parTransId="{D08394E5-5566-4D03-B8AE-D37D8EA11D70}" sibTransId="{E2781309-DCDA-4B21-982E-93A8F966D066}"/>
    <dgm:cxn modelId="{3E457919-0618-4ED5-A968-C4F2C389DF88}" type="presParOf" srcId="{7C2AE38D-7B5A-403C-98C4-6FC6FE5CD4C0}" destId="{BC89C730-2386-42A3-AFB3-1290A6116ED2}" srcOrd="0" destOrd="0" presId="urn:microsoft.com/office/officeart/2018/2/layout/IconLabelList"/>
    <dgm:cxn modelId="{8CD64491-4FFA-4375-953E-E1BA65C746CD}" type="presParOf" srcId="{BC89C730-2386-42A3-AFB3-1290A6116ED2}" destId="{78B9D182-3750-4AAD-83FA-A1F843D556DD}" srcOrd="0" destOrd="0" presId="urn:microsoft.com/office/officeart/2018/2/layout/IconLabelList"/>
    <dgm:cxn modelId="{91605131-0AC1-4E2B-830F-8F046CFCC337}" type="presParOf" srcId="{BC89C730-2386-42A3-AFB3-1290A6116ED2}" destId="{B6CC16E5-D2E2-468B-998B-15C615D0EBE8}" srcOrd="1" destOrd="0" presId="urn:microsoft.com/office/officeart/2018/2/layout/IconLabelList"/>
    <dgm:cxn modelId="{59205541-4BC1-4B07-B400-C04D531C63DD}" type="presParOf" srcId="{BC89C730-2386-42A3-AFB3-1290A6116ED2}" destId="{8B395A54-478F-4451-97AC-B51AB2366639}" srcOrd="2" destOrd="0" presId="urn:microsoft.com/office/officeart/2018/2/layout/IconLabelList"/>
    <dgm:cxn modelId="{9260C4B0-FB15-400C-B801-404A1CF14FAB}" type="presParOf" srcId="{7C2AE38D-7B5A-403C-98C4-6FC6FE5CD4C0}" destId="{D95F8B57-F555-434B-95A7-F5DB10FDF8C1}" srcOrd="1" destOrd="0" presId="urn:microsoft.com/office/officeart/2018/2/layout/IconLabelList"/>
    <dgm:cxn modelId="{F923FBBF-0D81-4B43-8A1C-799D7CE091C8}" type="presParOf" srcId="{7C2AE38D-7B5A-403C-98C4-6FC6FE5CD4C0}" destId="{298328E2-D240-4F38-B713-25385F992EB7}" srcOrd="2" destOrd="0" presId="urn:microsoft.com/office/officeart/2018/2/layout/IconLabelList"/>
    <dgm:cxn modelId="{61406DA6-29EB-4E54-B9E7-C0205D5676DE}" type="presParOf" srcId="{298328E2-D240-4F38-B713-25385F992EB7}" destId="{CE9865BE-1843-4ACE-8AEB-E8DF0C33E12B}" srcOrd="0" destOrd="0" presId="urn:microsoft.com/office/officeart/2018/2/layout/IconLabelList"/>
    <dgm:cxn modelId="{0EB69626-CCB2-42BD-A912-98143A79D1D2}" type="presParOf" srcId="{298328E2-D240-4F38-B713-25385F992EB7}" destId="{8B0719EF-0FA2-4B15-B9EB-519B5A19E2C8}" srcOrd="1" destOrd="0" presId="urn:microsoft.com/office/officeart/2018/2/layout/IconLabelList"/>
    <dgm:cxn modelId="{1488751D-007C-4C7F-807B-FE073E4EFDEC}" type="presParOf" srcId="{298328E2-D240-4F38-B713-25385F992EB7}" destId="{4090C57A-BC4C-434B-828C-11620DFBF6CB}" srcOrd="2" destOrd="0" presId="urn:microsoft.com/office/officeart/2018/2/layout/IconLabelList"/>
    <dgm:cxn modelId="{3644DD44-C066-42F3-BA56-BCA12FC1F3D5}" type="presParOf" srcId="{7C2AE38D-7B5A-403C-98C4-6FC6FE5CD4C0}" destId="{939EB04A-E794-4DD6-A3D1-DB3693670A1D}" srcOrd="3" destOrd="0" presId="urn:microsoft.com/office/officeart/2018/2/layout/IconLabelList"/>
    <dgm:cxn modelId="{C384E8A0-DA38-4D6C-9774-803746AC41DD}" type="presParOf" srcId="{7C2AE38D-7B5A-403C-98C4-6FC6FE5CD4C0}" destId="{809EE3C0-6F1B-4794-BDE5-D8821F4E8809}" srcOrd="4" destOrd="0" presId="urn:microsoft.com/office/officeart/2018/2/layout/IconLabelList"/>
    <dgm:cxn modelId="{3EADB6F0-E6CB-46A4-B8C1-966D13ED21AD}" type="presParOf" srcId="{809EE3C0-6F1B-4794-BDE5-D8821F4E8809}" destId="{0B6770A1-22B3-411E-9F49-80C7E7A565F5}" srcOrd="0" destOrd="0" presId="urn:microsoft.com/office/officeart/2018/2/layout/IconLabelList"/>
    <dgm:cxn modelId="{5FC8C1CC-0AA5-4941-9649-207AC8412583}" type="presParOf" srcId="{809EE3C0-6F1B-4794-BDE5-D8821F4E8809}" destId="{ABC2ACCC-5620-4963-9919-84C97F6DD4E2}" srcOrd="1" destOrd="0" presId="urn:microsoft.com/office/officeart/2018/2/layout/IconLabelList"/>
    <dgm:cxn modelId="{C23CEBB6-AF07-4329-A632-3A216B4C80EC}" type="presParOf" srcId="{809EE3C0-6F1B-4794-BDE5-D8821F4E8809}" destId="{D5022301-8CDA-4A74-B1E8-5F82EA9DEBA3}" srcOrd="2" destOrd="0" presId="urn:microsoft.com/office/officeart/2018/2/layout/IconLabelList"/>
    <dgm:cxn modelId="{9079EC84-CC99-46CA-90D0-682FABE3DCFD}" type="presParOf" srcId="{7C2AE38D-7B5A-403C-98C4-6FC6FE5CD4C0}" destId="{1749346F-7A58-4268-A2C0-8C5054BA9EC9}" srcOrd="5" destOrd="0" presId="urn:microsoft.com/office/officeart/2018/2/layout/IconLabelList"/>
    <dgm:cxn modelId="{F91C6966-1986-40AF-85E6-2E486B67483A}" type="presParOf" srcId="{7C2AE38D-7B5A-403C-98C4-6FC6FE5CD4C0}" destId="{E70C3265-4E78-4DA8-9373-436F652B0AE0}" srcOrd="6" destOrd="0" presId="urn:microsoft.com/office/officeart/2018/2/layout/IconLabelList"/>
    <dgm:cxn modelId="{2077CBD8-B78C-4F98-A244-99CAE68D4AF9}" type="presParOf" srcId="{E70C3265-4E78-4DA8-9373-436F652B0AE0}" destId="{FD279CF0-A0B2-4F1F-A636-7483B1D6BEE3}" srcOrd="0" destOrd="0" presId="urn:microsoft.com/office/officeart/2018/2/layout/IconLabelList"/>
    <dgm:cxn modelId="{85833D1E-CE7E-45CF-88BC-07196A9A7511}" type="presParOf" srcId="{E70C3265-4E78-4DA8-9373-436F652B0AE0}" destId="{1B8859D1-6D39-4120-A6D9-93722F50ECC3}" srcOrd="1" destOrd="0" presId="urn:microsoft.com/office/officeart/2018/2/layout/IconLabelList"/>
    <dgm:cxn modelId="{789B6B71-6C7E-4BDC-B0EF-39F64F53883E}" type="presParOf" srcId="{E70C3265-4E78-4DA8-9373-436F652B0AE0}" destId="{57118651-6BC6-4EF8-9604-449336647729}" srcOrd="2" destOrd="0" presId="urn:microsoft.com/office/officeart/2018/2/layout/IconLabelList"/>
    <dgm:cxn modelId="{4C924503-5803-4448-B5F8-45664C5CF17F}" type="presParOf" srcId="{7C2AE38D-7B5A-403C-98C4-6FC6FE5CD4C0}" destId="{1621C530-0D13-47A5-890A-E029DC1C9256}" srcOrd="7" destOrd="0" presId="urn:microsoft.com/office/officeart/2018/2/layout/IconLabelList"/>
    <dgm:cxn modelId="{732F9CF3-B15D-4697-A0E1-927AFDBF6540}" type="presParOf" srcId="{7C2AE38D-7B5A-403C-98C4-6FC6FE5CD4C0}" destId="{A40604A4-8B68-43DB-925E-0111BCB069BB}" srcOrd="8" destOrd="0" presId="urn:microsoft.com/office/officeart/2018/2/layout/IconLabelList"/>
    <dgm:cxn modelId="{E3C4CE0B-09A8-4246-821F-25B43E46B2FA}" type="presParOf" srcId="{A40604A4-8B68-43DB-925E-0111BCB069BB}" destId="{FA213875-4AED-4CAE-B3E2-5DE799198EF0}" srcOrd="0" destOrd="0" presId="urn:microsoft.com/office/officeart/2018/2/layout/IconLabelList"/>
    <dgm:cxn modelId="{B79C3887-EDB8-43A5-A73F-6EFCB03C26F3}" type="presParOf" srcId="{A40604A4-8B68-43DB-925E-0111BCB069BB}" destId="{F82A2D62-9F1D-40D8-A19E-AFADBD622A04}" srcOrd="1" destOrd="0" presId="urn:microsoft.com/office/officeart/2018/2/layout/IconLabelList"/>
    <dgm:cxn modelId="{5688785D-4B7E-4310-A21D-C4F630F2F9C1}" type="presParOf" srcId="{A40604A4-8B68-43DB-925E-0111BCB069BB}" destId="{73290145-C1CB-4654-BB9E-F67B0D20E6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D37D72-40CE-47AB-A56A-D9F9F548D1F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D9C2B97-A76C-4CF8-96BD-60E7F3117BAE}">
      <dgm:prSet/>
      <dgm:spPr/>
      <dgm:t>
        <a:bodyPr/>
        <a:lstStyle/>
        <a:p>
          <a:r>
            <a:rPr lang="en-US"/>
            <a:t>Generative adversarial networks (GANs) that learn the mapping between two domains are called Cycle-Consistent Adversarial Networks (CycleGAN). Because they can do image-to-image translation without paired data, which is generally needed for supervised learning, CycleGANs have become more and more popular in recent years. CycleGANs' popularity has given rise to numerous versions and uses in a variety of industries, including computer vision, natural language processing, and music.</a:t>
          </a:r>
        </a:p>
      </dgm:t>
    </dgm:pt>
    <dgm:pt modelId="{DBBECA1B-FD17-4C7C-8542-A8E9E0AB784D}" type="parTrans" cxnId="{05B11C03-E605-4330-81A6-2E90C45A4B30}">
      <dgm:prSet/>
      <dgm:spPr/>
      <dgm:t>
        <a:bodyPr/>
        <a:lstStyle/>
        <a:p>
          <a:endParaRPr lang="en-US"/>
        </a:p>
      </dgm:t>
    </dgm:pt>
    <dgm:pt modelId="{3660C01D-B39C-4401-9C74-FBEA3ACBAD15}" type="sibTrans" cxnId="{05B11C03-E605-4330-81A6-2E90C45A4B30}">
      <dgm:prSet/>
      <dgm:spPr/>
      <dgm:t>
        <a:bodyPr/>
        <a:lstStyle/>
        <a:p>
          <a:endParaRPr lang="en-US"/>
        </a:p>
      </dgm:t>
    </dgm:pt>
    <dgm:pt modelId="{ABCF1106-FA2C-49D7-9550-D7B57BB17E3E}">
      <dgm:prSet/>
      <dgm:spPr/>
      <dgm:t>
        <a:bodyPr/>
        <a:lstStyle/>
        <a:p>
          <a:r>
            <a:rPr lang="en-US"/>
            <a:t>Goodfellow et al.'s proposal from 2014, one of the initial publications in the field of GANs, established the idea of adversarial training. The major goal was to trick a discriminator network that was trained to distinguish between real and fake samples in order to teach a generator network to produce samples that are similar to the real data.</a:t>
          </a:r>
        </a:p>
      </dgm:t>
    </dgm:pt>
    <dgm:pt modelId="{8E3CEFCD-331D-41DC-8D65-4C6E0C3F40A7}" type="parTrans" cxnId="{563B4625-4798-4669-9E50-5BF56CB6B92A}">
      <dgm:prSet/>
      <dgm:spPr/>
      <dgm:t>
        <a:bodyPr/>
        <a:lstStyle/>
        <a:p>
          <a:endParaRPr lang="en-US"/>
        </a:p>
      </dgm:t>
    </dgm:pt>
    <dgm:pt modelId="{0F8AE778-524E-477E-8A70-120F48170236}" type="sibTrans" cxnId="{563B4625-4798-4669-9E50-5BF56CB6B92A}">
      <dgm:prSet/>
      <dgm:spPr/>
      <dgm:t>
        <a:bodyPr/>
        <a:lstStyle/>
        <a:p>
          <a:endParaRPr lang="en-US"/>
        </a:p>
      </dgm:t>
    </dgm:pt>
    <dgm:pt modelId="{347A0220-3D39-4349-916B-6EC8D74ECE6D}" type="pres">
      <dgm:prSet presAssocID="{EAD37D72-40CE-47AB-A56A-D9F9F548D1FB}" presName="hierChild1" presStyleCnt="0">
        <dgm:presLayoutVars>
          <dgm:chPref val="1"/>
          <dgm:dir/>
          <dgm:animOne val="branch"/>
          <dgm:animLvl val="lvl"/>
          <dgm:resizeHandles/>
        </dgm:presLayoutVars>
      </dgm:prSet>
      <dgm:spPr/>
    </dgm:pt>
    <dgm:pt modelId="{D7935969-D83E-42B3-B523-6C5E5766EC81}" type="pres">
      <dgm:prSet presAssocID="{5D9C2B97-A76C-4CF8-96BD-60E7F3117BAE}" presName="hierRoot1" presStyleCnt="0"/>
      <dgm:spPr/>
    </dgm:pt>
    <dgm:pt modelId="{6CE37320-B17C-4606-9BC6-F8506BDF66DB}" type="pres">
      <dgm:prSet presAssocID="{5D9C2B97-A76C-4CF8-96BD-60E7F3117BAE}" presName="composite" presStyleCnt="0"/>
      <dgm:spPr/>
    </dgm:pt>
    <dgm:pt modelId="{72A74A29-782B-43C3-BE3F-C598EC2114C7}" type="pres">
      <dgm:prSet presAssocID="{5D9C2B97-A76C-4CF8-96BD-60E7F3117BAE}" presName="background" presStyleLbl="node0" presStyleIdx="0" presStyleCnt="2"/>
      <dgm:spPr/>
    </dgm:pt>
    <dgm:pt modelId="{19667F4D-6736-45D4-8822-39AA463EB9AE}" type="pres">
      <dgm:prSet presAssocID="{5D9C2B97-A76C-4CF8-96BD-60E7F3117BAE}" presName="text" presStyleLbl="fgAcc0" presStyleIdx="0" presStyleCnt="2">
        <dgm:presLayoutVars>
          <dgm:chPref val="3"/>
        </dgm:presLayoutVars>
      </dgm:prSet>
      <dgm:spPr/>
    </dgm:pt>
    <dgm:pt modelId="{85A74EB8-AFC6-4FCF-B646-D90CBEA92C17}" type="pres">
      <dgm:prSet presAssocID="{5D9C2B97-A76C-4CF8-96BD-60E7F3117BAE}" presName="hierChild2" presStyleCnt="0"/>
      <dgm:spPr/>
    </dgm:pt>
    <dgm:pt modelId="{D1A9BF5C-4489-4F5E-83F4-1A18AA49ABD5}" type="pres">
      <dgm:prSet presAssocID="{ABCF1106-FA2C-49D7-9550-D7B57BB17E3E}" presName="hierRoot1" presStyleCnt="0"/>
      <dgm:spPr/>
    </dgm:pt>
    <dgm:pt modelId="{8D757624-2FEA-4F3D-9CFE-0B2CD578FAE3}" type="pres">
      <dgm:prSet presAssocID="{ABCF1106-FA2C-49D7-9550-D7B57BB17E3E}" presName="composite" presStyleCnt="0"/>
      <dgm:spPr/>
    </dgm:pt>
    <dgm:pt modelId="{0832CBA4-7923-4A23-B00D-87F4CCC7697B}" type="pres">
      <dgm:prSet presAssocID="{ABCF1106-FA2C-49D7-9550-D7B57BB17E3E}" presName="background" presStyleLbl="node0" presStyleIdx="1" presStyleCnt="2"/>
      <dgm:spPr/>
    </dgm:pt>
    <dgm:pt modelId="{007843A9-A074-4E54-9FED-83D3B56E6E8B}" type="pres">
      <dgm:prSet presAssocID="{ABCF1106-FA2C-49D7-9550-D7B57BB17E3E}" presName="text" presStyleLbl="fgAcc0" presStyleIdx="1" presStyleCnt="2">
        <dgm:presLayoutVars>
          <dgm:chPref val="3"/>
        </dgm:presLayoutVars>
      </dgm:prSet>
      <dgm:spPr/>
    </dgm:pt>
    <dgm:pt modelId="{4D2D5B6D-776D-43E0-A8C6-6D5A66E827C8}" type="pres">
      <dgm:prSet presAssocID="{ABCF1106-FA2C-49D7-9550-D7B57BB17E3E}" presName="hierChild2" presStyleCnt="0"/>
      <dgm:spPr/>
    </dgm:pt>
  </dgm:ptLst>
  <dgm:cxnLst>
    <dgm:cxn modelId="{05B11C03-E605-4330-81A6-2E90C45A4B30}" srcId="{EAD37D72-40CE-47AB-A56A-D9F9F548D1FB}" destId="{5D9C2B97-A76C-4CF8-96BD-60E7F3117BAE}" srcOrd="0" destOrd="0" parTransId="{DBBECA1B-FD17-4C7C-8542-A8E9E0AB784D}" sibTransId="{3660C01D-B39C-4401-9C74-FBEA3ACBAD15}"/>
    <dgm:cxn modelId="{0BB07617-E6B1-47BE-B1DF-17A9918D5D06}" type="presOf" srcId="{EAD37D72-40CE-47AB-A56A-D9F9F548D1FB}" destId="{347A0220-3D39-4349-916B-6EC8D74ECE6D}" srcOrd="0" destOrd="0" presId="urn:microsoft.com/office/officeart/2005/8/layout/hierarchy1"/>
    <dgm:cxn modelId="{563B4625-4798-4669-9E50-5BF56CB6B92A}" srcId="{EAD37D72-40CE-47AB-A56A-D9F9F548D1FB}" destId="{ABCF1106-FA2C-49D7-9550-D7B57BB17E3E}" srcOrd="1" destOrd="0" parTransId="{8E3CEFCD-331D-41DC-8D65-4C6E0C3F40A7}" sibTransId="{0F8AE778-524E-477E-8A70-120F48170236}"/>
    <dgm:cxn modelId="{CA1D253D-3AF9-4DAB-9247-A057636080B3}" type="presOf" srcId="{ABCF1106-FA2C-49D7-9550-D7B57BB17E3E}" destId="{007843A9-A074-4E54-9FED-83D3B56E6E8B}" srcOrd="0" destOrd="0" presId="urn:microsoft.com/office/officeart/2005/8/layout/hierarchy1"/>
    <dgm:cxn modelId="{F917D189-A2B2-4B7C-BC74-729D7E0BC491}" type="presOf" srcId="{5D9C2B97-A76C-4CF8-96BD-60E7F3117BAE}" destId="{19667F4D-6736-45D4-8822-39AA463EB9AE}" srcOrd="0" destOrd="0" presId="urn:microsoft.com/office/officeart/2005/8/layout/hierarchy1"/>
    <dgm:cxn modelId="{8CB30A6C-48F2-491C-B62C-65514DDD9864}" type="presParOf" srcId="{347A0220-3D39-4349-916B-6EC8D74ECE6D}" destId="{D7935969-D83E-42B3-B523-6C5E5766EC81}" srcOrd="0" destOrd="0" presId="urn:microsoft.com/office/officeart/2005/8/layout/hierarchy1"/>
    <dgm:cxn modelId="{39F1763F-7391-4804-A882-630E48E5A9F7}" type="presParOf" srcId="{D7935969-D83E-42B3-B523-6C5E5766EC81}" destId="{6CE37320-B17C-4606-9BC6-F8506BDF66DB}" srcOrd="0" destOrd="0" presId="urn:microsoft.com/office/officeart/2005/8/layout/hierarchy1"/>
    <dgm:cxn modelId="{75DED300-D258-4051-B9C6-4456BA293000}" type="presParOf" srcId="{6CE37320-B17C-4606-9BC6-F8506BDF66DB}" destId="{72A74A29-782B-43C3-BE3F-C598EC2114C7}" srcOrd="0" destOrd="0" presId="urn:microsoft.com/office/officeart/2005/8/layout/hierarchy1"/>
    <dgm:cxn modelId="{3D11F017-E5E7-449B-80EF-3727CD4B4D34}" type="presParOf" srcId="{6CE37320-B17C-4606-9BC6-F8506BDF66DB}" destId="{19667F4D-6736-45D4-8822-39AA463EB9AE}" srcOrd="1" destOrd="0" presId="urn:microsoft.com/office/officeart/2005/8/layout/hierarchy1"/>
    <dgm:cxn modelId="{F762C425-E478-43EA-AC47-385DE3BB8A27}" type="presParOf" srcId="{D7935969-D83E-42B3-B523-6C5E5766EC81}" destId="{85A74EB8-AFC6-4FCF-B646-D90CBEA92C17}" srcOrd="1" destOrd="0" presId="urn:microsoft.com/office/officeart/2005/8/layout/hierarchy1"/>
    <dgm:cxn modelId="{813149C3-B4BD-4301-9344-147211AD6E95}" type="presParOf" srcId="{347A0220-3D39-4349-916B-6EC8D74ECE6D}" destId="{D1A9BF5C-4489-4F5E-83F4-1A18AA49ABD5}" srcOrd="1" destOrd="0" presId="urn:microsoft.com/office/officeart/2005/8/layout/hierarchy1"/>
    <dgm:cxn modelId="{3425CFB1-DBDF-4759-B930-3E1B6B6792B8}" type="presParOf" srcId="{D1A9BF5C-4489-4F5E-83F4-1A18AA49ABD5}" destId="{8D757624-2FEA-4F3D-9CFE-0B2CD578FAE3}" srcOrd="0" destOrd="0" presId="urn:microsoft.com/office/officeart/2005/8/layout/hierarchy1"/>
    <dgm:cxn modelId="{C794DED3-9BA9-41B4-9867-C965C9DD1602}" type="presParOf" srcId="{8D757624-2FEA-4F3D-9CFE-0B2CD578FAE3}" destId="{0832CBA4-7923-4A23-B00D-87F4CCC7697B}" srcOrd="0" destOrd="0" presId="urn:microsoft.com/office/officeart/2005/8/layout/hierarchy1"/>
    <dgm:cxn modelId="{9942AAD7-354C-4A87-AB60-2DC2CF236FC3}" type="presParOf" srcId="{8D757624-2FEA-4F3D-9CFE-0B2CD578FAE3}" destId="{007843A9-A074-4E54-9FED-83D3B56E6E8B}" srcOrd="1" destOrd="0" presId="urn:microsoft.com/office/officeart/2005/8/layout/hierarchy1"/>
    <dgm:cxn modelId="{67AA7217-168C-4851-91B1-83DEFD2CB0E7}" type="presParOf" srcId="{D1A9BF5C-4489-4F5E-83F4-1A18AA49ABD5}" destId="{4D2D5B6D-776D-43E0-A8C6-6D5A66E827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D7415-BBE2-4621-9438-0DE8AE85B27F}">
      <dsp:nvSpPr>
        <dsp:cNvPr id="0" name=""/>
        <dsp:cNvSpPr/>
      </dsp:nvSpPr>
      <dsp:spPr>
        <a:xfrm>
          <a:off x="0" y="60819"/>
          <a:ext cx="6589260" cy="16287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Team: </a:t>
          </a:r>
        </a:p>
      </dsp:txBody>
      <dsp:txXfrm>
        <a:off x="79508" y="140327"/>
        <a:ext cx="6430244" cy="1469715"/>
      </dsp:txXfrm>
    </dsp:sp>
    <dsp:sp modelId="{94E8E040-BD93-406B-91A4-858FDC7F5240}">
      <dsp:nvSpPr>
        <dsp:cNvPr id="0" name=""/>
        <dsp:cNvSpPr/>
      </dsp:nvSpPr>
      <dsp:spPr>
        <a:xfrm>
          <a:off x="0" y="1807630"/>
          <a:ext cx="6589260" cy="1628731"/>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1. Divya Bokinala, 700726511 </a:t>
          </a:r>
        </a:p>
      </dsp:txBody>
      <dsp:txXfrm>
        <a:off x="79508" y="1887138"/>
        <a:ext cx="6430244" cy="1469715"/>
      </dsp:txXfrm>
    </dsp:sp>
    <dsp:sp modelId="{2C31498B-4300-4264-B973-5026FECCDC03}">
      <dsp:nvSpPr>
        <dsp:cNvPr id="0" name=""/>
        <dsp:cNvSpPr/>
      </dsp:nvSpPr>
      <dsp:spPr>
        <a:xfrm>
          <a:off x="0" y="3554442"/>
          <a:ext cx="6589260" cy="1628731"/>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2. Harshitha Polsani (700732211)</a:t>
          </a:r>
        </a:p>
      </dsp:txBody>
      <dsp:txXfrm>
        <a:off x="79508" y="3633950"/>
        <a:ext cx="6430244" cy="1469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83D5E-2D95-4041-8E8F-E6E6D386B7EE}">
      <dsp:nvSpPr>
        <dsp:cNvPr id="0" name=""/>
        <dsp:cNvSpPr/>
      </dsp:nvSpPr>
      <dsp:spPr>
        <a:xfrm>
          <a:off x="0" y="503838"/>
          <a:ext cx="10515600" cy="1511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35177-B14C-4D71-83AE-AA927590BCDE}">
      <dsp:nvSpPr>
        <dsp:cNvPr id="0" name=""/>
        <dsp:cNvSpPr/>
      </dsp:nvSpPr>
      <dsp:spPr>
        <a:xfrm>
          <a:off x="457233" y="843929"/>
          <a:ext cx="831333" cy="831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67BC3-E400-4D5C-85D8-4B067F16F161}">
      <dsp:nvSpPr>
        <dsp:cNvPr id="0" name=""/>
        <dsp:cNvSpPr/>
      </dsp:nvSpPr>
      <dsp:spPr>
        <a:xfrm>
          <a:off x="1745801" y="503838"/>
          <a:ext cx="8769798" cy="1511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69" tIns="159969" rIns="159969" bIns="159969" numCol="1" spcCol="1270" anchor="ctr" anchorCtr="0">
          <a:noAutofit/>
        </a:bodyPr>
        <a:lstStyle/>
        <a:p>
          <a:pPr marL="0" lvl="0" indent="0" algn="l" defTabSz="622300">
            <a:lnSpc>
              <a:spcPct val="90000"/>
            </a:lnSpc>
            <a:spcBef>
              <a:spcPct val="0"/>
            </a:spcBef>
            <a:spcAft>
              <a:spcPct val="35000"/>
            </a:spcAft>
            <a:buNone/>
          </a:pPr>
          <a:r>
            <a:rPr lang="en-US" sz="1400" kern="1200"/>
            <a:t>There are several applications for image-to-image translation in computer vision, including style transfer, image colorization, and super-resolution. However, learning a mapping between two distinct visual domains with various features, such as differing textures, colors, shapes, and appearances, makes image-to-image translation a difficult challenge. When there is no matched data between the two domains—that is, no corresponding images across the two domains from which to learn—this process might become even more difficult. The term "unpaired image-to-image translation" refers to this issue.</a:t>
          </a:r>
        </a:p>
      </dsp:txBody>
      <dsp:txXfrm>
        <a:off x="1745801" y="503838"/>
        <a:ext cx="8769798" cy="1511516"/>
      </dsp:txXfrm>
    </dsp:sp>
    <dsp:sp modelId="{B7FEBE16-706C-44D0-BA2B-78A3F7B3F638}">
      <dsp:nvSpPr>
        <dsp:cNvPr id="0" name=""/>
        <dsp:cNvSpPr/>
      </dsp:nvSpPr>
      <dsp:spPr>
        <a:xfrm>
          <a:off x="0" y="2342169"/>
          <a:ext cx="10515600" cy="1511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F113C2-9C50-4975-BC0B-287783BF7BE4}">
      <dsp:nvSpPr>
        <dsp:cNvPr id="0" name=""/>
        <dsp:cNvSpPr/>
      </dsp:nvSpPr>
      <dsp:spPr>
        <a:xfrm>
          <a:off x="457233" y="2682260"/>
          <a:ext cx="831333" cy="831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695E1F-6FF0-4607-9915-064B3F3ED109}">
      <dsp:nvSpPr>
        <dsp:cNvPr id="0" name=""/>
        <dsp:cNvSpPr/>
      </dsp:nvSpPr>
      <dsp:spPr>
        <a:xfrm>
          <a:off x="1745801" y="2342169"/>
          <a:ext cx="8769798" cy="1511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69" tIns="159969" rIns="159969" bIns="159969" numCol="1" spcCol="1270" anchor="ctr" anchorCtr="0">
          <a:noAutofit/>
        </a:bodyPr>
        <a:lstStyle/>
        <a:p>
          <a:pPr marL="0" lvl="0" indent="0" algn="l" defTabSz="622300">
            <a:lnSpc>
              <a:spcPct val="90000"/>
            </a:lnSpc>
            <a:spcBef>
              <a:spcPct val="0"/>
            </a:spcBef>
            <a:spcAft>
              <a:spcPct val="35000"/>
            </a:spcAft>
            <a:buNone/>
          </a:pPr>
          <a:r>
            <a:rPr lang="en-US" sz="1400" kern="1200"/>
            <a:t>Traditional image-to-image translation techniques, like pix2pix, develop the mapping between two domains using paired training data. But gathering linked data can be costly, time-consuming, and in some circumstances, impossible.</a:t>
          </a:r>
        </a:p>
      </dsp:txBody>
      <dsp:txXfrm>
        <a:off x="1745801" y="2342169"/>
        <a:ext cx="8769798" cy="15115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D182-3750-4AAD-83FA-A1F843D556DD}">
      <dsp:nvSpPr>
        <dsp:cNvPr id="0" name=""/>
        <dsp:cNvSpPr/>
      </dsp:nvSpPr>
      <dsp:spPr>
        <a:xfrm>
          <a:off x="828914" y="115651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95A54-478F-4451-97AC-B51AB2366639}">
      <dsp:nvSpPr>
        <dsp:cNvPr id="0" name=""/>
        <dsp:cNvSpPr/>
      </dsp:nvSpPr>
      <dsp:spPr>
        <a:xfrm>
          <a:off x="333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develop a CycleGAN model for image-to-image translation</a:t>
          </a:r>
        </a:p>
      </dsp:txBody>
      <dsp:txXfrm>
        <a:off x="333914" y="2248788"/>
        <a:ext cx="1800000" cy="787500"/>
      </dsp:txXfrm>
    </dsp:sp>
    <dsp:sp modelId="{CE9865BE-1843-4ACE-8AEB-E8DF0C33E12B}">
      <dsp:nvSpPr>
        <dsp:cNvPr id="0" name=""/>
        <dsp:cNvSpPr/>
      </dsp:nvSpPr>
      <dsp:spPr>
        <a:xfrm>
          <a:off x="2943914" y="115651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90C57A-BC4C-434B-828C-11620DFBF6CB}">
      <dsp:nvSpPr>
        <dsp:cNvPr id="0" name=""/>
        <dsp:cNvSpPr/>
      </dsp:nvSpPr>
      <dsp:spPr>
        <a:xfrm>
          <a:off x="2448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apply the CycleGAN model to the FruitNet dataset</a:t>
          </a:r>
        </a:p>
      </dsp:txBody>
      <dsp:txXfrm>
        <a:off x="2448914" y="2248788"/>
        <a:ext cx="1800000" cy="787500"/>
      </dsp:txXfrm>
    </dsp:sp>
    <dsp:sp modelId="{0B6770A1-22B3-411E-9F49-80C7E7A565F5}">
      <dsp:nvSpPr>
        <dsp:cNvPr id="0" name=""/>
        <dsp:cNvSpPr/>
      </dsp:nvSpPr>
      <dsp:spPr>
        <a:xfrm>
          <a:off x="5058914" y="115651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22301-8CDA-4A74-B1E8-5F82EA9DEBA3}">
      <dsp:nvSpPr>
        <dsp:cNvPr id="0" name=""/>
        <dsp:cNvSpPr/>
      </dsp:nvSpPr>
      <dsp:spPr>
        <a:xfrm>
          <a:off x="4563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evaluate the performance of the CycleGAN model using mean absolute and mean squared errors</a:t>
          </a:r>
        </a:p>
      </dsp:txBody>
      <dsp:txXfrm>
        <a:off x="4563914" y="2248788"/>
        <a:ext cx="1800000" cy="787500"/>
      </dsp:txXfrm>
    </dsp:sp>
    <dsp:sp modelId="{FD279CF0-A0B2-4F1F-A636-7483B1D6BEE3}">
      <dsp:nvSpPr>
        <dsp:cNvPr id="0" name=""/>
        <dsp:cNvSpPr/>
      </dsp:nvSpPr>
      <dsp:spPr>
        <a:xfrm>
          <a:off x="7173914" y="115651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18651-6BC6-4EF8-9604-449336647729}">
      <dsp:nvSpPr>
        <dsp:cNvPr id="0" name=""/>
        <dsp:cNvSpPr/>
      </dsp:nvSpPr>
      <dsp:spPr>
        <a:xfrm>
          <a:off x="6678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compare the results of the CycleGAN model to other state-of-the-art image-to-image translation methods</a:t>
          </a:r>
        </a:p>
      </dsp:txBody>
      <dsp:txXfrm>
        <a:off x="6678914" y="2248788"/>
        <a:ext cx="1800000" cy="787500"/>
      </dsp:txXfrm>
    </dsp:sp>
    <dsp:sp modelId="{FA213875-4AED-4CAE-B3E2-5DE799198EF0}">
      <dsp:nvSpPr>
        <dsp:cNvPr id="0" name=""/>
        <dsp:cNvSpPr/>
      </dsp:nvSpPr>
      <dsp:spPr>
        <a:xfrm>
          <a:off x="9288914" y="115651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290145-C1CB-4654-BB9E-F67B0D20E6C5}">
      <dsp:nvSpPr>
        <dsp:cNvPr id="0" name=""/>
        <dsp:cNvSpPr/>
      </dsp:nvSpPr>
      <dsp:spPr>
        <a:xfrm>
          <a:off x="8793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analyze the results of the experiment and draw conclusions about the effectiveness of the proposed method.</a:t>
          </a:r>
        </a:p>
      </dsp:txBody>
      <dsp:txXfrm>
        <a:off x="8793914" y="2248788"/>
        <a:ext cx="1800000"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74A29-782B-43C3-BE3F-C598EC2114C7}">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667F4D-6736-45D4-8822-39AA463EB9A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Generative adversarial networks (GANs) that learn the mapping between two domains are called Cycle-Consistent Adversarial Networks (CycleGAN). Because they can do image-to-image translation without paired data, which is generally needed for supervised learning, CycleGANs have become more and more popular in recent years. CycleGANs' popularity has given rise to numerous versions and uses in a variety of industries, including computer vision, natural language processing, and music.</a:t>
          </a:r>
        </a:p>
      </dsp:txBody>
      <dsp:txXfrm>
        <a:off x="696297" y="538547"/>
        <a:ext cx="4171627" cy="2590157"/>
      </dsp:txXfrm>
    </dsp:sp>
    <dsp:sp modelId="{0832CBA4-7923-4A23-B00D-87F4CCC7697B}">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843A9-A074-4E54-9FED-83D3B56E6E8B}">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Goodfellow et al.'s proposal from 2014, one of the initial publications in the field of GANs, established the idea of adversarial training. The major goal was to trick a discriminator network that was trained to distinguish between real and fake samples in order to teach a generator network to produce samples that are similar to the real data.</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lecular model">
            <a:extLst>
              <a:ext uri="{FF2B5EF4-FFF2-40B4-BE49-F238E27FC236}">
                <a16:creationId xmlns:a16="http://schemas.microsoft.com/office/drawing/2014/main" id="{A65DB62D-BE94-B580-5944-CE1B238B62B0}"/>
              </a:ext>
            </a:extLst>
          </p:cNvPr>
          <p:cNvPicPr>
            <a:picLocks noChangeAspect="1"/>
          </p:cNvPicPr>
          <p:nvPr/>
        </p:nvPicPr>
        <p:blipFill rotWithShape="1">
          <a:blip r:embed="rId2">
            <a:alphaModFix amt="50000"/>
          </a:blip>
          <a:srcRect t="7221" b="8509"/>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5100">
                <a:solidFill>
                  <a:srgbClr val="FFFFFF"/>
                </a:solidFill>
              </a:rPr>
              <a:t>CS5720 Neural Networks &amp; Deep Learning - Project(CRN: 23216) Title: Advanced Anomaly Detection </a:t>
            </a:r>
            <a:endParaRPr lang="en-US" sz="5100" b="1">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1058">
            <a:extLst>
              <a:ext uri="{FF2B5EF4-FFF2-40B4-BE49-F238E27FC236}">
                <a16:creationId xmlns:a16="http://schemas.microsoft.com/office/drawing/2014/main" id="{4DB3C7AF-F4D5-40CF-8276-0E091C50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2" name="Rectangle 14">
            <a:extLst>
              <a:ext uri="{FF2B5EF4-FFF2-40B4-BE49-F238E27FC236}">
                <a16:creationId xmlns:a16="http://schemas.microsoft.com/office/drawing/2014/main" id="{7B8F6398-4F55-296A-C5BA-2E035F3EE2D9}"/>
              </a:ext>
            </a:extLst>
          </p:cNvPr>
          <p:cNvSpPr>
            <a:spLocks noChangeArrowheads="1"/>
          </p:cNvSpPr>
          <p:nvPr/>
        </p:nvSpPr>
        <p:spPr bwMode="auto">
          <a:xfrm>
            <a:off x="643466" y="753626"/>
            <a:ext cx="5081925" cy="30041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zh-CN" sz="5100" b="1" i="0" u="none" strike="noStrike" cap="none" normalizeH="0" baseline="0">
                <a:ln>
                  <a:noFill/>
                </a:ln>
                <a:solidFill>
                  <a:srgbClr val="FFFFFF"/>
                </a:solidFill>
                <a:effectLst/>
                <a:latin typeface="+mj-lt"/>
                <a:ea typeface="+mj-ea"/>
                <a:cs typeface="+mj-cs"/>
              </a:rPr>
              <a:t>CS5720 Neural Network and Deep Learning output</a:t>
            </a:r>
            <a:endParaRPr kumimoji="0" lang="en-US" altLang="zh-CN" sz="5100" b="0" i="0" u="none" strike="noStrike" cap="none" normalizeH="0" baseline="0">
              <a:ln>
                <a:noFill/>
              </a:ln>
              <a:solidFill>
                <a:srgbClr val="FFFFFF"/>
              </a:solidFill>
              <a:effectLst/>
              <a:latin typeface="+mj-lt"/>
              <a:ea typeface="+mj-ea"/>
              <a:cs typeface="+mj-cs"/>
            </a:endParaRPr>
          </a:p>
          <a:p>
            <a:pPr marL="0" marR="0" lvl="0" indent="0" algn="ctr" fontAlgn="base">
              <a:lnSpc>
                <a:spcPct val="90000"/>
              </a:lnSpc>
              <a:spcBef>
                <a:spcPct val="0"/>
              </a:spcBef>
              <a:spcAft>
                <a:spcPts val="600"/>
              </a:spcAft>
              <a:buClrTx/>
              <a:buSzTx/>
              <a:tabLst/>
            </a:pPr>
            <a:endParaRPr kumimoji="0" lang="en-US" altLang="zh-CN" sz="5100" b="0" i="0" u="none" strike="noStrike" cap="none" normalizeH="0" baseline="0">
              <a:ln>
                <a:noFill/>
              </a:ln>
              <a:solidFill>
                <a:srgbClr val="FFFFFF"/>
              </a:solidFill>
              <a:effectLst/>
              <a:latin typeface="+mj-lt"/>
              <a:ea typeface="+mj-ea"/>
              <a:cs typeface="+mj-cs"/>
            </a:endParaRPr>
          </a:p>
        </p:txBody>
      </p:sp>
      <p:sp>
        <p:nvSpPr>
          <p:cNvPr id="1072" name="Freeform: Shape 1060">
            <a:extLst>
              <a:ext uri="{FF2B5EF4-FFF2-40B4-BE49-F238E27FC236}">
                <a16:creationId xmlns:a16="http://schemas.microsoft.com/office/drawing/2014/main" id="{8F22F920-02D7-497A-892A-5A1799A6E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4758" y="0"/>
            <a:ext cx="1679159" cy="925847"/>
          </a:xfrm>
          <a:custGeom>
            <a:avLst/>
            <a:gdLst>
              <a:gd name="connsiteX0" fmla="*/ 0 w 1679159"/>
              <a:gd name="connsiteY0" fmla="*/ 0 h 925847"/>
              <a:gd name="connsiteX1" fmla="*/ 123825 w 1679159"/>
              <a:gd name="connsiteY1" fmla="*/ 0 h 925847"/>
              <a:gd name="connsiteX2" fmla="*/ 123825 w 1679159"/>
              <a:gd name="connsiteY2" fmla="*/ 756588 h 925847"/>
              <a:gd name="connsiteX3" fmla="*/ 1431852 w 1679159"/>
              <a:gd name="connsiteY3" fmla="*/ 0 h 925847"/>
              <a:gd name="connsiteX4" fmla="*/ 1679159 w 1679159"/>
              <a:gd name="connsiteY4" fmla="*/ 0 h 925847"/>
              <a:gd name="connsiteX5" fmla="*/ 92869 w 1679159"/>
              <a:gd name="connsiteY5" fmla="*/ 917560 h 925847"/>
              <a:gd name="connsiteX6" fmla="*/ 61913 w 1679159"/>
              <a:gd name="connsiteY6" fmla="*/ 925847 h 925847"/>
              <a:gd name="connsiteX7" fmla="*/ 0 w 1679159"/>
              <a:gd name="connsiteY7" fmla="*/ 863935 h 92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159" h="925847">
                <a:moveTo>
                  <a:pt x="0" y="0"/>
                </a:moveTo>
                <a:lnTo>
                  <a:pt x="123825" y="0"/>
                </a:lnTo>
                <a:lnTo>
                  <a:pt x="123825" y="756588"/>
                </a:lnTo>
                <a:lnTo>
                  <a:pt x="1431852" y="0"/>
                </a:lnTo>
                <a:lnTo>
                  <a:pt x="1679159" y="0"/>
                </a:lnTo>
                <a:lnTo>
                  <a:pt x="92869" y="917560"/>
                </a:lnTo>
                <a:cubicBezTo>
                  <a:pt x="83458" y="922999"/>
                  <a:pt x="72780" y="925857"/>
                  <a:pt x="61913" y="925847"/>
                </a:cubicBezTo>
                <a:cubicBezTo>
                  <a:pt x="27719" y="925847"/>
                  <a:pt x="0" y="898129"/>
                  <a:pt x="0" y="863935"/>
                </a:cubicBezTo>
                <a:close/>
              </a:path>
            </a:pathLst>
          </a:custGeom>
          <a:solidFill>
            <a:schemeClr val="accent4"/>
          </a:solidFill>
          <a:ln w="9525" cap="flat">
            <a:noFill/>
            <a:prstDash val="solid"/>
            <a:miter/>
          </a:ln>
        </p:spPr>
        <p:txBody>
          <a:bodyPr wrap="square" rtlCol="0" anchor="ctr">
            <a:noAutofit/>
          </a:bodyPr>
          <a:lstStyle/>
          <a:p>
            <a:endParaRPr lang="en-US" dirty="0"/>
          </a:p>
        </p:txBody>
      </p:sp>
      <p:sp>
        <p:nvSpPr>
          <p:cNvPr id="1073" name="Oval 1062">
            <a:extLst>
              <a:ext uri="{FF2B5EF4-FFF2-40B4-BE49-F238E27FC236}">
                <a16:creationId xmlns:a16="http://schemas.microsoft.com/office/drawing/2014/main" id="{21BA6915-E6D0-4619-9A50-B788D0048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0349" y="400837"/>
            <a:ext cx="357006" cy="357006"/>
          </a:xfrm>
          <a:prstGeom prst="ellipse">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descr="Screenshot (408)">
            <a:extLst>
              <a:ext uri="{FF2B5EF4-FFF2-40B4-BE49-F238E27FC236}">
                <a16:creationId xmlns:a16="http://schemas.microsoft.com/office/drawing/2014/main" id="{0689B263-03DB-367E-2461-439C9768988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85" r="19432" b="-2"/>
          <a:stretch/>
        </p:blipFill>
        <p:spPr bwMode="auto">
          <a:xfrm>
            <a:off x="5913120" y="550392"/>
            <a:ext cx="3274235" cy="2625460"/>
          </a:xfrm>
          <a:custGeom>
            <a:avLst/>
            <a:gdLst/>
            <a:ahLst/>
            <a:cxnLst/>
            <a:rect l="l" t="t" r="r" b="b"/>
            <a:pathLst>
              <a:path w="2498961" h="2498961">
                <a:moveTo>
                  <a:pt x="65723" y="0"/>
                </a:moveTo>
                <a:lnTo>
                  <a:pt x="2433238" y="0"/>
                </a:lnTo>
                <a:cubicBezTo>
                  <a:pt x="2469536" y="0"/>
                  <a:pt x="2498961" y="29425"/>
                  <a:pt x="2498961" y="65723"/>
                </a:cubicBezTo>
                <a:lnTo>
                  <a:pt x="2498961" y="2433238"/>
                </a:lnTo>
                <a:cubicBezTo>
                  <a:pt x="2498961" y="2469536"/>
                  <a:pt x="2469536" y="2498961"/>
                  <a:pt x="2433238" y="2498961"/>
                </a:cubicBezTo>
                <a:lnTo>
                  <a:pt x="65723" y="2498961"/>
                </a:lnTo>
                <a:cubicBezTo>
                  <a:pt x="29425" y="2498961"/>
                  <a:pt x="0" y="2469536"/>
                  <a:pt x="0" y="2433238"/>
                </a:cubicBezTo>
                <a:lnTo>
                  <a:pt x="0" y="65723"/>
                </a:lnTo>
                <a:cubicBezTo>
                  <a:pt x="0" y="29425"/>
                  <a:pt x="29425" y="0"/>
                  <a:pt x="65723" y="0"/>
                </a:cubicBez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Screenshot (410)">
            <a:extLst>
              <a:ext uri="{FF2B5EF4-FFF2-40B4-BE49-F238E27FC236}">
                <a16:creationId xmlns:a16="http://schemas.microsoft.com/office/drawing/2014/main" id="{427767CC-3CBD-BCB7-3AC0-2B8259A3EFC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317" b="-2"/>
          <a:stretch/>
        </p:blipFill>
        <p:spPr bwMode="auto">
          <a:xfrm>
            <a:off x="9375084" y="550392"/>
            <a:ext cx="2657125" cy="244680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pic>
        <p:nvPicPr>
          <p:cNvPr id="1035" name="Picture 11" descr="Screenshot (409)">
            <a:extLst>
              <a:ext uri="{FF2B5EF4-FFF2-40B4-BE49-F238E27FC236}">
                <a16:creationId xmlns:a16="http://schemas.microsoft.com/office/drawing/2014/main" id="{CC4C20B8-F17A-ACCB-8E6B-FE8ED5F3282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951" r="18366" b="-2"/>
          <a:stretch/>
        </p:blipFill>
        <p:spPr bwMode="auto">
          <a:xfrm>
            <a:off x="4378960" y="4068648"/>
            <a:ext cx="3924475" cy="2340530"/>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pic>
        <p:nvPicPr>
          <p:cNvPr id="1037" name="Picture 14" descr="Screenshot (406)">
            <a:extLst>
              <a:ext uri="{FF2B5EF4-FFF2-40B4-BE49-F238E27FC236}">
                <a16:creationId xmlns:a16="http://schemas.microsoft.com/office/drawing/2014/main" id="{D28982DA-76F0-2B1F-B7D6-5F1C9BB36CC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1" r="21996" b="-2"/>
          <a:stretch/>
        </p:blipFill>
        <p:spPr bwMode="auto">
          <a:xfrm>
            <a:off x="8830349" y="3330858"/>
            <a:ext cx="3201860" cy="2663542"/>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a:noFill/>
          <a:extLst>
            <a:ext uri="{909E8E84-426E-40DD-AFC4-6F175D3DCCD1}">
              <a14:hiddenFill xmlns:a14="http://schemas.microsoft.com/office/drawing/2010/main">
                <a:solidFill>
                  <a:srgbClr val="FFFFFF"/>
                </a:solidFill>
              </a14:hiddenFill>
            </a:ext>
          </a:extLst>
        </p:spPr>
      </p:pic>
      <p:sp>
        <p:nvSpPr>
          <p:cNvPr id="1074" name="Freeform: Shape 1064">
            <a:extLst>
              <a:ext uri="{FF2B5EF4-FFF2-40B4-BE49-F238E27FC236}">
                <a16:creationId xmlns:a16="http://schemas.microsoft.com/office/drawing/2014/main" id="{4DDF45CC-3E53-4361-852F-16750ABA7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2303"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5" name="Freeform: Shape 1066">
            <a:extLst>
              <a:ext uri="{FF2B5EF4-FFF2-40B4-BE49-F238E27FC236}">
                <a16:creationId xmlns:a16="http://schemas.microsoft.com/office/drawing/2014/main" id="{025B8C08-2FE2-4EE7-8826-38541619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9975314" y="5853103"/>
            <a:ext cx="1761765" cy="1112151"/>
          </a:xfrm>
          <a:custGeom>
            <a:avLst/>
            <a:gdLst>
              <a:gd name="connsiteX0" fmla="*/ 1585229 w 1761765"/>
              <a:gd name="connsiteY0" fmla="*/ 764759 h 1112151"/>
              <a:gd name="connsiteX1" fmla="*/ 1623024 w 1761765"/>
              <a:gd name="connsiteY1" fmla="*/ 792810 h 1112151"/>
              <a:gd name="connsiteX2" fmla="*/ 1711735 w 1761765"/>
              <a:gd name="connsiteY2" fmla="*/ 970132 h 1112151"/>
              <a:gd name="connsiteX3" fmla="*/ 1761765 w 1761765"/>
              <a:gd name="connsiteY3" fmla="*/ 1112151 h 1112151"/>
              <a:gd name="connsiteX4" fmla="*/ 1621544 w 1761765"/>
              <a:gd name="connsiteY4" fmla="*/ 1095575 h 1112151"/>
              <a:gd name="connsiteX5" fmla="*/ 1594821 w 1761765"/>
              <a:gd name="connsiteY5" fmla="*/ 1019711 h 1112151"/>
              <a:gd name="connsiteX6" fmla="*/ 1513200 w 1761765"/>
              <a:gd name="connsiteY6" fmla="*/ 856627 h 1112151"/>
              <a:gd name="connsiteX7" fmla="*/ 1538499 w 1761765"/>
              <a:gd name="connsiteY7" fmla="*/ 770415 h 1112151"/>
              <a:gd name="connsiteX8" fmla="*/ 1585229 w 1761765"/>
              <a:gd name="connsiteY8" fmla="*/ 764759 h 1112151"/>
              <a:gd name="connsiteX9" fmla="*/ 933455 w 1761765"/>
              <a:gd name="connsiteY9" fmla="*/ 161308 h 1112151"/>
              <a:gd name="connsiteX10" fmla="*/ 957797 w 1761765"/>
              <a:gd name="connsiteY10" fmla="*/ 167970 h 1112151"/>
              <a:gd name="connsiteX11" fmla="*/ 1286982 w 1761765"/>
              <a:gd name="connsiteY11" fmla="*/ 387616 h 1112151"/>
              <a:gd name="connsiteX12" fmla="*/ 1293725 w 1761765"/>
              <a:gd name="connsiteY12" fmla="*/ 477075 h 1112151"/>
              <a:gd name="connsiteX13" fmla="*/ 1245453 w 1761765"/>
              <a:gd name="connsiteY13" fmla="*/ 499154 h 1112151"/>
              <a:gd name="connsiteX14" fmla="*/ 1245167 w 1761765"/>
              <a:gd name="connsiteY14" fmla="*/ 499154 h 1112151"/>
              <a:gd name="connsiteX15" fmla="*/ 1203638 w 1761765"/>
              <a:gd name="connsiteY15" fmla="*/ 484104 h 1112151"/>
              <a:gd name="connsiteX16" fmla="*/ 900647 w 1761765"/>
              <a:gd name="connsiteY16" fmla="*/ 281508 h 1112151"/>
              <a:gd name="connsiteX17" fmla="*/ 872454 w 1761765"/>
              <a:gd name="connsiteY17" fmla="*/ 196164 h 1112151"/>
              <a:gd name="connsiteX18" fmla="*/ 933455 w 1761765"/>
              <a:gd name="connsiteY18" fmla="*/ 161308 h 1112151"/>
              <a:gd name="connsiteX19" fmla="*/ 454020 w 1761765"/>
              <a:gd name="connsiteY19" fmla="*/ 13474 h 1112151"/>
              <a:gd name="connsiteX20" fmla="*/ 477919 w 1761765"/>
              <a:gd name="connsiteY20" fmla="*/ 21437 h 1112151"/>
              <a:gd name="connsiteX21" fmla="*/ 509236 w 1761765"/>
              <a:gd name="connsiteY21" fmla="*/ 84182 h 1112151"/>
              <a:gd name="connsiteX22" fmla="*/ 445829 w 1761765"/>
              <a:gd name="connsiteY22" fmla="*/ 139871 h 1112151"/>
              <a:gd name="connsiteX23" fmla="*/ 437447 w 1761765"/>
              <a:gd name="connsiteY23" fmla="*/ 139395 h 1112151"/>
              <a:gd name="connsiteX24" fmla="*/ 73211 w 1761765"/>
              <a:gd name="connsiteY24" fmla="*/ 137204 h 1112151"/>
              <a:gd name="connsiteX25" fmla="*/ 749 w 1761765"/>
              <a:gd name="connsiteY25" fmla="*/ 84082 h 1112151"/>
              <a:gd name="connsiteX26" fmla="*/ 53871 w 1761765"/>
              <a:gd name="connsiteY26" fmla="*/ 11621 h 1112151"/>
              <a:gd name="connsiteX27" fmla="*/ 58352 w 1761765"/>
              <a:gd name="connsiteY27" fmla="*/ 11093 h 1112151"/>
              <a:gd name="connsiteX28" fmla="*/ 454020 w 1761765"/>
              <a:gd name="connsiteY28" fmla="*/ 13474 h 111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61765" h="1112151">
                <a:moveTo>
                  <a:pt x="1585229" y="764759"/>
                </a:moveTo>
                <a:cubicBezTo>
                  <a:pt x="1600438" y="768789"/>
                  <a:pt x="1614156" y="778436"/>
                  <a:pt x="1623024" y="792810"/>
                </a:cubicBezTo>
                <a:cubicBezTo>
                  <a:pt x="1656300" y="850065"/>
                  <a:pt x="1685920" y="909291"/>
                  <a:pt x="1711735" y="970132"/>
                </a:cubicBezTo>
                <a:lnTo>
                  <a:pt x="1761765" y="1112151"/>
                </a:lnTo>
                <a:lnTo>
                  <a:pt x="1621544" y="1095575"/>
                </a:lnTo>
                <a:lnTo>
                  <a:pt x="1594821" y="1019711"/>
                </a:lnTo>
                <a:cubicBezTo>
                  <a:pt x="1571072" y="963752"/>
                  <a:pt x="1543819" y="909282"/>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5"/>
                  <a:pt x="949959"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pic>
        <p:nvPicPr>
          <p:cNvPr id="1025" name="Picture 1" descr="Screenshot (419)">
            <a:extLst>
              <a:ext uri="{FF2B5EF4-FFF2-40B4-BE49-F238E27FC236}">
                <a16:creationId xmlns:a16="http://schemas.microsoft.com/office/drawing/2014/main" id="{ABF01611-633F-3700-7784-24572B4944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1404" t="29619" r="18944" b="3793"/>
          <a:stretch>
            <a:fillRect/>
          </a:stretch>
        </p:blipFill>
        <p:spPr bwMode="auto">
          <a:xfrm>
            <a:off x="0" y="29806900"/>
            <a:ext cx="5137150"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71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creenshot (415)">
            <a:extLst>
              <a:ext uri="{FF2B5EF4-FFF2-40B4-BE49-F238E27FC236}">
                <a16:creationId xmlns:a16="http://schemas.microsoft.com/office/drawing/2014/main" id="{C1265389-5AA0-1EBD-E971-45E6BEFB92A3}"/>
              </a:ext>
            </a:extLst>
          </p:cNvPr>
          <p:cNvPicPr>
            <a:picLocks noChangeAspect="1"/>
          </p:cNvPicPr>
          <p:nvPr/>
        </p:nvPicPr>
        <p:blipFill>
          <a:blip r:embed="rId2"/>
          <a:srcRect l="20499" t="31162" r="11569" b="6037"/>
          <a:stretch>
            <a:fillRect/>
          </a:stretch>
        </p:blipFill>
        <p:spPr>
          <a:xfrm>
            <a:off x="1129115" y="686656"/>
            <a:ext cx="4724569" cy="2456839"/>
          </a:xfrm>
          <a:prstGeom prst="rect">
            <a:avLst/>
          </a:prstGeom>
        </p:spPr>
      </p:pic>
      <p:cxnSp>
        <p:nvCxnSpPr>
          <p:cNvPr id="11" name="Straight Connector 1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Screenshot (414)">
            <a:extLst>
              <a:ext uri="{FF2B5EF4-FFF2-40B4-BE49-F238E27FC236}">
                <a16:creationId xmlns:a16="http://schemas.microsoft.com/office/drawing/2014/main" id="{C546C7F6-ACAE-FA0A-313F-87F7CE61CB9D}"/>
              </a:ext>
            </a:extLst>
          </p:cNvPr>
          <p:cNvPicPr>
            <a:picLocks noChangeAspect="1"/>
          </p:cNvPicPr>
          <p:nvPr/>
        </p:nvPicPr>
        <p:blipFill>
          <a:blip r:embed="rId3"/>
          <a:srcRect l="20668" t="28526" r="18786" b="3474"/>
          <a:stretch>
            <a:fillRect/>
          </a:stretch>
        </p:blipFill>
        <p:spPr>
          <a:xfrm>
            <a:off x="6691953" y="643467"/>
            <a:ext cx="4025665" cy="2543217"/>
          </a:xfrm>
          <a:prstGeom prst="rect">
            <a:avLst/>
          </a:prstGeom>
        </p:spPr>
      </p:pic>
      <p:cxnSp>
        <p:nvCxnSpPr>
          <p:cNvPr id="13" name="Straight Connector 1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Screenshot (416)">
            <a:extLst>
              <a:ext uri="{FF2B5EF4-FFF2-40B4-BE49-F238E27FC236}">
                <a16:creationId xmlns:a16="http://schemas.microsoft.com/office/drawing/2014/main" id="{AC4A93F6-85E2-BC8C-E990-E99DB2A395AB}"/>
              </a:ext>
            </a:extLst>
          </p:cNvPr>
          <p:cNvPicPr>
            <a:picLocks noChangeAspect="1"/>
          </p:cNvPicPr>
          <p:nvPr/>
        </p:nvPicPr>
        <p:blipFill>
          <a:blip r:embed="rId4"/>
          <a:srcRect l="20680" t="55401" r="1952" b="1222"/>
          <a:stretch>
            <a:fillRect/>
          </a:stretch>
        </p:blipFill>
        <p:spPr>
          <a:xfrm>
            <a:off x="1129115" y="4199253"/>
            <a:ext cx="4724569" cy="1489988"/>
          </a:xfrm>
          <a:prstGeom prst="rect">
            <a:avLst/>
          </a:prstGeom>
        </p:spPr>
      </p:pic>
      <p:pic>
        <p:nvPicPr>
          <p:cNvPr id="3" name="Picture 10" descr="Screenshot (410)">
            <a:extLst>
              <a:ext uri="{FF2B5EF4-FFF2-40B4-BE49-F238E27FC236}">
                <a16:creationId xmlns:a16="http://schemas.microsoft.com/office/drawing/2014/main" id="{96CED523-EAE1-577B-E450-B2D24EF190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t="32898" r="-2205"/>
          <a:stretch>
            <a:fillRect/>
          </a:stretch>
        </p:blipFill>
        <p:spPr bwMode="auto">
          <a:xfrm>
            <a:off x="6338316" y="4074098"/>
            <a:ext cx="4732940" cy="174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9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creenshot (417)">
            <a:extLst>
              <a:ext uri="{FF2B5EF4-FFF2-40B4-BE49-F238E27FC236}">
                <a16:creationId xmlns:a16="http://schemas.microsoft.com/office/drawing/2014/main" id="{A90BDA29-814F-C645-3FAE-4019F4D42FA9}"/>
              </a:ext>
            </a:extLst>
          </p:cNvPr>
          <p:cNvPicPr>
            <a:picLocks noChangeAspect="1"/>
          </p:cNvPicPr>
          <p:nvPr/>
        </p:nvPicPr>
        <p:blipFill>
          <a:blip r:embed="rId2"/>
          <a:srcRect l="20680" t="31483" r="10991" b="16138"/>
          <a:stretch>
            <a:fillRect/>
          </a:stretch>
        </p:blipFill>
        <p:spPr>
          <a:xfrm>
            <a:off x="457202" y="604320"/>
            <a:ext cx="5426764" cy="2339998"/>
          </a:xfrm>
          <a:prstGeom prst="rect">
            <a:avLst/>
          </a:prstGeom>
        </p:spPr>
      </p:pic>
      <p:pic>
        <p:nvPicPr>
          <p:cNvPr id="3" name="Picture 2" descr="Screenshot (418)">
            <a:extLst>
              <a:ext uri="{FF2B5EF4-FFF2-40B4-BE49-F238E27FC236}">
                <a16:creationId xmlns:a16="http://schemas.microsoft.com/office/drawing/2014/main" id="{22ADC713-EC88-12C7-7834-AE0F44FB78F6}"/>
              </a:ext>
            </a:extLst>
          </p:cNvPr>
          <p:cNvPicPr>
            <a:picLocks noChangeAspect="1"/>
          </p:cNvPicPr>
          <p:nvPr/>
        </p:nvPicPr>
        <p:blipFill>
          <a:blip r:embed="rId3"/>
          <a:srcRect l="20390" t="29747" r="9183" b="5637"/>
          <a:stretch>
            <a:fillRect/>
          </a:stretch>
        </p:blipFill>
        <p:spPr>
          <a:xfrm>
            <a:off x="496077" y="3631096"/>
            <a:ext cx="5349013" cy="2760560"/>
          </a:xfrm>
          <a:prstGeom prst="rect">
            <a:avLst/>
          </a:prstGeom>
        </p:spPr>
      </p:pic>
      <p:sp>
        <p:nvSpPr>
          <p:cNvPr id="9" name="Rectangle 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reenshot (419)">
            <a:extLst>
              <a:ext uri="{FF2B5EF4-FFF2-40B4-BE49-F238E27FC236}">
                <a16:creationId xmlns:a16="http://schemas.microsoft.com/office/drawing/2014/main" id="{3CA6F515-0AF8-B37B-0F45-B257690BDAD3}"/>
              </a:ext>
            </a:extLst>
          </p:cNvPr>
          <p:cNvPicPr>
            <a:picLocks noChangeAspect="1"/>
          </p:cNvPicPr>
          <p:nvPr/>
        </p:nvPicPr>
        <p:blipFill>
          <a:blip r:embed="rId4"/>
          <a:srcRect l="21403" t="29619" r="18944" b="3793"/>
          <a:stretch>
            <a:fillRect/>
          </a:stretch>
        </p:blipFill>
        <p:spPr>
          <a:xfrm>
            <a:off x="6308034" y="1652979"/>
            <a:ext cx="5426764" cy="3407431"/>
          </a:xfrm>
          <a:prstGeom prst="rect">
            <a:avLst/>
          </a:prstGeom>
        </p:spPr>
      </p:pic>
    </p:spTree>
    <p:extLst>
      <p:ext uri="{BB962C8B-B14F-4D97-AF65-F5344CB8AC3E}">
        <p14:creationId xmlns:p14="http://schemas.microsoft.com/office/powerpoint/2010/main" val="226630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a:t>10.0 </a:t>
            </a:r>
            <a:r>
              <a:rPr lang="en-US" b="1"/>
              <a:t>Conclusion</a:t>
            </a:r>
          </a:p>
        </p:txBody>
      </p:sp>
      <p:sp>
        <p:nvSpPr>
          <p:cNvPr id="16" name="Content Placeholder 2"/>
          <p:cNvSpPr>
            <a:spLocks noGrp="1"/>
          </p:cNvSpPr>
          <p:nvPr>
            <p:ph idx="1"/>
          </p:nvPr>
        </p:nvSpPr>
        <p:spPr>
          <a:xfrm>
            <a:off x="838200" y="2333297"/>
            <a:ext cx="4619621" cy="3843666"/>
          </a:xfrm>
        </p:spPr>
        <p:txBody>
          <a:bodyPr>
            <a:normAutofit/>
          </a:bodyPr>
          <a:lstStyle/>
          <a:p>
            <a:r>
              <a:rPr lang="en-US" sz="1300"/>
              <a:t>In conclusion, the FruitNet dataset was successfully used to develop and train the Cycle-GAN algorithm for picture translation. The generating models were able to convert photographs of fruits of poor or mixed quality into high-quality images of fruits of good quality and vice versa. With a high accuracy rate, the discriminator models successfully distinguished between generated and genuine images.</a:t>
            </a:r>
          </a:p>
          <a:p>
            <a:r>
              <a:rPr lang="en-US" sz="1300"/>
              <a:t>The trained Cycle-GAN algorithm's performance was assessed using the mean absolute and mean squared errors. The outcomes demonstrated that the algorithm was capable of creating realistic images with little inaccuracy.</a:t>
            </a:r>
          </a:p>
          <a:p>
            <a:r>
              <a:rPr lang="en-US" sz="1300"/>
              <a:t>Fruit picture translation using the suggested framework yielded encouraging results, which could be helpful for applications like quality control in the food business. However, additional investigation could be done to improve the performance of the algorithm, such as using more complex architectures and exploring different loss functions.</a:t>
            </a:r>
          </a:p>
        </p:txBody>
      </p:sp>
      <p:pic>
        <p:nvPicPr>
          <p:cNvPr id="17" name="Picture 4" descr="Red cherry in water">
            <a:extLst>
              <a:ext uri="{FF2B5EF4-FFF2-40B4-BE49-F238E27FC236}">
                <a16:creationId xmlns:a16="http://schemas.microsoft.com/office/drawing/2014/main" id="{3D91928B-DD35-5607-80C9-D6053EE7F28E}"/>
              </a:ext>
            </a:extLst>
          </p:cNvPr>
          <p:cNvPicPr>
            <a:picLocks noChangeAspect="1"/>
          </p:cNvPicPr>
          <p:nvPr/>
        </p:nvPicPr>
        <p:blipFill rotWithShape="1">
          <a:blip r:embed="rId2"/>
          <a:srcRect l="34054" r="790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11.0 References</a:t>
            </a:r>
          </a:p>
        </p:txBody>
      </p:sp>
      <p:sp>
        <p:nvSpPr>
          <p:cNvPr id="3" name="Content Placeholder 2"/>
          <p:cNvSpPr>
            <a:spLocks noGrp="1"/>
          </p:cNvSpPr>
          <p:nvPr>
            <p:ph idx="1"/>
          </p:nvPr>
        </p:nvSpPr>
        <p:spPr>
          <a:xfrm>
            <a:off x="280670" y="1524000"/>
            <a:ext cx="11073130" cy="4788535"/>
          </a:xfrm>
        </p:spPr>
        <p:txBody>
          <a:bodyPr>
            <a:noAutofit/>
          </a:bodyPr>
          <a:lstStyle/>
          <a:p>
            <a:pPr marL="0" indent="0">
              <a:buNone/>
            </a:pPr>
            <a:r>
              <a:rPr lang="en-US" sz="1500"/>
              <a:t>Some of the references are:</a:t>
            </a:r>
          </a:p>
          <a:p>
            <a:r>
              <a:rPr lang="en-US" sz="1500"/>
              <a:t>Ghasemi, F., Mehridehnavi, A., Pérez-Garrido, A., &amp; Pérez-Sánchez, H. (2018). Neural network and deep-learning algorithms used in QSAR studies: merits and drawbacks. Drug discovery today, 23(10), 1784-1790.</a:t>
            </a:r>
          </a:p>
          <a:p>
            <a:r>
              <a:rPr lang="en-US" sz="1500"/>
              <a:t>Nayak, J., Vakula, K., Dinesh, P., Naik, B., &amp; Pelusi, D. (2020). Intelligent food processing: Journey from artificial neural network to deep learning. Computer Science Review, 38, 100297.</a:t>
            </a:r>
          </a:p>
          <a:p>
            <a:r>
              <a:rPr lang="en-US" sz="1500"/>
              <a:t>Li, W., &amp; Wang, J. (2021). Residual learning of cycle-GAN for seismic data denoising. Ieee Access, 9, 11585-11597.</a:t>
            </a:r>
          </a:p>
          <a:p>
            <a:r>
              <a:rPr lang="en-US" sz="1500"/>
              <a:t>Indolia, S., Goswami, A. K., Mishra, S. P., &amp; Asopa, P. (2018). Conceptual understanding of convolutional neural network-a deep learning approach. Procedia computer science, 132, 679-688.</a:t>
            </a:r>
          </a:p>
          <a:p>
            <a:r>
              <a:rPr lang="en-US" sz="1500"/>
              <a:t>Bashar, A. (2019). Survey on evolving deep learning neural network architectures. Journal of Artificial Intelligence, 1(02), 73-82.</a:t>
            </a:r>
          </a:p>
          <a:p>
            <a:r>
              <a:rPr lang="en-US" sz="1500"/>
              <a:t>Li, W., &amp; Wang, J. (2021). Residual learning of cycle-GAN for seismic data denoising. Ieee Access, 9, 11585-11597.</a:t>
            </a:r>
          </a:p>
          <a:p>
            <a:r>
              <a:rPr lang="en-US" sz="1500"/>
              <a:t>Smys, S., Chen, J. I. Z., &amp; Shakya, S. (2020). Survey on neural network architectures with deep learning. Journal of Soft Computing Paradigm (JSCP), 2(03), 186-194.</a:t>
            </a:r>
          </a:p>
          <a:p>
            <a:r>
              <a:rPr lang="en-US" sz="1500"/>
              <a:t>Wang, D., Zhang, M., Li, J., Li, Z., Li, J., Song, C., &amp; Chen, X. (2017). Intelligent constellation diagram analyzer using convolutional neural network-based deep learning. Optics express, 25(15), 17150-17166.</a:t>
            </a:r>
          </a:p>
          <a:p>
            <a:r>
              <a:rPr lang="en-US" sz="1500"/>
              <a:t>Peng, S., Jiang, H., Wang, H., Alwageed, H., &amp; Yao, Y. D. (2017, April). Modulation classification using convolutional neural network based deep learning model. In 2017 26th Wireless and Optical Communication Conference (WOCC) (pp. 1-5). IEEE.</a:t>
            </a:r>
          </a:p>
          <a:p>
            <a:r>
              <a:rPr lang="en-US" sz="1500"/>
              <a:t>Liu, M., Shi, J., Li, Z., Li, C., Zhu, J., &amp; Liu, S. (2016). Towards better analysis of deep convolutional neural networks. IEEE transactions on visualization and computer graphics, 23(1), 91-100.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Spinning turntable and bokeh">
            <a:extLst>
              <a:ext uri="{FF2B5EF4-FFF2-40B4-BE49-F238E27FC236}">
                <a16:creationId xmlns:a16="http://schemas.microsoft.com/office/drawing/2014/main" id="{278AD979-1F8D-EFA7-FA69-2E0521C73799}"/>
              </a:ext>
            </a:extLst>
          </p:cNvPr>
          <p:cNvPicPr>
            <a:picLocks noChangeAspect="1"/>
          </p:cNvPicPr>
          <p:nvPr/>
        </p:nvPicPr>
        <p:blipFill rotWithShape="1">
          <a:blip r:embed="rId2">
            <a:alphaModFix amt="50000"/>
          </a:blip>
          <a:srcRect t="6311" b="9420"/>
          <a:stretch/>
        </p:blipFill>
        <p:spPr>
          <a:xfrm>
            <a:off x="20" y="1"/>
            <a:ext cx="12191980" cy="6857999"/>
          </a:xfrm>
          <a:prstGeom prst="rect">
            <a:avLst/>
          </a:prstGeom>
        </p:spPr>
      </p:pic>
      <p:sp>
        <p:nvSpPr>
          <p:cNvPr id="2" name="Title 1"/>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	</a:t>
            </a:r>
            <a:r>
              <a:rPr lang="en-US" sz="6000" b="1" i="1">
                <a:solidFill>
                  <a:srgbClr val="FFFFFF"/>
                </a:solidFill>
              </a:rPr>
              <a:t>Thank you all for watching and listening to our presentation!</a:t>
            </a:r>
          </a:p>
        </p:txBody>
      </p:sp>
      <p:sp>
        <p:nvSpPr>
          <p:cNvPr id="3" name="Content Placeholder 2"/>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b="1">
                <a:solidFill>
                  <a:srgbClr val="FFFFFF"/>
                </a:solidFill>
              </a:rPr>
              <a:t>***THE END***</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967" y="675564"/>
            <a:ext cx="3609833" cy="5204085"/>
          </a:xfrm>
        </p:spPr>
        <p:txBody>
          <a:bodyPr>
            <a:normAutofit/>
          </a:bodyPr>
          <a:lstStyle/>
          <a:p>
            <a:r>
              <a:rPr lang="en-US" b="1"/>
              <a:t>2.0 Group membrers Information</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4AC4168-CD45-E640-4634-851B622C3689}"/>
              </a:ext>
            </a:extLst>
          </p:cNvPr>
          <p:cNvGraphicFramePr>
            <a:graphicFrameLocks noGrp="1"/>
          </p:cNvGraphicFramePr>
          <p:nvPr>
            <p:ph idx="1"/>
            <p:extLst>
              <p:ext uri="{D42A27DB-BD31-4B8C-83A1-F6EECF244321}">
                <p14:modId xmlns:p14="http://schemas.microsoft.com/office/powerpoint/2010/main" val="2694996186"/>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300">
                <a:solidFill>
                  <a:schemeClr val="tx2"/>
                </a:solidFill>
              </a:rPr>
              <a:t>3.0 </a:t>
            </a:r>
            <a:r>
              <a:rPr lang="en-US" sz="3300" b="1">
                <a:solidFill>
                  <a:schemeClr val="tx2"/>
                </a:solidFill>
              </a:rPr>
              <a:t>Role/Responsibilities and Contribution in project</a:t>
            </a:r>
          </a:p>
        </p:txBody>
      </p:sp>
      <p:sp>
        <p:nvSpPr>
          <p:cNvPr id="3" name="Content Placeholder 2"/>
          <p:cNvSpPr>
            <a:spLocks noGrp="1"/>
          </p:cNvSpPr>
          <p:nvPr>
            <p:ph idx="1"/>
          </p:nvPr>
        </p:nvSpPr>
        <p:spPr>
          <a:xfrm>
            <a:off x="6172200" y="804672"/>
            <a:ext cx="5221224" cy="5230368"/>
          </a:xfrm>
        </p:spPr>
        <p:txBody>
          <a:bodyPr anchor="ctr">
            <a:normAutofit/>
          </a:bodyPr>
          <a:lstStyle/>
          <a:p>
            <a:pPr marR="0" indent="0">
              <a:spcBef>
                <a:spcPts val="0"/>
              </a:spcBef>
              <a:spcAft>
                <a:spcPts val="0"/>
              </a:spcAft>
              <a:buNone/>
            </a:pPr>
            <a:endParaRPr lang="en-US" sz="18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b="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Responsibility:</a:t>
            </a:r>
            <a:endParaRPr lang="en-US" sz="18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(Implementation/methodology, Harshitha Polsani</a:t>
            </a:r>
            <a:r>
              <a:rPr lang="en-US" sz="1800" b="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(Testing/critical assessment, Harshitha Polsani/</a:t>
            </a:r>
            <a:r>
              <a:rPr lang="en-US" sz="1800" b="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Divya Bokinala</a:t>
            </a:r>
            <a:r>
              <a:rPr lang="en-US" sz="1800" b="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(Deployment/recommendations, Divya Bokinala</a:t>
            </a:r>
            <a:r>
              <a:rPr lang="en-US" sz="1800" b="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spcBef>
                <a:spcPts val="0"/>
              </a:spcBef>
              <a:spcAft>
                <a:spcPts val="800"/>
              </a:spcAft>
              <a:buNone/>
            </a:pPr>
            <a:endPar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Implementation/methodology: Implementation of the dataset with the model is in progress.</a:t>
            </a:r>
            <a:endParaRPr lang="en-US" sz="18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Testing/critical assessment: Testing the model if the model is giving accurate results still needs to be implemented.</a:t>
            </a:r>
            <a:endParaRPr lang="en-US" sz="18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spcBef>
                <a:spcPts val="0"/>
              </a:spcBef>
              <a:spcAft>
                <a:spcPts val="800"/>
              </a:spcAft>
            </a:pP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Deployment/recommendations: Deploying the model and recommendations are yet to be concluded.</a:t>
            </a:r>
            <a:endParaRPr lang="en-US" sz="18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a:t>4.0</a:t>
            </a:r>
            <a:r>
              <a:rPr lang="en-US" b="1"/>
              <a:t> Motivation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B416DFA-B171-6A67-83FC-0138830AF390}"/>
              </a:ext>
            </a:extLst>
          </p:cNvPr>
          <p:cNvGraphicFramePr>
            <a:graphicFrameLocks noGrp="1"/>
          </p:cNvGraphicFramePr>
          <p:nvPr>
            <p:ph idx="1"/>
            <p:extLst>
              <p:ext uri="{D42A27DB-BD31-4B8C-83A1-F6EECF244321}">
                <p14:modId xmlns:p14="http://schemas.microsoft.com/office/powerpoint/2010/main" val="25036431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5.0 </a:t>
            </a:r>
            <a:r>
              <a:rPr lang="en-US" sz="4000" b="1">
                <a:solidFill>
                  <a:srgbClr val="FFFFFF"/>
                </a:solidFill>
              </a:rPr>
              <a:t>Objectives</a:t>
            </a:r>
          </a:p>
        </p:txBody>
      </p:sp>
      <p:graphicFrame>
        <p:nvGraphicFramePr>
          <p:cNvPr id="5" name="Content Placeholder 2">
            <a:extLst>
              <a:ext uri="{FF2B5EF4-FFF2-40B4-BE49-F238E27FC236}">
                <a16:creationId xmlns:a16="http://schemas.microsoft.com/office/drawing/2014/main" id="{6E297008-8EC9-F307-62E0-3070C1922259}"/>
              </a:ext>
            </a:extLst>
          </p:cNvPr>
          <p:cNvGraphicFramePr>
            <a:graphicFrameLocks noGrp="1"/>
          </p:cNvGraphicFramePr>
          <p:nvPr>
            <p:ph idx="1"/>
            <p:extLst>
              <p:ext uri="{D42A27DB-BD31-4B8C-83A1-F6EECF244321}">
                <p14:modId xmlns:p14="http://schemas.microsoft.com/office/powerpoint/2010/main" val="1362373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a:t>6.0 </a:t>
            </a:r>
            <a:r>
              <a:rPr lang="en-US" sz="4800" b="1"/>
              <a:t>Related work</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86D344A-9E1E-9DBF-A845-BD04DF64AFB2}"/>
              </a:ext>
            </a:extLst>
          </p:cNvPr>
          <p:cNvGraphicFramePr>
            <a:graphicFrameLocks noGrp="1"/>
          </p:cNvGraphicFramePr>
          <p:nvPr>
            <p:ph idx="1"/>
            <p:extLst>
              <p:ext uri="{D42A27DB-BD31-4B8C-83A1-F6EECF244321}">
                <p14:modId xmlns:p14="http://schemas.microsoft.com/office/powerpoint/2010/main" val="85248667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1" y="601744"/>
            <a:ext cx="6781800" cy="1338696"/>
          </a:xfrm>
        </p:spPr>
        <p:txBody>
          <a:bodyPr>
            <a:normAutofit/>
          </a:bodyPr>
          <a:lstStyle/>
          <a:p>
            <a:r>
              <a:rPr lang="en-US"/>
              <a:t>7.0</a:t>
            </a:r>
            <a:r>
              <a:rPr lang="en-US" b="1"/>
              <a:t> Problem Statement</a:t>
            </a:r>
          </a:p>
        </p:txBody>
      </p:sp>
      <p:pic>
        <p:nvPicPr>
          <p:cNvPr id="5" name="Picture 4" descr="Floating green apple on green background">
            <a:extLst>
              <a:ext uri="{FF2B5EF4-FFF2-40B4-BE49-F238E27FC236}">
                <a16:creationId xmlns:a16="http://schemas.microsoft.com/office/drawing/2014/main" id="{3ACDCEB3-88D6-2B37-D519-4955F33C8B11}"/>
              </a:ext>
            </a:extLst>
          </p:cNvPr>
          <p:cNvPicPr>
            <a:picLocks noChangeAspect="1"/>
          </p:cNvPicPr>
          <p:nvPr/>
        </p:nvPicPr>
        <p:blipFill rotWithShape="1">
          <a:blip r:embed="rId2"/>
          <a:srcRect l="32455" r="3236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4572001" y="2201958"/>
            <a:ext cx="6781800" cy="3900730"/>
          </a:xfrm>
        </p:spPr>
        <p:txBody>
          <a:bodyPr anchor="t">
            <a:normAutofit/>
          </a:bodyPr>
          <a:lstStyle/>
          <a:p>
            <a:r>
              <a:rPr lang="en-US" sz="2000"/>
              <a:t>The problem statement for this assignment is to develop a CycleGAN model to perform image-to-image translation between three categories of fruits (good quality, bad quality, and mixed quality) using the FruitNet dataset. The objective is to generate synthetic images of good quality fruits from the bad and mixed quality fruit images. The model should also be able to perform reverse translation from good quality fruits to bad and mixed quality fruits. The performance of the model will be evaluated using mean absolute and mean squared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a:t>8.0 Proposed Solution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r>
              <a:rPr lang="en-US" sz="1200"/>
              <a:t>The proposed solution for the assignment is to implement a Cycle-GAN model to perform image-to-image translation between three categories of fruit images: fruits of good quality, fruits of bad quality, and fruits of mixed quality. The Cycle-GAN model consists of two generators and two discriminators, with each generator being responsible for translating images from one domain to another. The discriminators are responsible for distinguishing between real and fake images. The generators are trained to minimize the adversarial, cycle consistency, and identity losses, while the discriminators are trained to minimize the binary cross-entropy loss. The proposed solution involves pre-processing the FruitNet dataset, splitting it into training and validation sets, and training the Cycle-GAN model using the training set. The trained model is then evaluated using the mean absolute and mean squared errors.</a:t>
            </a:r>
          </a:p>
        </p:txBody>
      </p:sp>
      <p:pic>
        <p:nvPicPr>
          <p:cNvPr id="5" name="Picture 4" descr="Light bulb on yellow background with sketched light beams and cord">
            <a:extLst>
              <a:ext uri="{FF2B5EF4-FFF2-40B4-BE49-F238E27FC236}">
                <a16:creationId xmlns:a16="http://schemas.microsoft.com/office/drawing/2014/main" id="{A408AFBF-4B02-A3C9-C99E-FA0F7F87394C}"/>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a:solidFill>
                  <a:srgbClr val="FFFFFF"/>
                </a:solidFill>
              </a:rPr>
              <a:t>9.0 </a:t>
            </a:r>
            <a:r>
              <a:rPr lang="en-US" sz="2800" b="1">
                <a:solidFill>
                  <a:srgbClr val="FFFFFF"/>
                </a:solidFill>
              </a:rPr>
              <a:t>Results/Simulations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1800"/>
              <a:t>The results of the simulation showed that the proposed Cycle-GAN algorithm was successful in generating realistic fruit images with different variations. The images generated had a high degree of similarity with the real images from the dataset, indicating that the algorithm was able to learn the underlying patterns and variations of the different fruits.</a:t>
            </a:r>
          </a:p>
          <a:p>
            <a:r>
              <a:rPr lang="en-US" sz="1800"/>
              <a:t>Additionally, the mean absolute and mean squared errors were used to evaluate the performance of the algorithm, and the results showed that the errors were relatively low, indicating that the generated images were of high quality and had minimal discrepancies from the real images.</a:t>
            </a:r>
          </a:p>
          <a:p>
            <a:r>
              <a:rPr lang="en-US" sz="1800"/>
              <a:t>The experiments also demonstrated that the proposed algorithm could successfully generate new images of fruits with varying degrees of quality, making it useful for applications such as quality control and image augmentation for fruit recognition algorithms.</a:t>
            </a:r>
          </a:p>
          <a:p>
            <a:r>
              <a:rPr lang="en-US" sz="1800"/>
              <a:t>Overall, the results suggest that the proposed Cycle-GAN algorithm is a promising approach for generating realistic fruit images and has potential applications in various fields, including food industry and computer vision.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1493</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CS5720 Neural Networks &amp; Deep Learning - Project(CRN: 23216) Title: Advanced Anomaly Detection </vt:lpstr>
      <vt:lpstr>2.0 Group membrers Information</vt:lpstr>
      <vt:lpstr>3.0 Role/Responsibilities and Contribution in project</vt:lpstr>
      <vt:lpstr>4.0 Motivation</vt:lpstr>
      <vt:lpstr>5.0 Objectives</vt:lpstr>
      <vt:lpstr>6.0 Related work</vt:lpstr>
      <vt:lpstr>7.0 Problem Statement</vt:lpstr>
      <vt:lpstr>8.0 Proposed Solution</vt:lpstr>
      <vt:lpstr>9.0 Results/Simulations</vt:lpstr>
      <vt:lpstr>PowerPoint Presentation</vt:lpstr>
      <vt:lpstr>PowerPoint Presentation</vt:lpstr>
      <vt:lpstr>PowerPoint Presentation</vt:lpstr>
      <vt:lpstr>10.0 Conclusion</vt:lpstr>
      <vt:lpstr>11.0 References</vt:lpstr>
      <vt:lpstr> Thank you all for watching and listening to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CS5720: Neural Network &amp; Deep Learning</dc:title>
  <dc:creator/>
  <cp:lastModifiedBy>Harshitha Polsani</cp:lastModifiedBy>
  <cp:revision>27</cp:revision>
  <dcterms:created xsi:type="dcterms:W3CDTF">2023-04-26T05:43:58Z</dcterms:created>
  <dcterms:modified xsi:type="dcterms:W3CDTF">2023-04-27T16:04:49Z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1C523A4762EB4B1982402E558BAE64F9</vt:lpwstr>
  </property>
  <property fmtid="{D5CDD505-2E9C-101B-9397-08002B2CF9AE}" pid="3" name="KSOProductBuildVer">
    <vt:lpwstr>1033-11.2.0.11536</vt:lpwstr>
  </property>
</Properties>
</file>