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1"/>
  </p:notesMasterIdLst>
  <p:sldIdLst>
    <p:sldId id="256" r:id="rId4"/>
    <p:sldId id="257" r:id="rId5"/>
    <p:sldId id="258" r:id="rId6"/>
    <p:sldId id="259" r:id="rId7"/>
    <p:sldId id="260" r:id="rId8"/>
    <p:sldId id="261" r:id="rId9"/>
    <p:sldId id="2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entury Schoolbook" panose="020406040505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c36f96a7_2_50: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77" name="Google Shape;177;g12ac36f96a7_2_50: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2ac36f96a7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ac36f96a7_2_1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2ac36f96a7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ac36f96a7_2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12ac36f96a7_2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ac36f96a7_2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2ac36f96a7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c36f96a7_2_1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2ac36f96a7_2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ac36f96a7_2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2ac36f96a7_2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ac36f96a7_2_1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2ac36f96a7_2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5"/>
          <p:cNvSpPr txBox="1">
            <a:spLocks noGrp="1"/>
          </p:cNvSpPr>
          <p:nvPr>
            <p:ph type="subTitle" idx="1"/>
          </p:nvPr>
        </p:nvSpPr>
        <p:spPr>
          <a:xfrm>
            <a:off x="457172" y="1203386"/>
            <a:ext cx="8229090" cy="2982869"/>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6"/>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7"/>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64" name="Google Shape;64;p17"/>
          <p:cNvSpPr txBox="1">
            <a:spLocks noGrp="1"/>
          </p:cNvSpPr>
          <p:nvPr>
            <p:ph type="body" idx="2"/>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7"/>
        <p:cNvGrpSpPr/>
        <p:nvPr/>
      </p:nvGrpSpPr>
      <p:grpSpPr>
        <a:xfrm>
          <a:off x="0" y="0"/>
          <a:ext cx="0" cy="0"/>
          <a:chOff x="0" y="0"/>
          <a:chExt cx="0" cy="0"/>
        </a:xfrm>
      </p:grpSpPr>
      <p:sp>
        <p:nvSpPr>
          <p:cNvPr id="68" name="Google Shape;68;p19"/>
          <p:cNvSpPr txBox="1">
            <a:spLocks noGrp="1"/>
          </p:cNvSpPr>
          <p:nvPr>
            <p:ph type="subTitle" idx="1"/>
          </p:nvPr>
        </p:nvSpPr>
        <p:spPr>
          <a:xfrm>
            <a:off x="457172" y="205014"/>
            <a:ext cx="8229090" cy="3980505"/>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20"/>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2" name="Google Shape;72;p20"/>
          <p:cNvSpPr txBox="1">
            <a:spLocks noGrp="1"/>
          </p:cNvSpPr>
          <p:nvPr>
            <p:ph type="body" idx="2"/>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3" name="Google Shape;73;p20"/>
          <p:cNvSpPr txBox="1">
            <a:spLocks noGrp="1"/>
          </p:cNvSpPr>
          <p:nvPr>
            <p:ph type="body" idx="3"/>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1"/>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7" name="Google Shape;77;p21"/>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8" name="Google Shape;78;p21"/>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22"/>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2" name="Google Shape;82;p22"/>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3" name="Google Shape;83;p22"/>
          <p:cNvSpPr txBox="1">
            <a:spLocks noGrp="1"/>
          </p:cNvSpPr>
          <p:nvPr>
            <p:ph type="body" idx="3"/>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3"/>
          <p:cNvSpPr txBox="1">
            <a:spLocks noGrp="1"/>
          </p:cNvSpPr>
          <p:nvPr>
            <p:ph type="body" idx="1"/>
          </p:nvPr>
        </p:nvSpPr>
        <p:spPr>
          <a:xfrm>
            <a:off x="457172" y="1203386"/>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7" name="Google Shape;87;p23"/>
          <p:cNvSpPr txBox="1">
            <a:spLocks noGrp="1"/>
          </p:cNvSpPr>
          <p:nvPr>
            <p:ph type="body" idx="2"/>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4"/>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1" name="Google Shape;91;p24"/>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2" name="Google Shape;92;p24"/>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3" name="Google Shape;93;p24"/>
          <p:cNvSpPr txBox="1">
            <a:spLocks noGrp="1"/>
          </p:cNvSpPr>
          <p:nvPr>
            <p:ph type="body" idx="4"/>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25"/>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7" name="Google Shape;97;p25"/>
          <p:cNvSpPr txBox="1">
            <a:spLocks noGrp="1"/>
          </p:cNvSpPr>
          <p:nvPr>
            <p:ph type="body" idx="2"/>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pic>
        <p:nvPicPr>
          <p:cNvPr id="98" name="Google Shape;98;p25"/>
          <p:cNvPicPr preferRelativeResize="0"/>
          <p:nvPr/>
        </p:nvPicPr>
        <p:blipFill rotWithShape="1">
          <a:blip r:embed="rId2">
            <a:alphaModFix/>
          </a:blip>
          <a:srcRect/>
          <a:stretch/>
        </p:blipFill>
        <p:spPr>
          <a:xfrm>
            <a:off x="2079478" y="1203386"/>
            <a:ext cx="4984151" cy="2982869"/>
          </a:xfrm>
          <a:prstGeom prst="rect">
            <a:avLst/>
          </a:prstGeom>
          <a:noFill/>
          <a:ln>
            <a:noFill/>
          </a:ln>
        </p:spPr>
      </p:pic>
      <p:pic>
        <p:nvPicPr>
          <p:cNvPr id="99" name="Google Shape;99;p25"/>
          <p:cNvPicPr preferRelativeResize="0"/>
          <p:nvPr/>
        </p:nvPicPr>
        <p:blipFill rotWithShape="1">
          <a:blip r:embed="rId2">
            <a:alphaModFix/>
          </a:blip>
          <a:srcRect/>
          <a:stretch/>
        </p:blipFill>
        <p:spPr>
          <a:xfrm>
            <a:off x="2079478" y="1203386"/>
            <a:ext cx="4984151" cy="29828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3" name="Google Shape;11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5" name="Google Shape;125;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3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3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3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8" name="Google Shape;138;p3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3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0" name="Google Shape;140;p3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6" name="Google Shape;146;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3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52" name="Google Shape;152;p3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53" name="Google Shape;15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5"/>
          <p:cNvSpPr>
            <a:spLocks noGrp="1"/>
          </p:cNvSpPr>
          <p:nvPr>
            <p:ph type="pic" idx="2"/>
          </p:nvPr>
        </p:nvSpPr>
        <p:spPr>
          <a:xfrm>
            <a:off x="3887391" y="740569"/>
            <a:ext cx="4629150" cy="3655219"/>
          </a:xfrm>
          <a:prstGeom prst="rect">
            <a:avLst/>
          </a:prstGeom>
          <a:noFill/>
          <a:ln>
            <a:noFill/>
          </a:ln>
        </p:spPr>
      </p:sp>
      <p:sp>
        <p:nvSpPr>
          <p:cNvPr id="159" name="Google Shape;159;p3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60" name="Google Shape;160;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1" name="Google Shape;161;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2" name="Google Shape;162;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3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37"/>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326" y="0"/>
            <a:ext cx="9139841" cy="5140292"/>
          </a:xfrm>
          <a:prstGeom prst="rect">
            <a:avLst/>
          </a:prstGeom>
          <a:noFill/>
          <a:ln>
            <a:noFill/>
          </a:ln>
        </p:spPr>
      </p:pic>
      <p:sp>
        <p:nvSpPr>
          <p:cNvPr id="52" name="Google Shape;52;p1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marR="0" lvl="0" indent="-285750" algn="l" rtl="0">
              <a:lnSpc>
                <a:spcPct val="90000"/>
              </a:lnSpc>
              <a:spcBef>
                <a:spcPts val="700"/>
              </a:spcBef>
              <a:spcAft>
                <a:spcPts val="0"/>
              </a:spcAft>
              <a:buClr>
                <a:srgbClr val="000000"/>
              </a:buClr>
              <a:buSzPts val="900"/>
              <a:buFont typeface="Noto Sans Symbols"/>
              <a:buChar char="●"/>
              <a:defRPr sz="1900" b="0" i="0" u="none" strike="noStrike" cap="none">
                <a:solidFill>
                  <a:schemeClr val="dk1"/>
                </a:solidFill>
                <a:latin typeface="Arial"/>
                <a:ea typeface="Arial"/>
                <a:cs typeface="Arial"/>
                <a:sym typeface="Arial"/>
              </a:defRPr>
            </a:lvl1pPr>
            <a:lvl2pPr marL="914400" marR="0" lvl="1" indent="-330200" algn="l" rtl="0">
              <a:lnSpc>
                <a:spcPct val="9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3" name="Google Shape;103;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p:nvPr/>
        </p:nvSpPr>
        <p:spPr>
          <a:xfrm>
            <a:off x="2023931" y="707140"/>
            <a:ext cx="5090080" cy="372233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81" name="Google Shape;181;p38"/>
          <p:cNvSpPr/>
          <p:nvPr/>
        </p:nvSpPr>
        <p:spPr>
          <a:xfrm>
            <a:off x="1141171" y="88178"/>
            <a:ext cx="2978705" cy="385044"/>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82" name="Google Shape;182;p38"/>
          <p:cNvSpPr/>
          <p:nvPr/>
        </p:nvSpPr>
        <p:spPr>
          <a:xfrm>
            <a:off x="1141171" y="235632"/>
            <a:ext cx="5075628" cy="40757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83" name="Google Shape;183;p38"/>
          <p:cNvSpPr/>
          <p:nvPr/>
        </p:nvSpPr>
        <p:spPr>
          <a:xfrm>
            <a:off x="6219983" y="153822"/>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38"/>
          <p:cNvSpPr/>
          <p:nvPr/>
        </p:nvSpPr>
        <p:spPr>
          <a:xfrm>
            <a:off x="4067948" y="392393"/>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 name="Google Shape;185;p38"/>
          <p:cNvSpPr/>
          <p:nvPr/>
        </p:nvSpPr>
        <p:spPr>
          <a:xfrm>
            <a:off x="5854779" y="4925481"/>
            <a:ext cx="2138564" cy="135941"/>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86" name="Google Shape;186;p38"/>
          <p:cNvSpPr/>
          <p:nvPr/>
        </p:nvSpPr>
        <p:spPr>
          <a:xfrm>
            <a:off x="3847258" y="4314358"/>
            <a:ext cx="4146084" cy="48497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87" name="Google Shape;187;p38"/>
          <p:cNvSpPr/>
          <p:nvPr/>
        </p:nvSpPr>
        <p:spPr>
          <a:xfrm>
            <a:off x="3721604" y="4714099"/>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8" name="Google Shape;188;p38"/>
          <p:cNvSpPr/>
          <p:nvPr/>
        </p:nvSpPr>
        <p:spPr>
          <a:xfrm>
            <a:off x="5789135" y="4853224"/>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9" name="Google Shape;189;p38"/>
          <p:cNvSpPr/>
          <p:nvPr/>
        </p:nvSpPr>
        <p:spPr>
          <a:xfrm>
            <a:off x="1487849" y="1201918"/>
            <a:ext cx="6168375" cy="22135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Video Compression - SBI</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Powered By - Microsoft Corporation Pvt Ltd.</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p:nvPr/>
        </p:nvSpPr>
        <p:spPr>
          <a:xfrm>
            <a:off x="0" y="0"/>
            <a:ext cx="9143999"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 name="Google Shape;195;p39"/>
          <p:cNvSpPr/>
          <p:nvPr/>
        </p:nvSpPr>
        <p:spPr>
          <a:xfrm>
            <a:off x="1929937" y="246677"/>
            <a:ext cx="5284125" cy="474473"/>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Problem Being Solved</a:t>
            </a:r>
            <a:endParaRPr sz="2100" b="0" i="0" u="none" strike="noStrike" cap="none" dirty="0">
              <a:solidFill>
                <a:schemeClr val="lt1"/>
              </a:solidFill>
              <a:latin typeface="Times New Roman"/>
              <a:ea typeface="Times New Roman"/>
              <a:cs typeface="Times New Roman"/>
              <a:sym typeface="Times New Roman"/>
            </a:endParaRPr>
          </a:p>
        </p:txBody>
      </p:sp>
      <p:pic>
        <p:nvPicPr>
          <p:cNvPr id="196" name="Google Shape;196;p39"/>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197" name="Google Shape;197;p39"/>
          <p:cNvSpPr txBox="1"/>
          <p:nvPr/>
        </p:nvSpPr>
        <p:spPr>
          <a:xfrm>
            <a:off x="452486" y="869623"/>
            <a:ext cx="8243740" cy="339323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video files in general are of large sizes, hence storing them becomes hard hence efficient and effective compression algorithm is needed for the same</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Images or video files are great source of information and hence the security of these are of utmost importance, hence they need to be encrypted before storing them</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number of video files increases, the whole processing speed will become important and hence the throughput should also be kept in mind while designing the system</a:t>
            </a:r>
            <a:endParaRPr sz="1100" dirty="0"/>
          </a:p>
          <a:p>
            <a:pPr marL="0" marR="0" lvl="0" indent="0" algn="l" rtl="0">
              <a:lnSpc>
                <a:spcPct val="100000"/>
              </a:lnSpc>
              <a:spcBef>
                <a:spcPts val="0"/>
              </a:spcBef>
              <a:spcAft>
                <a:spcPts val="0"/>
              </a:spcAft>
              <a:buNone/>
            </a:pPr>
            <a:endParaRPr sz="1800" b="0" i="0" u="none" strike="noStrike" cap="none" dirty="0">
              <a:solidFill>
                <a:srgbClr val="F2F2F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800" b="0" i="0" u="none" strike="noStrike" cap="none" dirty="0">
                <a:solidFill>
                  <a:srgbClr val="F2F2F2"/>
                </a:solidFill>
                <a:latin typeface="Times New Roman"/>
                <a:ea typeface="Times New Roman"/>
                <a:cs typeface="Times New Roman"/>
                <a:sym typeface="Times New Roman"/>
              </a:rPr>
              <a:t>Hence the goal is to develop and implement a model that compresses and encrypts a given video file and decrypts the same while accessing it from the storage while the priority is given to the throughput, the compressed file size and the security measures used.</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3" name="Google Shape;203;p40"/>
          <p:cNvSpPr/>
          <p:nvPr/>
        </p:nvSpPr>
        <p:spPr>
          <a:xfrm>
            <a:off x="1929925" y="63006"/>
            <a:ext cx="5284200" cy="432300"/>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100" b="1" i="0" u="none" strike="noStrike" cap="none" dirty="0">
                <a:solidFill>
                  <a:schemeClr val="lt1"/>
                </a:solidFill>
                <a:latin typeface="Times New Roman"/>
                <a:ea typeface="Times New Roman"/>
                <a:cs typeface="Times New Roman"/>
                <a:sym typeface="Times New Roman"/>
              </a:rPr>
              <a:t>Approach taken to create the model</a:t>
            </a:r>
            <a:endParaRPr sz="21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pic>
        <p:nvPicPr>
          <p:cNvPr id="204" name="Google Shape;204;p40"/>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205" name="Google Shape;205;p40"/>
          <p:cNvSpPr txBox="1"/>
          <p:nvPr/>
        </p:nvSpPr>
        <p:spPr>
          <a:xfrm>
            <a:off x="398082" y="495306"/>
            <a:ext cx="81495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dirty="0">
                <a:solidFill>
                  <a:srgbClr val="F2F2F2"/>
                </a:solidFill>
                <a:latin typeface="Times New Roman"/>
                <a:ea typeface="Times New Roman"/>
                <a:cs typeface="Times New Roman"/>
                <a:sym typeface="Times New Roman"/>
              </a:rPr>
              <a:t>We are using DCT as the compression algorithm and HCS for encryption.</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As DCT is lossy, it enables for further compression of any pre-compressed or uncompressed video frames.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HCS is a new encryption algorithm that is proven to be very secure and has a much smaller computational footprint and runs much faster in comparison to AES.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We are using an event-driven architecture to enable for zero busy waits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 main thread waits for a new request to compress and encrypt a new video.</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 main thread waits using e-poll mechanism and when a new request arrives, it splits the video into 16/32 frame blocks and offloads further processing to other threads if multithreading is used else puts a new request into queue of e-poll.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Then each of these are processed by a thread or by the main thread when the task is picked in the e-poll queue.</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After processing the video completely the file is written back to storage device (azure block storage or any other), the write itself is async and hence the original process doesn’t wait for write to complete. Rather after the write is done a callback function is called which completes the process</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1" name="Google Shape;211;p41"/>
          <p:cNvSpPr/>
          <p:nvPr/>
        </p:nvSpPr>
        <p:spPr>
          <a:xfrm>
            <a:off x="1772600" y="1052290"/>
            <a:ext cx="5284125" cy="802350"/>
          </a:xfrm>
          <a:prstGeom prst="rect">
            <a:avLst/>
          </a:prstGeom>
          <a:noFill/>
          <a:ln>
            <a:noFill/>
          </a:ln>
        </p:spPr>
        <p:txBody>
          <a:bodyPr spcFirstLastPara="1" wrap="square" lIns="61225" tIns="30600" rIns="61225" bIns="30600" anchor="t" anchorCtr="0">
            <a:noAutofit/>
          </a:bodyPr>
          <a:lstStyle/>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p:txBody>
      </p:sp>
      <p:pic>
        <p:nvPicPr>
          <p:cNvPr id="212" name="Google Shape;212;p41"/>
          <p:cNvPicPr preferRelativeResize="0"/>
          <p:nvPr/>
        </p:nvPicPr>
        <p:blipFill rotWithShape="1">
          <a:blip r:embed="rId3">
            <a:alphaModFix/>
          </a:blip>
          <a:srcRect/>
          <a:stretch/>
        </p:blipFill>
        <p:spPr>
          <a:xfrm>
            <a:off x="3787982" y="4565665"/>
            <a:ext cx="1369702" cy="331158"/>
          </a:xfrm>
          <a:prstGeom prst="rect">
            <a:avLst/>
          </a:prstGeom>
          <a:noFill/>
          <a:ln>
            <a:noFill/>
          </a:ln>
        </p:spPr>
      </p:pic>
      <p:sp>
        <p:nvSpPr>
          <p:cNvPr id="213" name="Google Shape;213;p41"/>
          <p:cNvSpPr/>
          <p:nvPr/>
        </p:nvSpPr>
        <p:spPr>
          <a:xfrm>
            <a:off x="478709" y="758664"/>
            <a:ext cx="6168375" cy="2099344"/>
          </a:xfrm>
          <a:prstGeom prst="rect">
            <a:avLst/>
          </a:prstGeom>
          <a:noFill/>
          <a:ln>
            <a:noFill/>
          </a:ln>
        </p:spPr>
        <p:txBody>
          <a:bodyPr spcFirstLastPara="1" wrap="square" lIns="0" tIns="0" rIns="0" bIns="0" anchor="ctr" anchorCtr="0">
            <a:noAutofit/>
          </a:bodyPr>
          <a:lstStyle/>
          <a:p>
            <a:pPr marL="6350" lvl="1">
              <a:buClr>
                <a:srgbClr val="FFFFFF"/>
              </a:buClr>
              <a:buSzPts val="2700"/>
            </a:pPr>
            <a:endParaRPr lang="en" sz="1800" b="1"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Sample Video file for testing prototype.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Resolution of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Frames per second expected in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Hardware Test bench details</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Storage medium</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Multiple threaded / singlr threaded mode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lvl="1" algn="ctr">
              <a:buSzPts val="18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C3451753-1EC7-AF39-26C3-EA943AAB1E02}"/>
              </a:ext>
            </a:extLst>
          </p:cNvPr>
          <p:cNvSpPr txBox="1"/>
          <p:nvPr/>
        </p:nvSpPr>
        <p:spPr>
          <a:xfrm>
            <a:off x="2182240" y="343165"/>
            <a:ext cx="4464844" cy="415498"/>
          </a:xfrm>
          <a:prstGeom prst="rect">
            <a:avLst/>
          </a:prstGeom>
          <a:noFill/>
        </p:spPr>
        <p:txBody>
          <a:bodyPr wrap="square" rtlCol="0">
            <a:spAutoFit/>
          </a:bodyPr>
          <a:lstStyle/>
          <a:p>
            <a:pPr lvl="1" algn="ctr">
              <a:buSzPts val="2700"/>
            </a:pPr>
            <a:r>
              <a:rPr lang="en-IN" sz="2100" b="1"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Prerequisites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p:nvPr/>
        </p:nvSpPr>
        <p:spPr>
          <a:xfrm>
            <a:off x="25" y="-5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p:txBody>
      </p:sp>
      <p:sp>
        <p:nvSpPr>
          <p:cNvPr id="219" name="Google Shape;219;p42"/>
          <p:cNvSpPr/>
          <p:nvPr/>
        </p:nvSpPr>
        <p:spPr>
          <a:xfrm>
            <a:off x="571500" y="419386"/>
            <a:ext cx="7993856" cy="880777"/>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panose="02020603050405020304" pitchFamily="18" charset="0"/>
                <a:cs typeface="Times New Roman" panose="02020603050405020304" pitchFamily="18" charset="0"/>
                <a:sym typeface="Arial"/>
              </a:rPr>
              <a:t>Any supporting assumptions, functional requirements(FR) and non-functional requirements(NFR)</a:t>
            </a:r>
            <a:endParaRPr sz="21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20" name="Google Shape;220;p42"/>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 name="TextBox 1">
            <a:extLst>
              <a:ext uri="{FF2B5EF4-FFF2-40B4-BE49-F238E27FC236}">
                <a16:creationId xmlns:a16="http://schemas.microsoft.com/office/drawing/2014/main" id="{801C6C14-48FE-D7BC-2055-8B74228324A8}"/>
              </a:ext>
            </a:extLst>
          </p:cNvPr>
          <p:cNvSpPr txBox="1"/>
          <p:nvPr/>
        </p:nvSpPr>
        <p:spPr>
          <a:xfrm>
            <a:off x="211625" y="1412424"/>
            <a:ext cx="8101012" cy="2031325"/>
          </a:xfrm>
          <a:prstGeom prst="rect">
            <a:avLst/>
          </a:prstGeom>
          <a:noFill/>
        </p:spPr>
        <p:txBody>
          <a:bodyPr wrap="square" rtlCol="0">
            <a:spAutoFit/>
          </a:bodyPr>
          <a:lstStyle/>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The video is assumed to be given in either raw or pre-processed formats like mp4, </a:t>
            </a:r>
            <a:r>
              <a:rPr lang="en-US" sz="1800" dirty="0" err="1">
                <a:solidFill>
                  <a:schemeClr val="lt1"/>
                </a:solidFill>
                <a:latin typeface="Times New Roman" panose="02020603050405020304" pitchFamily="18" charset="0"/>
                <a:cs typeface="Times New Roman" panose="02020603050405020304" pitchFamily="18" charset="0"/>
              </a:rPr>
              <a:t>avi</a:t>
            </a:r>
            <a:r>
              <a:rPr lang="en-US" sz="1800" dirty="0">
                <a:solidFill>
                  <a:schemeClr val="lt1"/>
                </a:solidFill>
                <a:latin typeface="Times New Roman" panose="02020603050405020304" pitchFamily="18" charset="0"/>
                <a:cs typeface="Times New Roman" panose="02020603050405020304" pitchFamily="18" charset="0"/>
              </a:rPr>
              <a:t>, etc.</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Based on whether multi-threading is allowed or not the flow changes and this needs to be mentioned during startup</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Storage medium also needs to be mentioned in prior as a callback needs to be set on the same. For now our assumption is that storage is on the same system in a file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43"/>
          <p:cNvSpPr/>
          <p:nvPr/>
        </p:nvSpPr>
        <p:spPr>
          <a:xfrm>
            <a:off x="1830769" y="115350"/>
            <a:ext cx="5812012" cy="43723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a:solidFill>
                  <a:schemeClr val="lt1"/>
                </a:solidFill>
                <a:latin typeface="Times New Roman"/>
                <a:ea typeface="Times New Roman"/>
                <a:cs typeface="Times New Roman"/>
                <a:sym typeface="Times New Roman"/>
              </a:rPr>
              <a:t>Reason why your solution should be considered</a:t>
            </a:r>
            <a:endParaRPr sz="1100" b="0" i="0" u="none" strike="noStrike" cap="none">
              <a:solidFill>
                <a:schemeClr val="lt1"/>
              </a:solidFill>
              <a:latin typeface="Times New Roman"/>
              <a:ea typeface="Times New Roman"/>
              <a:cs typeface="Times New Roman"/>
              <a:sym typeface="Times New Roman"/>
            </a:endParaRPr>
          </a:p>
        </p:txBody>
      </p:sp>
      <p:sp>
        <p:nvSpPr>
          <p:cNvPr id="227" name="Google Shape;227;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8" name="Google Shape;228;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9" name="Google Shape;229;p43"/>
          <p:cNvSpPr/>
          <p:nvPr/>
        </p:nvSpPr>
        <p:spPr>
          <a:xfrm>
            <a:off x="2352884" y="3030387"/>
            <a:ext cx="4365305"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0" name="Google Shape;230;p43"/>
          <p:cNvSpPr/>
          <p:nvPr/>
        </p:nvSpPr>
        <p:spPr>
          <a:xfrm>
            <a:off x="1821367" y="1567366"/>
            <a:ext cx="739716" cy="43893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1" name="Google Shape;231;p43"/>
          <p:cNvSpPr/>
          <p:nvPr/>
        </p:nvSpPr>
        <p:spPr>
          <a:xfrm>
            <a:off x="1821367" y="2767812"/>
            <a:ext cx="529313" cy="36520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2" name="Google Shape;232;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3" name="Google Shape;233;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4" name="Google Shape;234;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5" name="Google Shape;235;p43"/>
          <p:cNvSpPr/>
          <p:nvPr/>
        </p:nvSpPr>
        <p:spPr>
          <a:xfrm>
            <a:off x="2395748" y="2792061"/>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36" name="Google Shape;236;p43"/>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37" name="Google Shape;237;p43"/>
          <p:cNvSpPr txBox="1"/>
          <p:nvPr/>
        </p:nvSpPr>
        <p:spPr>
          <a:xfrm>
            <a:off x="575035" y="664590"/>
            <a:ext cx="7993800" cy="3948000"/>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The combination of used algorithms (need to add algo names) make the compression more efficient </a:t>
            </a:r>
            <a:endParaRPr sz="110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The use of HCS for encryption makes it light on the processing unit while being on par with security standards</a:t>
            </a:r>
            <a:endParaRPr sz="110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The use of event driven architecture enables the model to take advantage of multi-thread processing </a:t>
            </a:r>
            <a:endParaRPr sz="110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The model will operate asynchronously and hence will not wait for any process to complete </a:t>
            </a:r>
            <a:endParaRPr sz="110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As the read and write operations are callback functions, the other requests can be processed during this wait period</a:t>
            </a:r>
            <a:endParaRPr sz="110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Because of asynchronous and event driven architectures and using more efficient compression and encryption algorithms, the final throughput will be high</a:t>
            </a:r>
            <a:endParaRPr sz="1800" b="0" i="0" u="none" strike="noStrike" cap="none">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a:solidFill>
                  <a:srgbClr val="F2F2F2"/>
                </a:solidFill>
                <a:latin typeface="Times New Roman"/>
                <a:ea typeface="Times New Roman"/>
                <a:cs typeface="Times New Roman"/>
                <a:sym typeface="Times New Roman"/>
              </a:rPr>
              <a:t>This is a generic solution that does not involve any prerequisite assumptions and can be scaled very efficiently horizontally and vertically on cloud as well.</a:t>
            </a:r>
            <a:endParaRPr sz="1800">
              <a:solidFill>
                <a:srgbClr val="F2F2F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3" name="Google Shape;243;p44"/>
          <p:cNvSpPr/>
          <p:nvPr/>
        </p:nvSpPr>
        <p:spPr>
          <a:xfrm>
            <a:off x="1583286" y="614552"/>
            <a:ext cx="5284071" cy="80242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4" name="Google Shape;244;p44"/>
          <p:cNvPicPr preferRelativeResize="0"/>
          <p:nvPr/>
        </p:nvPicPr>
        <p:blipFill rotWithShape="1">
          <a:blip r:embed="rId3">
            <a:alphaModFix/>
          </a:blip>
          <a:srcRect/>
          <a:stretch/>
        </p:blipFill>
        <p:spPr>
          <a:xfrm>
            <a:off x="1976261" y="1302612"/>
            <a:ext cx="5655154" cy="1196669"/>
          </a:xfrm>
          <a:prstGeom prst="rect">
            <a:avLst/>
          </a:prstGeom>
          <a:noFill/>
          <a:ln>
            <a:noFill/>
          </a:ln>
        </p:spPr>
      </p:pic>
      <p:pic>
        <p:nvPicPr>
          <p:cNvPr id="245" name="Google Shape;245;p44"/>
          <p:cNvPicPr preferRelativeResize="0"/>
          <p:nvPr/>
        </p:nvPicPr>
        <p:blipFill rotWithShape="1">
          <a:blip r:embed="rId4">
            <a:alphaModFix/>
          </a:blip>
          <a:srcRect/>
          <a:stretch/>
        </p:blipFill>
        <p:spPr>
          <a:xfrm>
            <a:off x="3787982" y="4614652"/>
            <a:ext cx="1369700" cy="331158"/>
          </a:xfrm>
          <a:prstGeom prst="rect">
            <a:avLst/>
          </a:prstGeom>
          <a:noFill/>
          <a:ln>
            <a:noFill/>
          </a:ln>
        </p:spPr>
      </p:pic>
      <p:sp>
        <p:nvSpPr>
          <p:cNvPr id="246" name="Google Shape;246;p44"/>
          <p:cNvSpPr txBox="1"/>
          <p:nvPr/>
        </p:nvSpPr>
        <p:spPr>
          <a:xfrm>
            <a:off x="989815" y="2736130"/>
            <a:ext cx="3167406" cy="746328"/>
          </a:xfrm>
          <a:prstGeom prst="rect">
            <a:avLst/>
          </a:prstGeom>
          <a:noFill/>
          <a:ln>
            <a:noFill/>
          </a:ln>
        </p:spPr>
        <p:txBody>
          <a:bodyPr spcFirstLastPara="1" wrap="square" lIns="68575" tIns="34275" rIns="68575" bIns="34275" anchor="t" anchorCtr="0">
            <a:spAutoFit/>
          </a:bodyPr>
          <a:lstStyle/>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Submitted By : Vivek K, Harshitha P, Shashank K</a:t>
            </a:r>
            <a:endParaRPr sz="1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Email : kvivek1339@gmail.com</a:t>
            </a:r>
            <a:endParaRPr sz="1100" dirty="0">
              <a:latin typeface="Times New Roman" panose="02020603050405020304" pitchFamily="18" charset="0"/>
              <a:cs typeface="Times New Roman" panose="02020603050405020304" pitchFamily="18" charset="0"/>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Mobile No: 97435517644</a:t>
            </a:r>
            <a:endParaRPr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650</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Noto Sans Symbols</vt:lpstr>
      <vt:lpstr>Calibri</vt:lpstr>
      <vt:lpstr>Century Schoolbook</vt:lpstr>
      <vt:lpstr>Times New Roman</vt:lpstr>
      <vt:lpstr>Arial</vt:lpstr>
      <vt:lpstr>Simple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CSE_5A_IBI18CS059</cp:lastModifiedBy>
  <cp:revision>7</cp:revision>
  <dcterms:modified xsi:type="dcterms:W3CDTF">2022-05-20T17:40:32Z</dcterms:modified>
</cp:coreProperties>
</file>