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8"/>
  </p:notesMasterIdLst>
  <p:sldIdLst>
    <p:sldId id="256" r:id="rId4"/>
    <p:sldId id="257" r:id="rId5"/>
    <p:sldId id="258" r:id="rId6"/>
    <p:sldId id="259" r:id="rId7"/>
    <p:sldId id="260" r:id="rId8"/>
    <p:sldId id="263" r:id="rId9"/>
    <p:sldId id="271" r:id="rId10"/>
    <p:sldId id="269" r:id="rId11"/>
    <p:sldId id="261" r:id="rId12"/>
    <p:sldId id="270" r:id="rId13"/>
    <p:sldId id="266" r:id="rId14"/>
    <p:sldId id="268" r:id="rId15"/>
    <p:sldId id="267" r:id="rId16"/>
    <p:sldId id="26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entury Schoolbook" panose="0204060405050502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ac36f96a7_2_50: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solidFill>
                <a:srgbClr val="000000"/>
              </a:solidFill>
              <a:latin typeface="Arial"/>
              <a:ea typeface="Arial"/>
              <a:cs typeface="Arial"/>
              <a:sym typeface="Arial"/>
            </a:endParaRPr>
          </a:p>
        </p:txBody>
      </p:sp>
      <p:sp>
        <p:nvSpPr>
          <p:cNvPr id="177" name="Google Shape;177;g12ac36f96a7_2_50: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2ac36f96a7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34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299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5914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8516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ac36f96a7_2_1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2ac36f96a7_2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ac36f96a7_2_1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2ac36f96a7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ac36f96a7_2_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12ac36f96a7_2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ac36f96a7_2_1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12ac36f96a7_2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ac36f96a7_2_1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12ac36f96a7_2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3903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0158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ac36f96a7_2_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12ac36f96a7_2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15"/>
          <p:cNvSpPr txBox="1">
            <a:spLocks noGrp="1"/>
          </p:cNvSpPr>
          <p:nvPr>
            <p:ph type="subTitle" idx="1"/>
          </p:nvPr>
        </p:nvSpPr>
        <p:spPr>
          <a:xfrm>
            <a:off x="457172" y="1203386"/>
            <a:ext cx="8229090" cy="2982869"/>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6"/>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7"/>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64" name="Google Shape;64;p17"/>
          <p:cNvSpPr txBox="1">
            <a:spLocks noGrp="1"/>
          </p:cNvSpPr>
          <p:nvPr>
            <p:ph type="body" idx="2"/>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7"/>
        <p:cNvGrpSpPr/>
        <p:nvPr/>
      </p:nvGrpSpPr>
      <p:grpSpPr>
        <a:xfrm>
          <a:off x="0" y="0"/>
          <a:ext cx="0" cy="0"/>
          <a:chOff x="0" y="0"/>
          <a:chExt cx="0" cy="0"/>
        </a:xfrm>
      </p:grpSpPr>
      <p:sp>
        <p:nvSpPr>
          <p:cNvPr id="68" name="Google Shape;68;p19"/>
          <p:cNvSpPr txBox="1">
            <a:spLocks noGrp="1"/>
          </p:cNvSpPr>
          <p:nvPr>
            <p:ph type="subTitle" idx="1"/>
          </p:nvPr>
        </p:nvSpPr>
        <p:spPr>
          <a:xfrm>
            <a:off x="457172" y="205014"/>
            <a:ext cx="8229090" cy="3980505"/>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20"/>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2" name="Google Shape;72;p20"/>
          <p:cNvSpPr txBox="1">
            <a:spLocks noGrp="1"/>
          </p:cNvSpPr>
          <p:nvPr>
            <p:ph type="body" idx="2"/>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3" name="Google Shape;73;p20"/>
          <p:cNvSpPr txBox="1">
            <a:spLocks noGrp="1"/>
          </p:cNvSpPr>
          <p:nvPr>
            <p:ph type="body" idx="3"/>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1"/>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7" name="Google Shape;77;p21"/>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8" name="Google Shape;78;p21"/>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22"/>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2" name="Google Shape;82;p22"/>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3" name="Google Shape;83;p22"/>
          <p:cNvSpPr txBox="1">
            <a:spLocks noGrp="1"/>
          </p:cNvSpPr>
          <p:nvPr>
            <p:ph type="body" idx="3"/>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23"/>
          <p:cNvSpPr txBox="1">
            <a:spLocks noGrp="1"/>
          </p:cNvSpPr>
          <p:nvPr>
            <p:ph type="body" idx="1"/>
          </p:nvPr>
        </p:nvSpPr>
        <p:spPr>
          <a:xfrm>
            <a:off x="457172" y="1203386"/>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7" name="Google Shape;87;p23"/>
          <p:cNvSpPr txBox="1">
            <a:spLocks noGrp="1"/>
          </p:cNvSpPr>
          <p:nvPr>
            <p:ph type="body" idx="2"/>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24"/>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1" name="Google Shape;91;p24"/>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2" name="Google Shape;92;p24"/>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3" name="Google Shape;93;p24"/>
          <p:cNvSpPr txBox="1">
            <a:spLocks noGrp="1"/>
          </p:cNvSpPr>
          <p:nvPr>
            <p:ph type="body" idx="4"/>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25"/>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7" name="Google Shape;97;p25"/>
          <p:cNvSpPr txBox="1">
            <a:spLocks noGrp="1"/>
          </p:cNvSpPr>
          <p:nvPr>
            <p:ph type="body" idx="2"/>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pic>
        <p:nvPicPr>
          <p:cNvPr id="98" name="Google Shape;98;p25"/>
          <p:cNvPicPr preferRelativeResize="0"/>
          <p:nvPr/>
        </p:nvPicPr>
        <p:blipFill rotWithShape="1">
          <a:blip r:embed="rId2">
            <a:alphaModFix/>
          </a:blip>
          <a:srcRect/>
          <a:stretch/>
        </p:blipFill>
        <p:spPr>
          <a:xfrm>
            <a:off x="2079478" y="1203386"/>
            <a:ext cx="4984151" cy="2982869"/>
          </a:xfrm>
          <a:prstGeom prst="rect">
            <a:avLst/>
          </a:prstGeom>
          <a:noFill/>
          <a:ln>
            <a:noFill/>
          </a:ln>
        </p:spPr>
      </p:pic>
      <p:pic>
        <p:nvPicPr>
          <p:cNvPr id="99" name="Google Shape;99;p25"/>
          <p:cNvPicPr preferRelativeResize="0"/>
          <p:nvPr/>
        </p:nvPicPr>
        <p:blipFill rotWithShape="1">
          <a:blip r:embed="rId2">
            <a:alphaModFix/>
          </a:blip>
          <a:srcRect/>
          <a:stretch/>
        </p:blipFill>
        <p:spPr>
          <a:xfrm>
            <a:off x="2079478" y="1203386"/>
            <a:ext cx="4984151" cy="298286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8"/>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13" name="Google Shape;113;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3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5" name="Google Shape;125;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8"/>
        <p:cNvGrpSpPr/>
        <p:nvPr/>
      </p:nvGrpSpPr>
      <p:grpSpPr>
        <a:xfrm>
          <a:off x="0" y="0"/>
          <a:ext cx="0" cy="0"/>
          <a:chOff x="0" y="0"/>
          <a:chExt cx="0" cy="0"/>
        </a:xfrm>
      </p:grpSpPr>
      <p:sp>
        <p:nvSpPr>
          <p:cNvPr id="129" name="Google Shape;129;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0" name="Google Shape;130;p31"/>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1" name="Google Shape;131;p3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32"/>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8" name="Google Shape;138;p32"/>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9" name="Google Shape;139;p32"/>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0" name="Google Shape;140;p32"/>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3" name="Google Shape;143;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6" name="Google Shape;146;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7" name="Google Shape;147;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9"/>
        <p:cNvGrpSpPr/>
        <p:nvPr/>
      </p:nvGrpSpPr>
      <p:grpSpPr>
        <a:xfrm>
          <a:off x="0" y="0"/>
          <a:ext cx="0" cy="0"/>
          <a:chOff x="0" y="0"/>
          <a:chExt cx="0" cy="0"/>
        </a:xfrm>
      </p:grpSpPr>
      <p:sp>
        <p:nvSpPr>
          <p:cNvPr id="150" name="Google Shape;150;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3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52" name="Google Shape;152;p34"/>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53" name="Google Shape;153;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4" name="Google Shape;154;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5" name="Google Shape;155;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8" name="Google Shape;158;p35"/>
          <p:cNvSpPr>
            <a:spLocks noGrp="1"/>
          </p:cNvSpPr>
          <p:nvPr>
            <p:ph type="pic" idx="2"/>
          </p:nvPr>
        </p:nvSpPr>
        <p:spPr>
          <a:xfrm>
            <a:off x="3887391" y="740569"/>
            <a:ext cx="4629150" cy="3655219"/>
          </a:xfrm>
          <a:prstGeom prst="rect">
            <a:avLst/>
          </a:prstGeom>
          <a:noFill/>
          <a:ln>
            <a:noFill/>
          </a:ln>
        </p:spPr>
      </p:sp>
      <p:sp>
        <p:nvSpPr>
          <p:cNvPr id="159" name="Google Shape;159;p35"/>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60" name="Google Shape;160;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1" name="Google Shape;161;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2" name="Google Shape;162;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36"/>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7" name="Google Shape;167;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8" name="Google Shape;168;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1" name="Google Shape;171;p37"/>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3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4" name="Google Shape;174;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14">
            <a:alphaModFix/>
          </a:blip>
          <a:srcRect/>
          <a:stretch/>
        </p:blipFill>
        <p:spPr>
          <a:xfrm>
            <a:off x="326" y="0"/>
            <a:ext cx="9139841" cy="5140292"/>
          </a:xfrm>
          <a:prstGeom prst="rect">
            <a:avLst/>
          </a:prstGeom>
          <a:noFill/>
          <a:ln>
            <a:noFill/>
          </a:ln>
        </p:spPr>
      </p:pic>
      <p:sp>
        <p:nvSpPr>
          <p:cNvPr id="52" name="Google Shape;52;p1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marR="0" lvl="0" indent="-285750" algn="l" rtl="0">
              <a:lnSpc>
                <a:spcPct val="90000"/>
              </a:lnSpc>
              <a:spcBef>
                <a:spcPts val="700"/>
              </a:spcBef>
              <a:spcAft>
                <a:spcPts val="0"/>
              </a:spcAft>
              <a:buClr>
                <a:srgbClr val="000000"/>
              </a:buClr>
              <a:buSzPts val="900"/>
              <a:buFont typeface="Noto Sans Symbols"/>
              <a:buChar char="●"/>
              <a:defRPr sz="1900" b="0" i="0" u="none" strike="noStrike" cap="none">
                <a:solidFill>
                  <a:schemeClr val="dk1"/>
                </a:solidFill>
                <a:latin typeface="Arial"/>
                <a:ea typeface="Arial"/>
                <a:cs typeface="Arial"/>
                <a:sym typeface="Arial"/>
              </a:defRPr>
            </a:lvl1pPr>
            <a:lvl2pPr marL="914400" marR="0" lvl="1" indent="-330200" algn="l" rtl="0">
              <a:lnSpc>
                <a:spcPct val="9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3" name="Google Shape;103;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5" name="Google Shape;105;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8"/>
          <p:cNvSpPr/>
          <p:nvPr/>
        </p:nvSpPr>
        <p:spPr>
          <a:xfrm>
            <a:off x="2023931" y="707140"/>
            <a:ext cx="5090080" cy="372233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81" name="Google Shape;181;p38"/>
          <p:cNvSpPr/>
          <p:nvPr/>
        </p:nvSpPr>
        <p:spPr>
          <a:xfrm>
            <a:off x="1141171" y="88178"/>
            <a:ext cx="2978705" cy="385044"/>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82" name="Google Shape;182;p38"/>
          <p:cNvSpPr/>
          <p:nvPr/>
        </p:nvSpPr>
        <p:spPr>
          <a:xfrm>
            <a:off x="1141171" y="235632"/>
            <a:ext cx="5075628" cy="40757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83" name="Google Shape;183;p38"/>
          <p:cNvSpPr/>
          <p:nvPr/>
        </p:nvSpPr>
        <p:spPr>
          <a:xfrm>
            <a:off x="6219983" y="153822"/>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4" name="Google Shape;184;p38"/>
          <p:cNvSpPr/>
          <p:nvPr/>
        </p:nvSpPr>
        <p:spPr>
          <a:xfrm>
            <a:off x="4067948" y="392393"/>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5" name="Google Shape;185;p38"/>
          <p:cNvSpPr/>
          <p:nvPr/>
        </p:nvSpPr>
        <p:spPr>
          <a:xfrm>
            <a:off x="5854779" y="4925481"/>
            <a:ext cx="2138564" cy="135941"/>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86" name="Google Shape;186;p38"/>
          <p:cNvSpPr/>
          <p:nvPr/>
        </p:nvSpPr>
        <p:spPr>
          <a:xfrm>
            <a:off x="3847258" y="4314358"/>
            <a:ext cx="4146084" cy="48497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87" name="Google Shape;187;p38"/>
          <p:cNvSpPr/>
          <p:nvPr/>
        </p:nvSpPr>
        <p:spPr>
          <a:xfrm>
            <a:off x="3721604" y="4714099"/>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8" name="Google Shape;188;p38"/>
          <p:cNvSpPr/>
          <p:nvPr/>
        </p:nvSpPr>
        <p:spPr>
          <a:xfrm>
            <a:off x="5789135" y="4853224"/>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9" name="Google Shape;189;p38"/>
          <p:cNvSpPr/>
          <p:nvPr/>
        </p:nvSpPr>
        <p:spPr>
          <a:xfrm>
            <a:off x="1487849" y="1201918"/>
            <a:ext cx="6168375" cy="221355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Video Compression - SBI</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Powered By - Microsoft Corporation Pvt Ltd.</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1800"/>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pic>
        <p:nvPicPr>
          <p:cNvPr id="200" name="Google Shape;200;p7"/>
          <p:cNvPicPr preferRelativeResize="0"/>
          <p:nvPr/>
        </p:nvPicPr>
        <p:blipFill rotWithShape="1">
          <a:blip r:embed="rId3">
            <a:alphaModFix/>
          </a:blip>
          <a:srcRect/>
          <a:stretch/>
        </p:blipFill>
        <p:spPr>
          <a:xfrm>
            <a:off x="3787982" y="4614653"/>
            <a:ext cx="1369700" cy="331158"/>
          </a:xfrm>
          <a:prstGeom prst="rect">
            <a:avLst/>
          </a:prstGeom>
          <a:noFill/>
          <a:ln>
            <a:noFill/>
          </a:ln>
        </p:spPr>
      </p:pic>
      <p:sp>
        <p:nvSpPr>
          <p:cNvPr id="2" name="TextBox 1">
            <a:extLst>
              <a:ext uri="{FF2B5EF4-FFF2-40B4-BE49-F238E27FC236}">
                <a16:creationId xmlns:a16="http://schemas.microsoft.com/office/drawing/2014/main" id="{D81ABA18-3134-F913-4F36-2B9EF87733F0}"/>
              </a:ext>
            </a:extLst>
          </p:cNvPr>
          <p:cNvSpPr txBox="1"/>
          <p:nvPr/>
        </p:nvSpPr>
        <p:spPr>
          <a:xfrm>
            <a:off x="2533304" y="254839"/>
            <a:ext cx="3879056" cy="415498"/>
          </a:xfrm>
          <a:prstGeom prst="rect">
            <a:avLst/>
          </a:prstGeom>
          <a:noFill/>
        </p:spPr>
        <p:txBody>
          <a:bodyPr wrap="square" rtlCol="0">
            <a:spAutoFit/>
          </a:bodyPr>
          <a:lstStyle/>
          <a:p>
            <a:r>
              <a:rPr lang="en-US" sz="2100" b="1" dirty="0">
                <a:solidFill>
                  <a:schemeClr val="bg1"/>
                </a:solidFill>
                <a:latin typeface="Times New Roman" panose="02020603050405020304" pitchFamily="18" charset="0"/>
                <a:cs typeface="Times New Roman" panose="02020603050405020304" pitchFamily="18" charset="0"/>
              </a:rPr>
              <a:t>Ability to scale-up in enterprises</a:t>
            </a:r>
            <a:endParaRPr lang="en-IN" sz="21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5499DC-C40F-7E26-EB9B-FC533908A4F0}"/>
              </a:ext>
            </a:extLst>
          </p:cNvPr>
          <p:cNvSpPr txBox="1"/>
          <p:nvPr/>
        </p:nvSpPr>
        <p:spPr>
          <a:xfrm>
            <a:off x="700088" y="735806"/>
            <a:ext cx="7743824" cy="153888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Scalability of different components like the encryption or decryption process as Azure functions are use which will be triggered when there are any changes in the blob storage containers </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number of storage containers can be incremented as per the requirements of the use case</a:t>
            </a:r>
          </a:p>
          <a:p>
            <a:pPr>
              <a:buClr>
                <a:schemeClr val="bg1"/>
              </a:buClr>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25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sp>
        <p:nvSpPr>
          <p:cNvPr id="206" name="Google Shape;206;p8"/>
          <p:cNvSpPr/>
          <p:nvPr/>
        </p:nvSpPr>
        <p:spPr>
          <a:xfrm>
            <a:off x="1889889" y="285751"/>
            <a:ext cx="5364221" cy="331158"/>
          </a:xfrm>
          <a:prstGeom prst="rect">
            <a:avLst/>
          </a:prstGeom>
          <a:noFill/>
          <a:ln>
            <a:noFill/>
          </a:ln>
        </p:spPr>
        <p:txBody>
          <a:bodyPr spcFirstLastPara="1" wrap="square" lIns="61219" tIns="30600" rIns="61219" bIns="30600" anchor="t" anchorCtr="0">
            <a:noAutofit/>
          </a:bodyPr>
          <a:lstStyle/>
          <a:p>
            <a:pPr algn="ctr">
              <a:lnSpc>
                <a:spcPct val="54000"/>
              </a:lnSpc>
              <a:buSzPts val="1633"/>
            </a:pPr>
            <a:r>
              <a:rPr lang="en-US" sz="2100" b="1" dirty="0">
                <a:solidFill>
                  <a:schemeClr val="bg1"/>
                </a:solidFill>
                <a:latin typeface="Times New Roman" panose="02020603050405020304" pitchFamily="18" charset="0"/>
                <a:cs typeface="Times New Roman" panose="02020603050405020304" pitchFamily="18" charset="0"/>
              </a:rPr>
              <a:t>Deployment of code</a:t>
            </a:r>
            <a:endParaRPr sz="2100" b="1" dirty="0">
              <a:solidFill>
                <a:schemeClr val="bg1"/>
              </a:solidFill>
              <a:latin typeface="Times New Roman" panose="02020603050405020304" pitchFamily="18" charset="0"/>
              <a:cs typeface="Times New Roman" panose="02020603050405020304" pitchFamily="18" charset="0"/>
            </a:endParaRPr>
          </a:p>
        </p:txBody>
      </p:sp>
      <p:pic>
        <p:nvPicPr>
          <p:cNvPr id="207" name="Google Shape;207;p8"/>
          <p:cNvPicPr preferRelativeResize="0"/>
          <p:nvPr/>
        </p:nvPicPr>
        <p:blipFill rotWithShape="1">
          <a:blip r:embed="rId3">
            <a:alphaModFix/>
          </a:blip>
          <a:srcRect/>
          <a:stretch/>
        </p:blipFill>
        <p:spPr>
          <a:xfrm>
            <a:off x="3787983" y="4614653"/>
            <a:ext cx="1369702" cy="331158"/>
          </a:xfrm>
          <a:prstGeom prst="rect">
            <a:avLst/>
          </a:prstGeom>
          <a:noFill/>
          <a:ln>
            <a:noFill/>
          </a:ln>
        </p:spPr>
      </p:pic>
      <p:sp>
        <p:nvSpPr>
          <p:cNvPr id="2" name="TextBox 1">
            <a:extLst>
              <a:ext uri="{FF2B5EF4-FFF2-40B4-BE49-F238E27FC236}">
                <a16:creationId xmlns:a16="http://schemas.microsoft.com/office/drawing/2014/main" id="{FF30B68E-C42F-5E27-F806-D06A984B77D6}"/>
              </a:ext>
            </a:extLst>
          </p:cNvPr>
          <p:cNvSpPr txBox="1"/>
          <p:nvPr/>
        </p:nvSpPr>
        <p:spPr>
          <a:xfrm>
            <a:off x="450056" y="692944"/>
            <a:ext cx="8279607" cy="3323987"/>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Scope of Work of the PoC</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Given the requirements, the prototype is designed to be used to store and retrieve high volume videos securely and at faster rates which is the initial steps needed for </a:t>
            </a:r>
            <a:r>
              <a:rPr lang="en-US" sz="1600" b="0" i="0" dirty="0">
                <a:solidFill>
                  <a:schemeClr val="bg1"/>
                </a:solidFill>
                <a:effectLst/>
                <a:latin typeface="Times New Roman" panose="02020603050405020304" pitchFamily="18" charset="0"/>
                <a:cs typeface="Times New Roman" panose="02020603050405020304" pitchFamily="18" charset="0"/>
              </a:rPr>
              <a:t>Video Based Customer Identification Process (V-CIP). </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generated video by the banks are usually of larger sizes and needs to be encrypted and stored in an effective manner, this being the main objective of the prototype, it aims at reducing the final video size and also the rates at which the whole process should be completed.</a:t>
            </a:r>
            <a:endParaRPr lang="en-IN" sz="1600" dirty="0">
              <a:solidFill>
                <a:schemeClr val="bg1"/>
              </a:solidFill>
              <a:latin typeface="Times New Roman" panose="02020603050405020304" pitchFamily="18" charset="0"/>
              <a:cs typeface="Times New Roman" panose="02020603050405020304" pitchFamily="18" charset="0"/>
            </a:endParaRP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Pre-requisites from the Bank</a:t>
            </a: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Cosmos database – needed to store the status of video compression process of a given video</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Two Azure Blob storage containers – for storing and retrieving the compressed and encrypted video</a:t>
            </a:r>
          </a:p>
          <a:p>
            <a:pPr marL="285750" indent="-285750">
              <a:buClr>
                <a:schemeClr val="bg1"/>
              </a:buClr>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Azure functions – trigger for blob storage, Cosmos DB and HTTP trigger</a:t>
            </a:r>
          </a:p>
        </p:txBody>
      </p:sp>
    </p:spTree>
    <p:extLst>
      <p:ext uri="{BB962C8B-B14F-4D97-AF65-F5344CB8AC3E}">
        <p14:creationId xmlns:p14="http://schemas.microsoft.com/office/powerpoint/2010/main" val="365761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pic>
        <p:nvPicPr>
          <p:cNvPr id="207" name="Google Shape;207;p8"/>
          <p:cNvPicPr preferRelativeResize="0"/>
          <p:nvPr/>
        </p:nvPicPr>
        <p:blipFill rotWithShape="1">
          <a:blip r:embed="rId3">
            <a:alphaModFix/>
          </a:blip>
          <a:srcRect/>
          <a:stretch/>
        </p:blipFill>
        <p:spPr>
          <a:xfrm>
            <a:off x="3787983" y="4614653"/>
            <a:ext cx="1369702" cy="331158"/>
          </a:xfrm>
          <a:prstGeom prst="rect">
            <a:avLst/>
          </a:prstGeom>
          <a:noFill/>
          <a:ln>
            <a:noFill/>
          </a:ln>
        </p:spPr>
      </p:pic>
      <p:sp>
        <p:nvSpPr>
          <p:cNvPr id="3" name="TextBox 2">
            <a:extLst>
              <a:ext uri="{FF2B5EF4-FFF2-40B4-BE49-F238E27FC236}">
                <a16:creationId xmlns:a16="http://schemas.microsoft.com/office/drawing/2014/main" id="{443A1D11-31A4-6D37-0618-8DF5BFBC7C6C}"/>
              </a:ext>
            </a:extLst>
          </p:cNvPr>
          <p:cNvSpPr txBox="1"/>
          <p:nvPr/>
        </p:nvSpPr>
        <p:spPr>
          <a:xfrm>
            <a:off x="610790" y="523667"/>
            <a:ext cx="7922419" cy="1846659"/>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Infrastructure Requirements</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Hight end systems are not required for executing the prototype.</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On-premise GPU’s won’t be required for the compression model as every function will be executed through Azure functions.</a:t>
            </a:r>
          </a:p>
          <a:p>
            <a:pPr>
              <a:buClr>
                <a:schemeClr val="bg1"/>
              </a:buClr>
            </a:pPr>
            <a:endParaRPr lang="en-US" sz="1600" dirty="0">
              <a:solidFill>
                <a:schemeClr val="bg1"/>
              </a:solidFill>
              <a:latin typeface="Times New Roman" panose="02020603050405020304" pitchFamily="18" charset="0"/>
              <a:cs typeface="Times New Roman" panose="02020603050405020304" pitchFamily="18" charset="0"/>
            </a:endParaRPr>
          </a:p>
          <a:p>
            <a:pPr>
              <a:buClr>
                <a:schemeClr val="bg1"/>
              </a:buCl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35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sp>
        <p:nvSpPr>
          <p:cNvPr id="206" name="Google Shape;206;p8"/>
          <p:cNvSpPr/>
          <p:nvPr/>
        </p:nvSpPr>
        <p:spPr>
          <a:xfrm>
            <a:off x="1889889" y="314327"/>
            <a:ext cx="5364221" cy="200024"/>
          </a:xfrm>
          <a:prstGeom prst="rect">
            <a:avLst/>
          </a:prstGeom>
          <a:noFill/>
          <a:ln>
            <a:noFill/>
          </a:ln>
        </p:spPr>
        <p:txBody>
          <a:bodyPr spcFirstLastPara="1" wrap="square" lIns="61219" tIns="30600" rIns="61219" bIns="30600" anchor="t" anchorCtr="0">
            <a:noAutofit/>
          </a:bodyPr>
          <a:lstStyle/>
          <a:p>
            <a:pPr algn="ctr">
              <a:lnSpc>
                <a:spcPct val="54000"/>
              </a:lnSpc>
              <a:buSzPts val="1633"/>
            </a:pPr>
            <a:r>
              <a:rPr lang="en-US" sz="2100" dirty="0">
                <a:solidFill>
                  <a:schemeClr val="bg1"/>
                </a:solidFill>
                <a:latin typeface="Times New Roman" panose="02020603050405020304" pitchFamily="18" charset="0"/>
                <a:cs typeface="Times New Roman" panose="02020603050405020304" pitchFamily="18" charset="0"/>
              </a:rPr>
              <a:t>POC Key Performance Indicators</a:t>
            </a:r>
            <a:endParaRPr sz="2100" dirty="0">
              <a:solidFill>
                <a:schemeClr val="bg1"/>
              </a:solidFill>
              <a:latin typeface="Times New Roman" panose="02020603050405020304" pitchFamily="18" charset="0"/>
              <a:cs typeface="Times New Roman" panose="02020603050405020304" pitchFamily="18" charset="0"/>
            </a:endParaRPr>
          </a:p>
        </p:txBody>
      </p:sp>
      <p:pic>
        <p:nvPicPr>
          <p:cNvPr id="207" name="Google Shape;207;p8"/>
          <p:cNvPicPr preferRelativeResize="0"/>
          <p:nvPr/>
        </p:nvPicPr>
        <p:blipFill rotWithShape="1">
          <a:blip r:embed="rId3">
            <a:alphaModFix/>
          </a:blip>
          <a:srcRect/>
          <a:stretch/>
        </p:blipFill>
        <p:spPr>
          <a:xfrm>
            <a:off x="3787983" y="4614653"/>
            <a:ext cx="1369702" cy="331158"/>
          </a:xfrm>
          <a:prstGeom prst="rect">
            <a:avLst/>
          </a:prstGeom>
          <a:noFill/>
          <a:ln>
            <a:noFill/>
          </a:ln>
        </p:spPr>
      </p:pic>
      <p:sp>
        <p:nvSpPr>
          <p:cNvPr id="2" name="TextBox 1">
            <a:extLst>
              <a:ext uri="{FF2B5EF4-FFF2-40B4-BE49-F238E27FC236}">
                <a16:creationId xmlns:a16="http://schemas.microsoft.com/office/drawing/2014/main" id="{F1962C31-3FAB-E572-E4CE-B2B8D6C353F5}"/>
              </a:ext>
            </a:extLst>
          </p:cNvPr>
          <p:cNvSpPr txBox="1"/>
          <p:nvPr/>
        </p:nvSpPr>
        <p:spPr>
          <a:xfrm>
            <a:off x="592931" y="692944"/>
            <a:ext cx="7922419" cy="1723549"/>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Throughput of number of videos in 5 mins </a:t>
            </a:r>
            <a:r>
              <a:rPr lang="en-US" sz="1800">
                <a:solidFill>
                  <a:schemeClr val="bg1"/>
                </a:solidFill>
                <a:latin typeface="Times New Roman" panose="02020603050405020304" pitchFamily="18" charset="0"/>
                <a:cs typeface="Times New Roman" panose="02020603050405020304" pitchFamily="18" charset="0"/>
              </a:rPr>
              <a:t>– depends </a:t>
            </a:r>
            <a:r>
              <a:rPr lang="en-US" sz="1800" dirty="0">
                <a:solidFill>
                  <a:schemeClr val="bg1"/>
                </a:solidFill>
                <a:latin typeface="Times New Roman" panose="02020603050405020304" pitchFamily="18" charset="0"/>
                <a:cs typeface="Times New Roman" panose="02020603050405020304" pitchFamily="18" charset="0"/>
              </a:rPr>
              <a:t>on the input file size  </a:t>
            </a:r>
          </a:p>
          <a:p>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Size of final compressed video file – 1/3 the size of original video</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Throughput in mb per second – 1 mb/sec</a:t>
            </a:r>
          </a:p>
          <a:p>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6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3" name="Google Shape;243;p44"/>
          <p:cNvSpPr/>
          <p:nvPr/>
        </p:nvSpPr>
        <p:spPr>
          <a:xfrm>
            <a:off x="1583286" y="614552"/>
            <a:ext cx="5284071" cy="80242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44" name="Google Shape;244;p44"/>
          <p:cNvPicPr preferRelativeResize="0"/>
          <p:nvPr/>
        </p:nvPicPr>
        <p:blipFill rotWithShape="1">
          <a:blip r:embed="rId3">
            <a:alphaModFix/>
          </a:blip>
          <a:srcRect/>
          <a:stretch/>
        </p:blipFill>
        <p:spPr>
          <a:xfrm>
            <a:off x="1976261" y="1302612"/>
            <a:ext cx="5655154" cy="1196669"/>
          </a:xfrm>
          <a:prstGeom prst="rect">
            <a:avLst/>
          </a:prstGeom>
          <a:noFill/>
          <a:ln>
            <a:noFill/>
          </a:ln>
        </p:spPr>
      </p:pic>
      <p:pic>
        <p:nvPicPr>
          <p:cNvPr id="245" name="Google Shape;245;p44"/>
          <p:cNvPicPr preferRelativeResize="0"/>
          <p:nvPr/>
        </p:nvPicPr>
        <p:blipFill rotWithShape="1">
          <a:blip r:embed="rId4">
            <a:alphaModFix/>
          </a:blip>
          <a:srcRect/>
          <a:stretch/>
        </p:blipFill>
        <p:spPr>
          <a:xfrm>
            <a:off x="3787982" y="4614652"/>
            <a:ext cx="1369700" cy="331158"/>
          </a:xfrm>
          <a:prstGeom prst="rect">
            <a:avLst/>
          </a:prstGeom>
          <a:noFill/>
          <a:ln>
            <a:noFill/>
          </a:ln>
        </p:spPr>
      </p:pic>
      <p:sp>
        <p:nvSpPr>
          <p:cNvPr id="246" name="Google Shape;246;p44"/>
          <p:cNvSpPr txBox="1"/>
          <p:nvPr/>
        </p:nvSpPr>
        <p:spPr>
          <a:xfrm>
            <a:off x="989815" y="2736130"/>
            <a:ext cx="3167406" cy="746328"/>
          </a:xfrm>
          <a:prstGeom prst="rect">
            <a:avLst/>
          </a:prstGeom>
          <a:noFill/>
          <a:ln>
            <a:noFill/>
          </a:ln>
        </p:spPr>
        <p:txBody>
          <a:bodyPr spcFirstLastPara="1" wrap="square" lIns="68575" tIns="34275" rIns="68575" bIns="34275" anchor="t" anchorCtr="0">
            <a:spAutoFit/>
          </a:bodyPr>
          <a:lstStyle/>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Submitted By : Vivek K, Harshitha P, Shashank K</a:t>
            </a:r>
            <a:endParaRPr sz="1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Email : kvivek1339@gmail.com</a:t>
            </a:r>
            <a:endParaRPr sz="1100" dirty="0">
              <a:latin typeface="Times New Roman" panose="02020603050405020304" pitchFamily="18" charset="0"/>
              <a:cs typeface="Times New Roman" panose="02020603050405020304" pitchFamily="18" charset="0"/>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Mobile No: 97435517644</a:t>
            </a:r>
            <a:endParaRPr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p:nvPr/>
        </p:nvSpPr>
        <p:spPr>
          <a:xfrm>
            <a:off x="0" y="0"/>
            <a:ext cx="9143999"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 name="Google Shape;195;p39"/>
          <p:cNvSpPr/>
          <p:nvPr/>
        </p:nvSpPr>
        <p:spPr>
          <a:xfrm>
            <a:off x="1929937" y="246677"/>
            <a:ext cx="5284125" cy="474473"/>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a:ea typeface="Times New Roman"/>
                <a:cs typeface="Times New Roman"/>
                <a:sym typeface="Times New Roman"/>
              </a:rPr>
              <a:t>Problem Being Solved</a:t>
            </a:r>
            <a:endParaRPr sz="2100" b="0" i="0" u="none" strike="noStrike" cap="none" dirty="0">
              <a:solidFill>
                <a:schemeClr val="lt1"/>
              </a:solidFill>
              <a:latin typeface="Times New Roman"/>
              <a:ea typeface="Times New Roman"/>
              <a:cs typeface="Times New Roman"/>
              <a:sym typeface="Times New Roman"/>
            </a:endParaRPr>
          </a:p>
        </p:txBody>
      </p:sp>
      <p:pic>
        <p:nvPicPr>
          <p:cNvPr id="196" name="Google Shape;196;p39"/>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197" name="Google Shape;197;p39"/>
          <p:cNvSpPr txBox="1"/>
          <p:nvPr/>
        </p:nvSpPr>
        <p:spPr>
          <a:xfrm>
            <a:off x="452486" y="869623"/>
            <a:ext cx="8243740" cy="3393236"/>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video files in general are of large sizes, hence storing them becomes hard hence efficient and effective compression algorithm is needed for the same</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Images or video files are great source of information and hence the security of these are of utmost importance, hence they need to be encrypted before storing them</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As the number of video files increases, the whole processing speed will become important and hence the throughput should also be kept in mind while designing the system</a:t>
            </a:r>
            <a:endParaRPr sz="1100" dirty="0"/>
          </a:p>
          <a:p>
            <a:pPr marL="0" marR="0" lvl="0" indent="0" algn="l" rtl="0">
              <a:lnSpc>
                <a:spcPct val="100000"/>
              </a:lnSpc>
              <a:spcBef>
                <a:spcPts val="0"/>
              </a:spcBef>
              <a:spcAft>
                <a:spcPts val="0"/>
              </a:spcAft>
              <a:buNone/>
            </a:pPr>
            <a:endParaRPr sz="1800" b="0" i="0" u="none" strike="noStrike" cap="none" dirty="0">
              <a:solidFill>
                <a:srgbClr val="F2F2F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800" b="0" i="0" u="none" strike="noStrike" cap="none" dirty="0">
                <a:solidFill>
                  <a:srgbClr val="F2F2F2"/>
                </a:solidFill>
                <a:latin typeface="Times New Roman"/>
                <a:ea typeface="Times New Roman"/>
                <a:cs typeface="Times New Roman"/>
                <a:sym typeface="Times New Roman"/>
              </a:rPr>
              <a:t>Hence the goal is to develop and implement a model that compresses and encrypts a given video file and decrypts the same while accessing it from the storage while the priority is given to the throughput, the compressed file size and the security measures used.</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3" name="Google Shape;203;p40"/>
          <p:cNvSpPr/>
          <p:nvPr/>
        </p:nvSpPr>
        <p:spPr>
          <a:xfrm>
            <a:off x="1929925" y="63006"/>
            <a:ext cx="5284200" cy="432300"/>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100" b="1" i="0" u="none" strike="noStrike" cap="none" dirty="0">
                <a:solidFill>
                  <a:schemeClr val="lt1"/>
                </a:solidFill>
                <a:latin typeface="Times New Roman"/>
                <a:ea typeface="Times New Roman"/>
                <a:cs typeface="Times New Roman"/>
                <a:sym typeface="Times New Roman"/>
              </a:rPr>
              <a:t>Approach taken to create the model</a:t>
            </a:r>
            <a:endParaRPr sz="21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p:txBody>
      </p:sp>
      <p:pic>
        <p:nvPicPr>
          <p:cNvPr id="204" name="Google Shape;204;p40"/>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205" name="Google Shape;205;p40"/>
          <p:cNvSpPr txBox="1"/>
          <p:nvPr/>
        </p:nvSpPr>
        <p:spPr>
          <a:xfrm>
            <a:off x="398082" y="495306"/>
            <a:ext cx="8149500" cy="4501202"/>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dirty="0">
                <a:solidFill>
                  <a:srgbClr val="F2F2F2"/>
                </a:solidFill>
                <a:latin typeface="Times New Roman"/>
                <a:ea typeface="Times New Roman"/>
                <a:cs typeface="Times New Roman"/>
                <a:sym typeface="Times New Roman"/>
              </a:rPr>
              <a:t>We are using DCT as the compression algorithm and HCS for encryption.</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As DCT is lossy, it enables for further compression of any pre-compressed or uncompressed video frames.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HCS is a new encryption algorithm that is proven to be very secure and has a much smaller computational footprint and runs much faster in comparison to AES.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We are using an event-driven architecture to enable for zero busy waits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 main thread waits for a new request to compress and encrypt a new video.</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 main thread waits using e-poll mechanism and when a new request arrives, it splits the video into 16/32 frame blocks and offloads further processing to other threads if multithreading is used else puts a new request into queue of e-poll.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Then each of these are processed by a thread or by the main thread when the task is picked in the e-poll queue.</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After processing the video completely the file is written back to storage device (azure block storage or any other), the write itself is async and hence the original process doesn’t wait for write to complete. Rather after the write is done a callback function is called which completes the process</a:t>
            </a:r>
            <a:endParaRPr sz="1800" dirty="0">
              <a:solidFill>
                <a:srgbClr val="F2F2F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1" name="Google Shape;211;p41"/>
          <p:cNvSpPr/>
          <p:nvPr/>
        </p:nvSpPr>
        <p:spPr>
          <a:xfrm>
            <a:off x="1772600" y="1052290"/>
            <a:ext cx="5284125" cy="802350"/>
          </a:xfrm>
          <a:prstGeom prst="rect">
            <a:avLst/>
          </a:prstGeom>
          <a:noFill/>
          <a:ln>
            <a:noFill/>
          </a:ln>
        </p:spPr>
        <p:txBody>
          <a:bodyPr spcFirstLastPara="1" wrap="square" lIns="61225" tIns="30600" rIns="61225" bIns="30600" anchor="t" anchorCtr="0">
            <a:noAutofit/>
          </a:bodyPr>
          <a:lstStyle/>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p:txBody>
      </p:sp>
      <p:pic>
        <p:nvPicPr>
          <p:cNvPr id="212" name="Google Shape;212;p41"/>
          <p:cNvPicPr preferRelativeResize="0"/>
          <p:nvPr/>
        </p:nvPicPr>
        <p:blipFill rotWithShape="1">
          <a:blip r:embed="rId3">
            <a:alphaModFix/>
          </a:blip>
          <a:srcRect/>
          <a:stretch/>
        </p:blipFill>
        <p:spPr>
          <a:xfrm>
            <a:off x="3787982" y="4565665"/>
            <a:ext cx="1369702" cy="331158"/>
          </a:xfrm>
          <a:prstGeom prst="rect">
            <a:avLst/>
          </a:prstGeom>
          <a:noFill/>
          <a:ln>
            <a:noFill/>
          </a:ln>
        </p:spPr>
      </p:pic>
      <p:sp>
        <p:nvSpPr>
          <p:cNvPr id="213" name="Google Shape;213;p41"/>
          <p:cNvSpPr/>
          <p:nvPr/>
        </p:nvSpPr>
        <p:spPr>
          <a:xfrm>
            <a:off x="478709" y="758664"/>
            <a:ext cx="6168375" cy="2099344"/>
          </a:xfrm>
          <a:prstGeom prst="rect">
            <a:avLst/>
          </a:prstGeom>
          <a:noFill/>
          <a:ln>
            <a:noFill/>
          </a:ln>
        </p:spPr>
        <p:txBody>
          <a:bodyPr spcFirstLastPara="1" wrap="square" lIns="0" tIns="0" rIns="0" bIns="0" anchor="ctr" anchorCtr="0">
            <a:noAutofit/>
          </a:bodyPr>
          <a:lstStyle/>
          <a:p>
            <a:pPr marL="6350" lvl="1">
              <a:buClr>
                <a:srgbClr val="FFFFFF"/>
              </a:buClr>
              <a:buSzPts val="2700"/>
            </a:pPr>
            <a:endParaRPr lang="en" sz="1800" b="1"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Sample Video file for testing prototype.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Resolution of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Frames per second expected in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Hardware Test bench details</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Storage medium</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Multi threaded / single threaded mode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lvl="1" algn="ctr">
              <a:buSzPts val="18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C3451753-1EC7-AF39-26C3-EA943AAB1E02}"/>
              </a:ext>
            </a:extLst>
          </p:cNvPr>
          <p:cNvSpPr txBox="1"/>
          <p:nvPr/>
        </p:nvSpPr>
        <p:spPr>
          <a:xfrm>
            <a:off x="2182240" y="343165"/>
            <a:ext cx="4464844" cy="415498"/>
          </a:xfrm>
          <a:prstGeom prst="rect">
            <a:avLst/>
          </a:prstGeom>
          <a:noFill/>
        </p:spPr>
        <p:txBody>
          <a:bodyPr wrap="square" rtlCol="0">
            <a:spAutoFit/>
          </a:bodyPr>
          <a:lstStyle/>
          <a:p>
            <a:pPr lvl="1" algn="ctr">
              <a:buSzPts val="2700"/>
            </a:pPr>
            <a:r>
              <a:rPr lang="en-IN" sz="2100" b="1"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Prerequisites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2"/>
          <p:cNvSpPr/>
          <p:nvPr/>
        </p:nvSpPr>
        <p:spPr>
          <a:xfrm>
            <a:off x="25" y="-5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p:txBody>
      </p:sp>
      <p:sp>
        <p:nvSpPr>
          <p:cNvPr id="219" name="Google Shape;219;p42"/>
          <p:cNvSpPr/>
          <p:nvPr/>
        </p:nvSpPr>
        <p:spPr>
          <a:xfrm>
            <a:off x="571500" y="419386"/>
            <a:ext cx="7993856" cy="880777"/>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panose="02020603050405020304" pitchFamily="18" charset="0"/>
                <a:cs typeface="Times New Roman" panose="02020603050405020304" pitchFamily="18" charset="0"/>
                <a:sym typeface="Arial"/>
              </a:rPr>
              <a:t>Any supporting assumptions, functional requirements(FR) and non-functional requirements(NFR)</a:t>
            </a:r>
            <a:endParaRPr sz="2100" b="0" i="0" u="none" strike="noStrike" cap="none" dirty="0">
              <a:solidFill>
                <a:schemeClr val="lt1"/>
              </a:solidFill>
              <a:latin typeface="Times New Roman" panose="02020603050405020304" pitchFamily="18" charset="0"/>
              <a:cs typeface="Times New Roman" panose="02020603050405020304" pitchFamily="18" charset="0"/>
              <a:sym typeface="Arial"/>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220" name="Google Shape;220;p42"/>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 name="TextBox 1">
            <a:extLst>
              <a:ext uri="{FF2B5EF4-FFF2-40B4-BE49-F238E27FC236}">
                <a16:creationId xmlns:a16="http://schemas.microsoft.com/office/drawing/2014/main" id="{801C6C14-48FE-D7BC-2055-8B74228324A8}"/>
              </a:ext>
            </a:extLst>
          </p:cNvPr>
          <p:cNvSpPr txBox="1"/>
          <p:nvPr/>
        </p:nvSpPr>
        <p:spPr>
          <a:xfrm>
            <a:off x="211625" y="1412424"/>
            <a:ext cx="8101012" cy="2031325"/>
          </a:xfrm>
          <a:prstGeom prst="rect">
            <a:avLst/>
          </a:prstGeom>
          <a:noFill/>
        </p:spPr>
        <p:txBody>
          <a:bodyPr wrap="square" rtlCol="0">
            <a:spAutoFit/>
          </a:bodyPr>
          <a:lstStyle/>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The video is assumed to be given in either raw or pre-processed formats like mp4, </a:t>
            </a:r>
            <a:r>
              <a:rPr lang="en-US" sz="1800" dirty="0" err="1">
                <a:solidFill>
                  <a:schemeClr val="lt1"/>
                </a:solidFill>
                <a:latin typeface="Times New Roman" panose="02020603050405020304" pitchFamily="18" charset="0"/>
                <a:cs typeface="Times New Roman" panose="02020603050405020304" pitchFamily="18" charset="0"/>
              </a:rPr>
              <a:t>avi</a:t>
            </a:r>
            <a:r>
              <a:rPr lang="en-US" sz="1800" dirty="0">
                <a:solidFill>
                  <a:schemeClr val="lt1"/>
                </a:solidFill>
                <a:latin typeface="Times New Roman" panose="02020603050405020304" pitchFamily="18" charset="0"/>
                <a:cs typeface="Times New Roman" panose="02020603050405020304" pitchFamily="18" charset="0"/>
              </a:rPr>
              <a:t>, etc.</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Based on whether multi-threading is allowed or not the flow changes and this needs to be mentioned during startup</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Storage medium also needs to be mentioned in prior as a callback needs to be set on the same. For now our assumption is that storage is on the same system in a file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sp>
        <p:nvSpPr>
          <p:cNvPr id="199" name="Google Shape;199;p7"/>
          <p:cNvSpPr/>
          <p:nvPr/>
        </p:nvSpPr>
        <p:spPr>
          <a:xfrm>
            <a:off x="2261812" y="621505"/>
            <a:ext cx="4620338" cy="476917"/>
          </a:xfrm>
          <a:prstGeom prst="rect">
            <a:avLst/>
          </a:prstGeom>
          <a:noFill/>
          <a:ln>
            <a:noFill/>
          </a:ln>
        </p:spPr>
        <p:txBody>
          <a:bodyPr spcFirstLastPara="1" wrap="square" lIns="61219" tIns="30600" rIns="61219" bIns="30600" anchor="t" anchorCtr="0">
            <a:noAutofit/>
          </a:bodyPr>
          <a:lstStyle/>
          <a:p>
            <a:pPr>
              <a:lnSpc>
                <a:spcPct val="42000"/>
              </a:lnSpc>
              <a:buSzPts val="2400"/>
            </a:pPr>
            <a:r>
              <a:rPr lang="en-US" sz="2100" b="1" dirty="0">
                <a:solidFill>
                  <a:schemeClr val="lt1"/>
                </a:solidFill>
                <a:latin typeface="Times New Roman" panose="02020603050405020304" pitchFamily="18" charset="0"/>
                <a:ea typeface="Lato"/>
                <a:cs typeface="Times New Roman" panose="02020603050405020304" pitchFamily="18" charset="0"/>
                <a:sym typeface="Lato"/>
              </a:rPr>
              <a:t>Source code (</a:t>
            </a:r>
            <a:r>
              <a:rPr lang="en-US" sz="2100" b="1" dirty="0" err="1">
                <a:solidFill>
                  <a:schemeClr val="lt1"/>
                </a:solidFill>
                <a:latin typeface="Times New Roman" panose="02020603050405020304" pitchFamily="18" charset="0"/>
                <a:ea typeface="Lato"/>
                <a:cs typeface="Times New Roman" panose="02020603050405020304" pitchFamily="18" charset="0"/>
                <a:sym typeface="Lato"/>
              </a:rPr>
              <a:t>Github</a:t>
            </a:r>
            <a:r>
              <a:rPr lang="en-US" sz="2100" b="1" dirty="0">
                <a:solidFill>
                  <a:schemeClr val="lt1"/>
                </a:solidFill>
                <a:latin typeface="Times New Roman" panose="02020603050405020304" pitchFamily="18" charset="0"/>
                <a:ea typeface="Lato"/>
                <a:cs typeface="Times New Roman" panose="02020603050405020304" pitchFamily="18" charset="0"/>
                <a:sym typeface="Lato"/>
              </a:rPr>
              <a:t> Repository Link)</a:t>
            </a:r>
            <a:endParaRPr sz="2100" dirty="0">
              <a:solidFill>
                <a:schemeClr val="lt1"/>
              </a:solidFill>
              <a:latin typeface="Times New Roman" panose="02020603050405020304" pitchFamily="18" charset="0"/>
              <a:cs typeface="Times New Roman" panose="02020603050405020304" pitchFamily="18" charset="0"/>
            </a:endParaRPr>
          </a:p>
          <a:p>
            <a:pPr algn="ctr">
              <a:lnSpc>
                <a:spcPct val="42000"/>
              </a:lnSpc>
              <a:buSzPts val="1633"/>
            </a:pPr>
            <a:endParaRPr sz="2100" dirty="0">
              <a:latin typeface="Times New Roman" panose="02020603050405020304" pitchFamily="18" charset="0"/>
              <a:cs typeface="Times New Roman" panose="02020603050405020304" pitchFamily="18" charset="0"/>
            </a:endParaRPr>
          </a:p>
          <a:p>
            <a:pPr algn="ctr">
              <a:lnSpc>
                <a:spcPct val="54000"/>
              </a:lnSpc>
              <a:buSzPts val="1633"/>
            </a:pPr>
            <a:endParaRPr sz="2100" dirty="0">
              <a:latin typeface="Times New Roman" panose="02020603050405020304" pitchFamily="18" charset="0"/>
              <a:cs typeface="Times New Roman" panose="02020603050405020304" pitchFamily="18" charset="0"/>
            </a:endParaRPr>
          </a:p>
        </p:txBody>
      </p:sp>
      <p:pic>
        <p:nvPicPr>
          <p:cNvPr id="200" name="Google Shape;200;p7"/>
          <p:cNvPicPr preferRelativeResize="0"/>
          <p:nvPr/>
        </p:nvPicPr>
        <p:blipFill rotWithShape="1">
          <a:blip r:embed="rId3">
            <a:alphaModFix/>
          </a:blip>
          <a:srcRect/>
          <a:stretch/>
        </p:blipFill>
        <p:spPr>
          <a:xfrm>
            <a:off x="3787982" y="4614653"/>
            <a:ext cx="1369700" cy="331158"/>
          </a:xfrm>
          <a:prstGeom prst="rect">
            <a:avLst/>
          </a:prstGeom>
          <a:noFill/>
          <a:ln>
            <a:noFill/>
          </a:ln>
        </p:spPr>
      </p:pic>
      <p:sp>
        <p:nvSpPr>
          <p:cNvPr id="2" name="TextBox 1">
            <a:extLst>
              <a:ext uri="{FF2B5EF4-FFF2-40B4-BE49-F238E27FC236}">
                <a16:creationId xmlns:a16="http://schemas.microsoft.com/office/drawing/2014/main" id="{DF46B1B2-449E-1DC7-0C7D-637315C0E59A}"/>
              </a:ext>
            </a:extLst>
          </p:cNvPr>
          <p:cNvSpPr txBox="1"/>
          <p:nvPr/>
        </p:nvSpPr>
        <p:spPr>
          <a:xfrm>
            <a:off x="935831" y="1164431"/>
            <a:ext cx="7265194"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https://github.com/harshithaputtaswamy/video-compression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sp>
        <p:nvSpPr>
          <p:cNvPr id="199" name="Google Shape;199;p7"/>
          <p:cNvSpPr/>
          <p:nvPr/>
        </p:nvSpPr>
        <p:spPr>
          <a:xfrm>
            <a:off x="2261812" y="621505"/>
            <a:ext cx="4620338" cy="476917"/>
          </a:xfrm>
          <a:prstGeom prst="rect">
            <a:avLst/>
          </a:prstGeom>
          <a:noFill/>
          <a:ln>
            <a:noFill/>
          </a:ln>
        </p:spPr>
        <p:txBody>
          <a:bodyPr spcFirstLastPara="1" wrap="square" lIns="61219" tIns="30600" rIns="61219" bIns="30600" anchor="t" anchorCtr="0">
            <a:noAutofit/>
          </a:bodyPr>
          <a:lstStyle/>
          <a:p>
            <a:pPr algn="ctr">
              <a:lnSpc>
                <a:spcPct val="42000"/>
              </a:lnSpc>
              <a:buSzPts val="2400"/>
            </a:pPr>
            <a:r>
              <a:rPr lang="en-US" sz="2100" b="1" dirty="0">
                <a:solidFill>
                  <a:schemeClr val="lt1"/>
                </a:solidFill>
                <a:latin typeface="Times New Roman" panose="02020603050405020304" pitchFamily="18" charset="0"/>
                <a:ea typeface="Lato"/>
                <a:cs typeface="Times New Roman" panose="02020603050405020304" pitchFamily="18" charset="0"/>
                <a:sym typeface="Lato"/>
              </a:rPr>
              <a:t>Demo video</a:t>
            </a:r>
            <a:endParaRPr lang="en-US" sz="2100" dirty="0">
              <a:solidFill>
                <a:schemeClr val="lt1"/>
              </a:solidFill>
              <a:latin typeface="Times New Roman" panose="02020603050405020304" pitchFamily="18" charset="0"/>
              <a:cs typeface="Times New Roman" panose="02020603050405020304" pitchFamily="18" charset="0"/>
            </a:endParaRPr>
          </a:p>
        </p:txBody>
      </p:sp>
      <p:pic>
        <p:nvPicPr>
          <p:cNvPr id="200" name="Google Shape;200;p7"/>
          <p:cNvPicPr preferRelativeResize="0"/>
          <p:nvPr/>
        </p:nvPicPr>
        <p:blipFill rotWithShape="1">
          <a:blip r:embed="rId3">
            <a:alphaModFix/>
          </a:blip>
          <a:srcRect/>
          <a:stretch/>
        </p:blipFill>
        <p:spPr>
          <a:xfrm>
            <a:off x="3787982" y="4614653"/>
            <a:ext cx="1369700" cy="331158"/>
          </a:xfrm>
          <a:prstGeom prst="rect">
            <a:avLst/>
          </a:prstGeom>
          <a:noFill/>
          <a:ln>
            <a:noFill/>
          </a:ln>
        </p:spPr>
      </p:pic>
      <p:sp>
        <p:nvSpPr>
          <p:cNvPr id="3" name="TextBox 2">
            <a:extLst>
              <a:ext uri="{FF2B5EF4-FFF2-40B4-BE49-F238E27FC236}">
                <a16:creationId xmlns:a16="http://schemas.microsoft.com/office/drawing/2014/main" id="{1D3D4D1E-5D16-49B1-0A13-7720A7EFFFA7}"/>
              </a:ext>
            </a:extLst>
          </p:cNvPr>
          <p:cNvSpPr txBox="1"/>
          <p:nvPr/>
        </p:nvSpPr>
        <p:spPr>
          <a:xfrm>
            <a:off x="1150144" y="1164431"/>
            <a:ext cx="4736306" cy="307777"/>
          </a:xfrm>
          <a:prstGeom prst="rect">
            <a:avLst/>
          </a:prstGeom>
          <a:noFill/>
        </p:spPr>
        <p:txBody>
          <a:bodyPr wrap="square" rtlCol="0">
            <a:spAutoFit/>
          </a:bodyPr>
          <a:lstStyle/>
          <a:p>
            <a:r>
              <a:rPr lang="en-IN" dirty="0">
                <a:solidFill>
                  <a:schemeClr val="bg1"/>
                </a:solidFill>
              </a:rPr>
              <a:t>We have attached the video in the </a:t>
            </a:r>
            <a:r>
              <a:rPr lang="en-IN">
                <a:solidFill>
                  <a:schemeClr val="bg1"/>
                </a:solidFill>
              </a:rPr>
              <a:t>idea folder</a:t>
            </a:r>
          </a:p>
        </p:txBody>
      </p:sp>
    </p:spTree>
    <p:extLst>
      <p:ext uri="{BB962C8B-B14F-4D97-AF65-F5344CB8AC3E}">
        <p14:creationId xmlns:p14="http://schemas.microsoft.com/office/powerpoint/2010/main" val="264979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pic>
        <p:nvPicPr>
          <p:cNvPr id="200" name="Google Shape;200;p7"/>
          <p:cNvPicPr preferRelativeResize="0"/>
          <p:nvPr/>
        </p:nvPicPr>
        <p:blipFill rotWithShape="1">
          <a:blip r:embed="rId3">
            <a:alphaModFix/>
          </a:blip>
          <a:srcRect/>
          <a:stretch/>
        </p:blipFill>
        <p:spPr>
          <a:xfrm>
            <a:off x="3787982" y="4614653"/>
            <a:ext cx="1369700" cy="331158"/>
          </a:xfrm>
          <a:prstGeom prst="rect">
            <a:avLst/>
          </a:prstGeom>
          <a:noFill/>
          <a:ln>
            <a:noFill/>
          </a:ln>
        </p:spPr>
      </p:pic>
      <p:sp>
        <p:nvSpPr>
          <p:cNvPr id="2" name="TextBox 1">
            <a:extLst>
              <a:ext uri="{FF2B5EF4-FFF2-40B4-BE49-F238E27FC236}">
                <a16:creationId xmlns:a16="http://schemas.microsoft.com/office/drawing/2014/main" id="{D81ABA18-3134-F913-4F36-2B9EF87733F0}"/>
              </a:ext>
            </a:extLst>
          </p:cNvPr>
          <p:cNvSpPr txBox="1"/>
          <p:nvPr/>
        </p:nvSpPr>
        <p:spPr>
          <a:xfrm>
            <a:off x="2533304" y="197689"/>
            <a:ext cx="3879056" cy="415498"/>
          </a:xfrm>
          <a:prstGeom prst="rect">
            <a:avLst/>
          </a:prstGeom>
          <a:noFill/>
        </p:spPr>
        <p:txBody>
          <a:bodyPr wrap="square" rtlCol="0">
            <a:spAutoFit/>
          </a:bodyPr>
          <a:lstStyle/>
          <a:p>
            <a:r>
              <a:rPr lang="en-US" sz="2100" b="1" dirty="0">
                <a:solidFill>
                  <a:schemeClr val="bg1"/>
                </a:solidFill>
                <a:latin typeface="Times New Roman" panose="02020603050405020304" pitchFamily="18" charset="0"/>
                <a:cs typeface="Times New Roman" panose="02020603050405020304" pitchFamily="18" charset="0"/>
              </a:rPr>
              <a:t>Test cases and resulting output</a:t>
            </a:r>
            <a:endParaRPr lang="en-IN" sz="21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5499DC-C40F-7E26-EB9B-FC533908A4F0}"/>
              </a:ext>
            </a:extLst>
          </p:cNvPr>
          <p:cNvSpPr txBox="1"/>
          <p:nvPr/>
        </p:nvSpPr>
        <p:spPr>
          <a:xfrm>
            <a:off x="700088" y="750095"/>
            <a:ext cx="7743824" cy="2000548"/>
          </a:xfrm>
          <a:prstGeom prst="rect">
            <a:avLst/>
          </a:prstGeom>
          <a:noFill/>
        </p:spPr>
        <p:txBody>
          <a:bodyPr wrap="square" rtlCol="0">
            <a:spAutoFit/>
          </a:bodyPr>
          <a:lstStyle/>
          <a:p>
            <a:pPr>
              <a:buClr>
                <a:schemeClr val="bg1"/>
              </a:buClr>
            </a:pPr>
            <a:r>
              <a:rPr lang="en-US" sz="1800" dirty="0">
                <a:solidFill>
                  <a:schemeClr val="bg1"/>
                </a:solidFill>
                <a:latin typeface="Times New Roman" panose="02020603050405020304" pitchFamily="18" charset="0"/>
                <a:cs typeface="Times New Roman" panose="02020603050405020304" pitchFamily="18" charset="0"/>
              </a:rPr>
              <a:t>For a file of size 30mb</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final compressed file size – 10mb</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time taken for a cycle of compression, encryption, storage, decryption and decompression </a:t>
            </a:r>
            <a:r>
              <a:rPr lang="en-US" dirty="0">
                <a:solidFill>
                  <a:schemeClr val="bg1"/>
                </a:solidFill>
                <a:latin typeface="Times New Roman" panose="02020603050405020304" pitchFamily="18" charset="0"/>
                <a:cs typeface="Times New Roman" panose="02020603050405020304" pitchFamily="18" charset="0"/>
              </a:rPr>
              <a:t>–  30seconds</a:t>
            </a:r>
          </a:p>
          <a:p>
            <a:pPr marL="285750" indent="-285750">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Clr>
                <a:schemeClr val="bg1"/>
              </a:buClr>
            </a:pPr>
            <a:r>
              <a:rPr lang="en-US" sz="1600" dirty="0">
                <a:solidFill>
                  <a:schemeClr val="bg1"/>
                </a:solidFill>
                <a:latin typeface="Times New Roman" panose="02020603050405020304" pitchFamily="18" charset="0"/>
                <a:cs typeface="Times New Roman" panose="02020603050405020304" pitchFamily="18" charset="0"/>
              </a:rPr>
              <a:t>Tentative time for deployment in SBI</a:t>
            </a:r>
          </a:p>
          <a:p>
            <a:pPr>
              <a:buClr>
                <a:schemeClr val="bg1"/>
              </a:buClr>
            </a:pPr>
            <a:r>
              <a:rPr lang="en-IN" dirty="0">
                <a:solidFill>
                  <a:schemeClr val="bg1"/>
                </a:solidFill>
                <a:latin typeface="Times New Roman" panose="02020603050405020304" pitchFamily="18" charset="0"/>
                <a:cs typeface="Times New Roman" panose="02020603050405020304" pitchFamily="18" charset="0"/>
              </a:rPr>
              <a:t>It would not take much time to set up </a:t>
            </a:r>
            <a:r>
              <a:rPr lang="en-IN" dirty="0" err="1">
                <a:solidFill>
                  <a:schemeClr val="bg1"/>
                </a:solidFill>
                <a:latin typeface="Times New Roman" panose="02020603050405020304" pitchFamily="18" charset="0"/>
                <a:cs typeface="Times New Roman" panose="02020603050405020304" pitchFamily="18" charset="0"/>
              </a:rPr>
              <a:t>thr</a:t>
            </a:r>
            <a:r>
              <a:rPr lang="en-IN" dirty="0">
                <a:solidFill>
                  <a:schemeClr val="bg1"/>
                </a:solidFill>
                <a:latin typeface="Times New Roman" panose="02020603050405020304" pitchFamily="18" charset="0"/>
                <a:cs typeface="Times New Roman" panose="02020603050405020304" pitchFamily="18" charset="0"/>
              </a:rPr>
              <a:t> prototype, we would be able to deliver  it within couple of weeks </a:t>
            </a:r>
          </a:p>
        </p:txBody>
      </p:sp>
    </p:spTree>
    <p:extLst>
      <p:ext uri="{BB962C8B-B14F-4D97-AF65-F5344CB8AC3E}">
        <p14:creationId xmlns:p14="http://schemas.microsoft.com/office/powerpoint/2010/main" val="207944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6" name="Google Shape;226;p43"/>
          <p:cNvSpPr/>
          <p:nvPr/>
        </p:nvSpPr>
        <p:spPr>
          <a:xfrm>
            <a:off x="1830769" y="115350"/>
            <a:ext cx="5812012" cy="43723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a:ea typeface="Times New Roman"/>
                <a:cs typeface="Times New Roman"/>
                <a:sym typeface="Times New Roman"/>
              </a:rPr>
              <a:t>Reason why your solution should be considered</a:t>
            </a:r>
            <a:endParaRPr sz="1100" b="0" i="0" u="none" strike="noStrike" cap="none" dirty="0">
              <a:solidFill>
                <a:schemeClr val="lt1"/>
              </a:solidFill>
              <a:latin typeface="Times New Roman"/>
              <a:ea typeface="Times New Roman"/>
              <a:cs typeface="Times New Roman"/>
              <a:sym typeface="Times New Roman"/>
            </a:endParaRPr>
          </a:p>
        </p:txBody>
      </p:sp>
      <p:sp>
        <p:nvSpPr>
          <p:cNvPr id="227" name="Google Shape;227;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8" name="Google Shape;228;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9" name="Google Shape;229;p43"/>
          <p:cNvSpPr/>
          <p:nvPr/>
        </p:nvSpPr>
        <p:spPr>
          <a:xfrm>
            <a:off x="2352884" y="3030387"/>
            <a:ext cx="4365305"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0" name="Google Shape;230;p43"/>
          <p:cNvSpPr/>
          <p:nvPr/>
        </p:nvSpPr>
        <p:spPr>
          <a:xfrm>
            <a:off x="1821367" y="1567366"/>
            <a:ext cx="739716" cy="43893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1" name="Google Shape;231;p43"/>
          <p:cNvSpPr/>
          <p:nvPr/>
        </p:nvSpPr>
        <p:spPr>
          <a:xfrm>
            <a:off x="1821367" y="2767812"/>
            <a:ext cx="529313" cy="36520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2" name="Google Shape;232;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3" name="Google Shape;233;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4" name="Google Shape;234;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5" name="Google Shape;235;p43"/>
          <p:cNvSpPr/>
          <p:nvPr/>
        </p:nvSpPr>
        <p:spPr>
          <a:xfrm>
            <a:off x="2395748" y="2792061"/>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36" name="Google Shape;236;p43"/>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37" name="Google Shape;237;p43"/>
          <p:cNvSpPr txBox="1"/>
          <p:nvPr/>
        </p:nvSpPr>
        <p:spPr>
          <a:xfrm>
            <a:off x="575100" y="468962"/>
            <a:ext cx="7993800" cy="4501202"/>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combination of used algorithms (need to add algo names) make the compression more efficient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use of HCS for encryption makes it light on the processing unit while being on par with security standards</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use of event driven architecture enables the model to take advantage of multi-thread processing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model will operate asynchronously and hence will not wait for any process to complete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As the read and write operations are callback functions, the other requests can be processed during this wait period</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Because of asynchronous and event driven architectures and using more efficient compression and encryption algorithms, the final throughput will be high</a:t>
            </a:r>
            <a:endParaRPr sz="1800" b="0" i="0" u="none" strike="noStrike" cap="none"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This is a generic solution that does not involve any prerequisite assumptions and can be scaled very efficiently horizontally and vertically on cloud as well.</a:t>
            </a: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Cosoms DB stores record of status of videos uploaded to storage container which can be refered back to check if the process failed at any given step</a:t>
            </a:r>
            <a:endParaRPr sz="1800" dirty="0">
              <a:solidFill>
                <a:srgbClr val="F2F2F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1042</Words>
  <Application>Microsoft Office PowerPoint</Application>
  <PresentationFormat>On-screen Show (16:9)</PresentationFormat>
  <Paragraphs>87</Paragraphs>
  <Slides>14</Slides>
  <Notes>14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Century Schoolbook</vt:lpstr>
      <vt:lpstr>Noto Sans Symbols</vt:lpstr>
      <vt:lpstr>Calibri</vt:lpstr>
      <vt:lpstr>Times New Roman</vt:lpstr>
      <vt:lpstr>Arial</vt:lpstr>
      <vt:lpstr>Simple Light</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CSE_5A_IBI18CS059</cp:lastModifiedBy>
  <cp:revision>22</cp:revision>
  <dcterms:modified xsi:type="dcterms:W3CDTF">2022-06-21T07:36:10Z</dcterms:modified>
</cp:coreProperties>
</file>