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6" r:id="rId3"/>
    <p:sldId id="277" r:id="rId4"/>
    <p:sldId id="278" r:id="rId5"/>
    <p:sldId id="279" r:id="rId6"/>
    <p:sldId id="280" r:id="rId7"/>
    <p:sldId id="271" r:id="rId8"/>
    <p:sldId id="281" r:id="rId9"/>
    <p:sldId id="282" r:id="rId10"/>
    <p:sldId id="274" r:id="rId11"/>
    <p:sldId id="272" r:id="rId12"/>
    <p:sldId id="275"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C416283-6F3E-A3BB-33CF-88FA09FD949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9931603-39E9-B473-1FB1-573F26DB72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1497E23-ECCE-9CE7-B7D5-B7B366FB4B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247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6772B80-325A-0098-A06F-B2362EC2B99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C0E5E4E-86CE-C2AF-C70A-245C8AD21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2EEE619-2171-8802-45F1-E1E737DFBE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0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tandfonline.com/author/Shen%2C+Victor+R+L" TargetMode="External"/><Relationship Id="rId3" Type="http://schemas.openxmlformats.org/officeDocument/2006/relationships/hyperlink" Target="https://www.tandfonline.com/author/Chiang%2C+Te-Wei" TargetMode="External"/><Relationship Id="rId7" Type="http://schemas.openxmlformats.org/officeDocument/2006/relationships/hyperlink" Target="https://www.tandfonline.com/author/Lin%2C+Yi-Na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tandfonline.com/author/Lin%2C+Frank+Yeong-Sung" TargetMode="External"/><Relationship Id="rId5" Type="http://schemas.openxmlformats.org/officeDocument/2006/relationships/hyperlink" Target="https://www.tandfonline.com/author/Chiou%2C+Gwo-Jen" TargetMode="External"/><Relationship Id="rId4" Type="http://schemas.openxmlformats.org/officeDocument/2006/relationships/hyperlink" Target="https://www.tandfonline.com/author/Yang%2C+Cheng-Y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CCS-17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37942054"/>
              </p:ext>
            </p:extLst>
          </p:nvPr>
        </p:nvGraphicFramePr>
        <p:xfrm>
          <a:off x="639097" y="2399071"/>
          <a:ext cx="5191432" cy="2194620"/>
        </p:xfrm>
        <a:graphic>
          <a:graphicData uri="http://schemas.openxmlformats.org/drawingml/2006/table">
            <a:tbl>
              <a:tblPr firstRow="1" bandRow="1">
                <a:noFill/>
                <a:tableStyleId>{57690726-49DA-4552-BDEB-330DD8EA8BD9}</a:tableStyleId>
              </a:tblPr>
              <a:tblGrid>
                <a:gridCol w="1997562">
                  <a:extLst>
                    <a:ext uri="{9D8B030D-6E8A-4147-A177-3AD203B41FA5}">
                      <a16:colId xmlns:a16="http://schemas.microsoft.com/office/drawing/2014/main" val="20000"/>
                    </a:ext>
                  </a:extLst>
                </a:gridCol>
                <a:gridCol w="3193870">
                  <a:extLst>
                    <a:ext uri="{9D8B030D-6E8A-4147-A177-3AD203B41FA5}">
                      <a16:colId xmlns:a16="http://schemas.microsoft.com/office/drawing/2014/main" val="20001"/>
                    </a:ext>
                  </a:extLst>
                </a:gridCol>
              </a:tblGrid>
              <a:tr h="355805">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55805">
                <a:tc>
                  <a:txBody>
                    <a:bodyPr/>
                    <a:lstStyle/>
                    <a:p>
                      <a:pPr marL="0" marR="0" lvl="0" indent="0" algn="ctr" rtl="0">
                        <a:spcBef>
                          <a:spcPts val="0"/>
                        </a:spcBef>
                        <a:spcAft>
                          <a:spcPts val="0"/>
                        </a:spcAft>
                        <a:buFont typeface="+mj-lt"/>
                        <a:buNone/>
                      </a:pPr>
                      <a:r>
                        <a:rPr lang="en-IN" sz="1800" u="none" strike="noStrike" cap="none" dirty="0"/>
                        <a:t>20211CCS0015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 Harshitha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805">
                <a:tc>
                  <a:txBody>
                    <a:bodyPr/>
                    <a:lstStyle/>
                    <a:p>
                      <a:pPr marL="0" marR="0" lvl="0" indent="0" algn="ctr" rtl="0">
                        <a:spcBef>
                          <a:spcPts val="0"/>
                        </a:spcBef>
                        <a:spcAft>
                          <a:spcPts val="0"/>
                        </a:spcAft>
                        <a:buNone/>
                      </a:pPr>
                      <a:r>
                        <a:rPr lang="en-IN" sz="1800" u="none" strike="noStrike" cap="none" dirty="0"/>
                        <a:t>20211CCS0181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 Reshma Reddy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5805">
                <a:tc>
                  <a:txBody>
                    <a:bodyPr/>
                    <a:lstStyle/>
                    <a:p>
                      <a:pPr marL="0" marR="0" lvl="0" indent="0" algn="ctr" rtl="0">
                        <a:spcBef>
                          <a:spcPts val="0"/>
                        </a:spcBef>
                        <a:spcAft>
                          <a:spcPts val="0"/>
                        </a:spcAft>
                        <a:buNone/>
                      </a:pPr>
                      <a:r>
                        <a:rPr lang="en-IN" sz="1800" u="none" strike="noStrike" cap="none" dirty="0"/>
                        <a:t>20211CCS0155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Shreya Dhatri Gowda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805">
                <a:tc>
                  <a:txBody>
                    <a:bodyPr/>
                    <a:lstStyle/>
                    <a:p>
                      <a:pPr marL="0" marR="0" lvl="0" indent="0" algn="ctr" rtl="0">
                        <a:spcBef>
                          <a:spcPts val="0"/>
                        </a:spcBef>
                        <a:spcAft>
                          <a:spcPts val="0"/>
                        </a:spcAft>
                        <a:buNone/>
                      </a:pPr>
                      <a:r>
                        <a:rPr lang="en-IN" sz="1800" u="none" strike="noStrike" cap="none" dirty="0"/>
                        <a:t>20211CCS0070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Saanjh</a:t>
                      </a:r>
                      <a:r>
                        <a:rPr lang="en-IN" sz="1800" u="none" strike="noStrike" cap="none" dirty="0"/>
                        <a:t> Mohanty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5805">
                <a:tc>
                  <a:txBody>
                    <a:bodyPr/>
                    <a:lstStyle/>
                    <a:p>
                      <a:pPr marL="0" marR="0" lvl="0" indent="0" algn="ctr" rtl="0">
                        <a:spcBef>
                          <a:spcPts val="0"/>
                        </a:spcBef>
                        <a:spcAft>
                          <a:spcPts val="0"/>
                        </a:spcAft>
                        <a:buNone/>
                      </a:pPr>
                      <a:r>
                        <a:rPr lang="en-IN" sz="1800" u="none" strike="noStrike" cap="none" dirty="0"/>
                        <a:t>20211CCS0135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Syeda </a:t>
                      </a:r>
                      <a:r>
                        <a:rPr lang="en-IN" sz="1800" u="none" strike="noStrike" cap="none" dirty="0" err="1"/>
                        <a:t>Shariffa</a:t>
                      </a:r>
                      <a:r>
                        <a:rPr lang="en-IN" sz="1800" u="none" strike="noStrike" cap="none" dirty="0"/>
                        <a:t> </a:t>
                      </a:r>
                      <a:r>
                        <a:rPr lang="en-IN" sz="1800" u="none" strike="noStrike" cap="none" dirty="0" err="1"/>
                        <a:t>Moosa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Tanveer Ahmed</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accent1"/>
                </a:solidFill>
                <a:latin typeface="Cambria" panose="02040503050406030204" pitchFamily="18" charset="0"/>
                <a:ea typeface="Cambria" panose="02040503050406030204" pitchFamily="18" charset="0"/>
                <a:cs typeface="Verdana"/>
                <a:sym typeface="Verdana"/>
              </a:rPr>
              <a:t>PIP-4004 Cap Stone Project</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Anand Raj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28368"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Development of a Geolocation-Based Attendance Tracking Mobile Application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90C4AA8-C33B-9821-658B-888CA01B834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5333FD4-7563-F17F-5939-78CEEC907B0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Technology Components</a:t>
            </a:r>
          </a:p>
        </p:txBody>
      </p:sp>
      <p:sp>
        <p:nvSpPr>
          <p:cNvPr id="115" name="Google Shape;115;p17">
            <a:extLst>
              <a:ext uri="{FF2B5EF4-FFF2-40B4-BE49-F238E27FC236}">
                <a16:creationId xmlns:a16="http://schemas.microsoft.com/office/drawing/2014/main" id="{DEE9B955-DD49-66B8-C558-0D7C8B1830F4}"/>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Frontend (Mobile App):</a:t>
            </a:r>
            <a:r>
              <a:rPr lang="en-IN" dirty="0">
                <a:latin typeface="Cambria" panose="02040503050406030204" pitchFamily="18" charset="0"/>
                <a:ea typeface="Cambria" panose="02040503050406030204" pitchFamily="18" charset="0"/>
              </a:rPr>
              <a:t> React Native (for cross-platform),</a:t>
            </a:r>
          </a:p>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Flutter.</a:t>
            </a:r>
          </a:p>
          <a:p>
            <a:pPr marL="342900" lvl="0" indent="-190500" algn="just" rtl="0">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Backend:</a:t>
            </a:r>
            <a:r>
              <a:rPr lang="en-IN" dirty="0">
                <a:latin typeface="Cambria" panose="02040503050406030204" pitchFamily="18" charset="0"/>
                <a:ea typeface="Cambria" panose="02040503050406030204" pitchFamily="18" charset="0"/>
              </a:rPr>
              <a:t> Node.js (Express.js), Django (Python)</a:t>
            </a:r>
          </a:p>
          <a:p>
            <a:pPr marL="342900" lvl="0" indent="-190500" algn="just" rtl="0">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Database:</a:t>
            </a:r>
            <a:r>
              <a:rPr lang="en-IN" dirty="0">
                <a:latin typeface="Cambria" panose="02040503050406030204" pitchFamily="18" charset="0"/>
                <a:ea typeface="Cambria" panose="02040503050406030204" pitchFamily="18" charset="0"/>
              </a:rPr>
              <a:t> Firebase Fire-store</a:t>
            </a:r>
          </a:p>
          <a:p>
            <a:pPr marL="76200" indent="0">
              <a:buNone/>
            </a:pPr>
            <a:r>
              <a:rPr lang="en-IN" b="1" dirty="0">
                <a:latin typeface="Cambria" panose="02040503050406030204" pitchFamily="18" charset="0"/>
                <a:ea typeface="Cambria" panose="02040503050406030204" pitchFamily="18" charset="0"/>
              </a:rPr>
              <a:t> Authentication:</a:t>
            </a:r>
            <a:r>
              <a:rPr lang="en-IN" dirty="0">
                <a:latin typeface="Cambria" panose="02040503050406030204" pitchFamily="18" charset="0"/>
                <a:ea typeface="Cambria" panose="02040503050406030204" pitchFamily="18" charset="0"/>
              </a:rPr>
              <a:t> Firebase Auth.</a:t>
            </a:r>
          </a:p>
          <a:p>
            <a:pPr marL="76200" indent="0">
              <a:buNone/>
            </a:pPr>
            <a:r>
              <a:rPr lang="en-IN" b="1" dirty="0">
                <a:latin typeface="Cambria" panose="02040503050406030204" pitchFamily="18" charset="0"/>
                <a:ea typeface="Cambria" panose="02040503050406030204" pitchFamily="18" charset="0"/>
              </a:rPr>
              <a:t> Geolocation Services:</a:t>
            </a:r>
            <a:r>
              <a:rPr lang="en-IN" dirty="0">
                <a:latin typeface="Cambria" panose="02040503050406030204" pitchFamily="18" charset="0"/>
                <a:ea typeface="Cambria" panose="02040503050406030204" pitchFamily="18" charset="0"/>
              </a:rPr>
              <a:t> Google Maps API.</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60681E50-B64C-513D-DAC7-C33C1893146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26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Software And Hardware Requirements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r>
              <a:rPr lang="en-US" dirty="0">
                <a:latin typeface="Cambria" panose="02040503050406030204" pitchFamily="18" charset="0"/>
                <a:ea typeface="Cambria" panose="02040503050406030204" pitchFamily="18" charset="0"/>
              </a:rPr>
              <a:t>Software and Hardware Requirements: </a:t>
            </a:r>
          </a:p>
          <a:p>
            <a:pPr marL="76200" indent="0">
              <a:buNone/>
            </a:pPr>
            <a:r>
              <a:rPr lang="en-IN" b="1" u="sng" dirty="0">
                <a:latin typeface="Cambria" panose="02040503050406030204" pitchFamily="18" charset="0"/>
                <a:ea typeface="Cambria" panose="02040503050406030204" pitchFamily="18" charset="0"/>
              </a:rPr>
              <a:t>Development Tools</a:t>
            </a:r>
          </a:p>
          <a:p>
            <a:pPr marL="76200" indent="0">
              <a:buNone/>
            </a:pPr>
            <a:r>
              <a:rPr lang="en-IN" b="1" dirty="0">
                <a:latin typeface="Cambria" panose="02040503050406030204" pitchFamily="18" charset="0"/>
                <a:ea typeface="Cambria" panose="02040503050406030204" pitchFamily="18" charset="0"/>
              </a:rPr>
              <a:t>Flutter SDK</a:t>
            </a:r>
            <a:r>
              <a:rPr lang="en-IN" dirty="0">
                <a:latin typeface="Cambria" panose="02040503050406030204" pitchFamily="18" charset="0"/>
                <a:ea typeface="Cambria" panose="02040503050406030204" pitchFamily="18" charset="0"/>
              </a:rPr>
              <a:t> (Latest stable version) – Download</a:t>
            </a:r>
          </a:p>
          <a:p>
            <a:pPr marL="76200" indent="0">
              <a:buNone/>
            </a:pPr>
            <a:r>
              <a:rPr lang="en-IN" b="1" dirty="0">
                <a:latin typeface="Cambria" panose="02040503050406030204" pitchFamily="18" charset="0"/>
                <a:ea typeface="Cambria" panose="02040503050406030204" pitchFamily="18" charset="0"/>
              </a:rPr>
              <a:t>Dart SDK</a:t>
            </a:r>
            <a:r>
              <a:rPr lang="en-IN" dirty="0">
                <a:latin typeface="Cambria" panose="02040503050406030204" pitchFamily="18" charset="0"/>
                <a:ea typeface="Cambria" panose="02040503050406030204" pitchFamily="18" charset="0"/>
              </a:rPr>
              <a:t> (Included with Flutter)</a:t>
            </a:r>
            <a:br>
              <a:rPr lang="en-IN" dirty="0">
                <a:latin typeface="Cambria" panose="02040503050406030204" pitchFamily="18" charset="0"/>
                <a:ea typeface="Cambria" panose="02040503050406030204" pitchFamily="18" charset="0"/>
              </a:rPr>
            </a:br>
            <a:r>
              <a:rPr lang="en-IN" b="1" dirty="0">
                <a:latin typeface="Cambria" panose="02040503050406030204" pitchFamily="18" charset="0"/>
                <a:ea typeface="Cambria" panose="02040503050406030204" pitchFamily="18" charset="0"/>
              </a:rPr>
              <a:t>Android Studio</a:t>
            </a:r>
            <a:r>
              <a:rPr lang="en-IN" dirty="0">
                <a:latin typeface="Cambria" panose="02040503050406030204" pitchFamily="18" charset="0"/>
                <a:ea typeface="Cambria" panose="02040503050406030204" pitchFamily="18" charset="0"/>
              </a:rPr>
              <a:t> (Recommended for Android development)</a:t>
            </a:r>
          </a:p>
          <a:p>
            <a:pPr marL="76200" indent="0">
              <a:buNone/>
            </a:pPr>
            <a:r>
              <a:rPr lang="en-IN" b="1" u="sng" dirty="0">
                <a:latin typeface="Cambria" panose="02040503050406030204" pitchFamily="18" charset="0"/>
                <a:ea typeface="Cambria" panose="02040503050406030204" pitchFamily="18" charset="0"/>
              </a:rPr>
              <a:t>Mobile OS Compatibility</a:t>
            </a:r>
          </a:p>
          <a:p>
            <a:pPr marL="76200" indent="0">
              <a:buNone/>
            </a:pPr>
            <a:r>
              <a:rPr lang="en-IN" b="1" dirty="0">
                <a:latin typeface="Cambria" panose="02040503050406030204" pitchFamily="18" charset="0"/>
                <a:ea typeface="Cambria" panose="02040503050406030204" pitchFamily="18" charset="0"/>
              </a:rPr>
              <a:t>Android</a:t>
            </a:r>
            <a:r>
              <a:rPr lang="en-IN" dirty="0">
                <a:latin typeface="Cambria" panose="02040503050406030204" pitchFamily="18" charset="0"/>
                <a:ea typeface="Cambria" panose="02040503050406030204" pitchFamily="18" charset="0"/>
              </a:rPr>
              <a:t> (Minimum SDK 21, Recommended SDK 33+)</a:t>
            </a:r>
          </a:p>
          <a:p>
            <a:pPr marL="76200" indent="0">
              <a:buNone/>
            </a:pPr>
            <a:r>
              <a:rPr lang="en-IN" b="1" u="sng" dirty="0">
                <a:latin typeface="Cambria" panose="02040503050406030204" pitchFamily="18" charset="0"/>
                <a:ea typeface="Cambria" panose="02040503050406030204" pitchFamily="18" charset="0"/>
              </a:rPr>
              <a:t>Backend &amp; Database</a:t>
            </a:r>
          </a:p>
          <a:p>
            <a:pPr marL="76200" indent="0">
              <a:buNone/>
            </a:pPr>
            <a:r>
              <a:rPr lang="en-IN" b="1" dirty="0">
                <a:latin typeface="Cambria" panose="02040503050406030204" pitchFamily="18" charset="0"/>
                <a:ea typeface="Cambria" panose="02040503050406030204" pitchFamily="18" charset="0"/>
              </a:rPr>
              <a:t>Firebase Fire-store</a:t>
            </a:r>
            <a:r>
              <a:rPr lang="en-IN" dirty="0">
                <a:latin typeface="Cambria" panose="02040503050406030204" pitchFamily="18" charset="0"/>
                <a:ea typeface="Cambria" panose="02040503050406030204" pitchFamily="18" charset="0"/>
              </a:rPr>
              <a:t> (Cloud database, real-time sync)</a:t>
            </a:r>
          </a:p>
          <a:p>
            <a:pPr marL="76200" indent="0">
              <a:buNone/>
            </a:pPr>
            <a:r>
              <a:rPr lang="en-IN" b="1" dirty="0">
                <a:latin typeface="Cambria" panose="02040503050406030204" pitchFamily="18" charset="0"/>
                <a:ea typeface="Cambria" panose="02040503050406030204" pitchFamily="18" charset="0"/>
              </a:rPr>
              <a:t>Firebase Authentication</a:t>
            </a:r>
            <a:r>
              <a:rPr lang="en-IN" dirty="0">
                <a:latin typeface="Cambria" panose="02040503050406030204" pitchFamily="18" charset="0"/>
                <a:ea typeface="Cambria" panose="02040503050406030204" pitchFamily="18" charset="0"/>
              </a:rPr>
              <a:t> (For login, security)</a:t>
            </a:r>
          </a:p>
          <a:p>
            <a:pPr marL="76200" indent="0">
              <a:buNone/>
            </a:pPr>
            <a:r>
              <a:rPr lang="en-IN" b="1" u="sng" dirty="0">
                <a:latin typeface="Cambria" panose="02040503050406030204" pitchFamily="18" charset="0"/>
                <a:ea typeface="Cambria" panose="02040503050406030204" pitchFamily="18" charset="0"/>
              </a:rPr>
              <a:t>Hardware Requirements</a:t>
            </a:r>
          </a:p>
          <a:p>
            <a:pPr marL="76200" indent="0">
              <a:buNone/>
            </a:pPr>
            <a:r>
              <a:rPr lang="en-IN" b="1" u="sng" dirty="0">
                <a:latin typeface="Cambria" panose="02040503050406030204" pitchFamily="18" charset="0"/>
                <a:ea typeface="Cambria" panose="02040503050406030204" pitchFamily="18" charset="0"/>
              </a:rPr>
              <a:t>Development Machine</a:t>
            </a:r>
          </a:p>
          <a:p>
            <a:pPr marL="76200" indent="0">
              <a:buNone/>
            </a:pPr>
            <a:r>
              <a:rPr lang="en-IN" dirty="0">
                <a:latin typeface="Cambria" panose="02040503050406030204" pitchFamily="18" charset="0"/>
                <a:ea typeface="Cambria" panose="02040503050406030204" pitchFamily="18" charset="0"/>
              </a:rPr>
              <a:t>Windows /  Linux</a:t>
            </a:r>
          </a:p>
          <a:p>
            <a:pPr marL="76200" indent="0">
              <a:buNone/>
            </a:pPr>
            <a:r>
              <a:rPr lang="en-IN" dirty="0">
                <a:latin typeface="Cambria" panose="02040503050406030204" pitchFamily="18" charset="0"/>
                <a:ea typeface="Cambria" panose="02040503050406030204" pitchFamily="18" charset="0"/>
              </a:rPr>
              <a:t>Minimum: </a:t>
            </a:r>
            <a:r>
              <a:rPr lang="en-IN" b="1" dirty="0">
                <a:latin typeface="Cambria" panose="02040503050406030204" pitchFamily="18" charset="0"/>
                <a:ea typeface="Cambria" panose="02040503050406030204" pitchFamily="18" charset="0"/>
              </a:rPr>
              <a:t>8GB RAM, Core i5, SSD</a:t>
            </a:r>
            <a:endParaRPr lang="en-IN"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rPr>
              <a:t>Recommended: </a:t>
            </a:r>
            <a:r>
              <a:rPr lang="en-IN" b="1" dirty="0">
                <a:latin typeface="Cambria" panose="02040503050406030204" pitchFamily="18" charset="0"/>
                <a:ea typeface="Cambria" panose="02040503050406030204" pitchFamily="18" charset="0"/>
              </a:rPr>
              <a:t>16GB RAM, Core i7, SSD</a:t>
            </a:r>
          </a:p>
          <a:p>
            <a:pPr marL="76200" indent="0">
              <a:buNone/>
            </a:pPr>
            <a:endParaRPr lang="en-IN" dirty="0">
              <a:latin typeface="Cambria" panose="02040503050406030204" pitchFamily="18" charset="0"/>
              <a:ea typeface="Cambria" panose="02040503050406030204" pitchFamily="18" charset="0"/>
            </a:endParaRPr>
          </a:p>
          <a:p>
            <a:pPr marL="76200" indent="0">
              <a:buNone/>
            </a:pPr>
            <a:endParaRPr lang="en-IN" sz="2800"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97606E6-C875-73B8-F8E0-229031BBD8F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F14CB77-ADEF-E421-12A3-58DA2D26CF1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681316"/>
            <a:ext cx="10668000" cy="4414684"/>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050" name="Picture 2" descr="Output image">
            <a:extLst>
              <a:ext uri="{FF2B5EF4-FFF2-40B4-BE49-F238E27FC236}">
                <a16:creationId xmlns:a16="http://schemas.microsoft.com/office/drawing/2014/main" id="{7DB6826F-040D-582C-E540-D555B888E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17" y="1111046"/>
            <a:ext cx="11092416" cy="480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02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609600" indent="-457200" algn="just">
              <a:spcBef>
                <a:spcPts val="0"/>
              </a:spcBef>
              <a:buAutoNum type="alphaUcPeriod"/>
            </a:pPr>
            <a:r>
              <a:rPr lang="en-IN" sz="2000" b="0" i="0" dirty="0">
                <a:solidFill>
                  <a:srgbClr val="333333"/>
                </a:solidFill>
                <a:effectLst/>
                <a:latin typeface="Times New Roman" panose="02020603050405020304" pitchFamily="18" charset="0"/>
                <a:cs typeface="Times New Roman" panose="02020603050405020304" pitchFamily="18" charset="0"/>
              </a:rPr>
              <a:t>Singh, T. Goel, D. Srivastava and A. Singh, "Location Based Attendance Monitoring System", </a:t>
            </a:r>
            <a:r>
              <a:rPr lang="en-IN" sz="2000" b="0" i="1" dirty="0">
                <a:solidFill>
                  <a:srgbClr val="333333"/>
                </a:solidFill>
                <a:effectLst/>
                <a:latin typeface="Times New Roman" panose="02020603050405020304" pitchFamily="18" charset="0"/>
                <a:cs typeface="Times New Roman" panose="02020603050405020304" pitchFamily="18" charset="0"/>
              </a:rPr>
              <a:t>Int. J. Eng. Appl. Sci. and Technology</a:t>
            </a:r>
            <a:r>
              <a:rPr lang="en-IN" sz="2000" b="0" i="0" dirty="0">
                <a:solidFill>
                  <a:srgbClr val="333333"/>
                </a:solidFill>
                <a:effectLst/>
                <a:latin typeface="Times New Roman" panose="02020603050405020304" pitchFamily="18" charset="0"/>
                <a:cs typeface="Times New Roman" panose="02020603050405020304" pitchFamily="18" charset="0"/>
              </a:rPr>
              <a:t>, vol. 5, no. 1, pp. 517-521, 2020.</a:t>
            </a:r>
          </a:p>
          <a:p>
            <a:pPr marL="609600" indent="-457200" algn="just">
              <a:spcBef>
                <a:spcPts val="0"/>
              </a:spcBef>
              <a:buAutoNum type="alphaUcPeriod"/>
            </a:pPr>
            <a:r>
              <a:rPr lang="en-US" sz="2000" b="0" i="0" dirty="0">
                <a:solidFill>
                  <a:srgbClr val="333333"/>
                </a:solidFill>
                <a:effectLst/>
                <a:latin typeface="Times New Roman" panose="02020603050405020304" pitchFamily="18" charset="0"/>
                <a:cs typeface="Times New Roman" panose="02020603050405020304" pitchFamily="18" charset="0"/>
              </a:rPr>
              <a:t>A. K. Patel and R. Tiwari, "An Implementation Of Geolocation Based Employee Attendance Monitoring System Using Geotagging", </a:t>
            </a:r>
            <a:r>
              <a:rPr lang="en-US" sz="2000" b="0" i="1" dirty="0">
                <a:solidFill>
                  <a:srgbClr val="333333"/>
                </a:solidFill>
                <a:effectLst/>
                <a:latin typeface="Times New Roman" panose="02020603050405020304" pitchFamily="18" charset="0"/>
                <a:cs typeface="Times New Roman" panose="02020603050405020304" pitchFamily="18" charset="0"/>
              </a:rPr>
              <a:t>Int. J. Eng. Sci. Res. Technol</a:t>
            </a:r>
            <a:r>
              <a:rPr lang="en-US" sz="2000" b="0" i="0" dirty="0">
                <a:solidFill>
                  <a:srgbClr val="333333"/>
                </a:solidFill>
                <a:effectLst/>
                <a:latin typeface="Times New Roman" panose="02020603050405020304" pitchFamily="18" charset="0"/>
                <a:cs typeface="Times New Roman" panose="02020603050405020304" pitchFamily="18" charset="0"/>
              </a:rPr>
              <a:t>, April 2017.</a:t>
            </a:r>
            <a:endParaRPr lang="en-IN" sz="2000" dirty="0">
              <a:solidFill>
                <a:srgbClr val="333333"/>
              </a:solidFill>
              <a:latin typeface="Times New Roman" panose="02020603050405020304" pitchFamily="18" charset="0"/>
              <a:cs typeface="Times New Roman" panose="02020603050405020304" pitchFamily="18" charset="0"/>
            </a:endParaRPr>
          </a:p>
          <a:p>
            <a:pPr marL="609600" indent="-457200" algn="just">
              <a:spcBef>
                <a:spcPts val="0"/>
              </a:spcBef>
              <a:buAutoNum type="alphaUcPeriod"/>
            </a:pPr>
            <a:r>
              <a:rPr lang="en-US" sz="2000" b="0" i="0" dirty="0">
                <a:solidFill>
                  <a:srgbClr val="333333"/>
                </a:solidFill>
                <a:effectLst/>
                <a:latin typeface="Times New Roman" panose="02020603050405020304" pitchFamily="18" charset="0"/>
                <a:cs typeface="Times New Roman" panose="02020603050405020304" pitchFamily="18" charset="0"/>
              </a:rPr>
              <a:t>O. E. </a:t>
            </a:r>
            <a:r>
              <a:rPr lang="en-US" sz="2000" b="0" i="0" dirty="0" err="1">
                <a:solidFill>
                  <a:srgbClr val="333333"/>
                </a:solidFill>
                <a:effectLst/>
                <a:latin typeface="Times New Roman" panose="02020603050405020304" pitchFamily="18" charset="0"/>
                <a:cs typeface="Times New Roman" panose="02020603050405020304" pitchFamily="18" charset="0"/>
              </a:rPr>
              <a:t>Olufunminiyi</a:t>
            </a:r>
            <a:r>
              <a:rPr lang="en-US" sz="2000" b="0" i="0" dirty="0">
                <a:solidFill>
                  <a:srgbClr val="333333"/>
                </a:solidFill>
                <a:effectLst/>
                <a:latin typeface="Times New Roman" panose="02020603050405020304" pitchFamily="18" charset="0"/>
                <a:cs typeface="Times New Roman" panose="02020603050405020304" pitchFamily="18" charset="0"/>
              </a:rPr>
              <a:t>, "Towards Reducing Covid-19 Spread: A </a:t>
            </a:r>
            <a:r>
              <a:rPr lang="en-US" sz="2000" b="0" i="0" dirty="0" err="1">
                <a:solidFill>
                  <a:srgbClr val="333333"/>
                </a:solidFill>
                <a:effectLst/>
                <a:latin typeface="Times New Roman" panose="02020603050405020304" pitchFamily="18" charset="0"/>
                <a:cs typeface="Times New Roman" panose="02020603050405020304" pitchFamily="18" charset="0"/>
              </a:rPr>
              <a:t>GeoLocation</a:t>
            </a:r>
            <a:r>
              <a:rPr lang="en-US" sz="2000" b="0" i="0" dirty="0">
                <a:solidFill>
                  <a:srgbClr val="333333"/>
                </a:solidFill>
                <a:effectLst/>
                <a:latin typeface="Times New Roman" panose="02020603050405020304" pitchFamily="18" charset="0"/>
                <a:cs typeface="Times New Roman" panose="02020603050405020304" pitchFamily="18" charset="0"/>
              </a:rPr>
              <a:t> Based Attendance Monitoring and Navigation System for Institution", </a:t>
            </a:r>
            <a:r>
              <a:rPr lang="en-US" sz="2000" b="0" i="1" dirty="0">
                <a:solidFill>
                  <a:srgbClr val="333333"/>
                </a:solidFill>
                <a:effectLst/>
                <a:latin typeface="Times New Roman" panose="02020603050405020304" pitchFamily="18" charset="0"/>
                <a:cs typeface="Times New Roman" panose="02020603050405020304" pitchFamily="18" charset="0"/>
              </a:rPr>
              <a:t>Global J. </a:t>
            </a:r>
            <a:r>
              <a:rPr lang="en-US" sz="2000" b="0" i="1" dirty="0" err="1">
                <a:solidFill>
                  <a:srgbClr val="333333"/>
                </a:solidFill>
                <a:effectLst/>
                <a:latin typeface="Times New Roman" panose="02020603050405020304" pitchFamily="18" charset="0"/>
                <a:cs typeface="Times New Roman" panose="02020603050405020304" pitchFamily="18" charset="0"/>
              </a:rPr>
              <a:t>Comput</a:t>
            </a:r>
            <a:r>
              <a:rPr lang="en-US" sz="2000" b="0" i="1" dirty="0">
                <a:solidFill>
                  <a:srgbClr val="333333"/>
                </a:solidFill>
                <a:effectLst/>
                <a:latin typeface="Times New Roman" panose="02020603050405020304" pitchFamily="18" charset="0"/>
                <a:cs typeface="Times New Roman" panose="02020603050405020304" pitchFamily="18" charset="0"/>
              </a:rPr>
              <a:t>. Sci. Technol.: H Inform. Technol</a:t>
            </a:r>
            <a:r>
              <a:rPr lang="en-US" sz="2000" b="0" i="0" dirty="0">
                <a:solidFill>
                  <a:srgbClr val="333333"/>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p>
          <a:p>
            <a:pPr marL="609600" indent="-457200" algn="just">
              <a:spcBef>
                <a:spcPts val="0"/>
              </a:spcBef>
              <a:buAutoNum type="alphaUcPeriod"/>
            </a:pPr>
            <a:r>
              <a:rPr lang="en-IN" sz="2000" i="0" dirty="0">
                <a:solidFill>
                  <a:srgbClr val="333333"/>
                </a:solidFill>
                <a:effectLst/>
                <a:latin typeface="Times New Roman" panose="02020603050405020304" pitchFamily="18" charset="0"/>
                <a:cs typeface="Times New Roman" panose="02020603050405020304" pitchFamily="18" charset="0"/>
              </a:rPr>
              <a:t>Development and Evaluation of an Attendance Tracking System Using Smartphones with GPS and NFC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Te</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-Wei</a:t>
            </a:r>
            <a:r>
              <a:rPr lang="en-IN" sz="2000" i="0" strike="noStrike" dirty="0">
                <a:solidFill>
                  <a:srgbClr val="0000FF"/>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Chiang</a:t>
            </a:r>
            <a:r>
              <a:rPr lang="en-IN" sz="2000" i="0" dirty="0" err="1">
                <a:solidFill>
                  <a:schemeClr val="tx1"/>
                </a:solidFill>
                <a:effectLst/>
                <a:latin typeface="Times New Roman" panose="02020603050405020304" pitchFamily="18" charset="0"/>
                <a:cs typeface="Times New Roman" panose="02020603050405020304" pitchFamily="18" charset="0"/>
              </a:rPr>
              <a:t>,</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Cheng</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-Ying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Yang</a:t>
            </a:r>
            <a:r>
              <a:rPr lang="en-IN" sz="2000" i="0" dirty="0" err="1">
                <a:solidFill>
                  <a:schemeClr val="tx1"/>
                </a:solidFill>
                <a:effectLst/>
                <a:latin typeface="Times New Roman" panose="02020603050405020304" pitchFamily="18" charset="0"/>
                <a:cs typeface="Times New Roman" panose="02020603050405020304" pitchFamily="18" charset="0"/>
              </a:rPr>
              <a:t>,</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Gwo</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-Jen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Chiou</a:t>
            </a:r>
            <a:r>
              <a:rPr lang="en-IN" sz="2000" i="0" dirty="0" err="1">
                <a:solidFill>
                  <a:schemeClr val="tx1"/>
                </a:solidFill>
                <a:effectLst/>
                <a:latin typeface="Times New Roman" panose="02020603050405020304" pitchFamily="18" charset="0"/>
                <a:cs typeface="Times New Roman" panose="02020603050405020304" pitchFamily="18" charset="0"/>
              </a:rPr>
              <a:t>,</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Frank</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Yeong-Sung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Lin</a:t>
            </a:r>
            <a:r>
              <a:rPr lang="en-IN" sz="2000" i="0" dirty="0" err="1">
                <a:solidFill>
                  <a:schemeClr val="tx1"/>
                </a:solidFill>
                <a:effectLst/>
                <a:latin typeface="Times New Roman" panose="02020603050405020304" pitchFamily="18" charset="0"/>
                <a:cs typeface="Times New Roman" panose="02020603050405020304" pitchFamily="18" charset="0"/>
              </a:rPr>
              <a:t>,</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Yi</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-Nan </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Lin</a:t>
            </a:r>
            <a:r>
              <a:rPr lang="en-IN" sz="2000" i="0" dirty="0" err="1">
                <a:solidFill>
                  <a:schemeClr val="tx1"/>
                </a:solidFill>
                <a:effectLst/>
                <a:latin typeface="Times New Roman" panose="02020603050405020304" pitchFamily="18" charset="0"/>
                <a:cs typeface="Times New Roman" panose="02020603050405020304" pitchFamily="18" charset="0"/>
              </a:rPr>
              <a:t>,</a:t>
            </a:r>
            <a:r>
              <a:rPr lang="en-IN" sz="2000" i="0" strike="noStrike" dirty="0" err="1">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Victor</a:t>
            </a:r>
            <a:r>
              <a:rPr lang="en-IN" sz="2000" i="0" strike="noStrike"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R. L. Shen</a:t>
            </a:r>
            <a:endParaRPr lang="en-IN" sz="2000" i="0" strike="noStrike" dirty="0">
              <a:solidFill>
                <a:schemeClr val="tx1"/>
              </a:solidFill>
              <a:effectLst/>
              <a:latin typeface="Times New Roman" panose="02020603050405020304" pitchFamily="18" charset="0"/>
              <a:cs typeface="Times New Roman" panose="02020603050405020304" pitchFamily="18" charset="0"/>
            </a:endParaRPr>
          </a:p>
          <a:p>
            <a:pPr marL="609600" indent="-457200" algn="just">
              <a:spcBef>
                <a:spcPts val="0"/>
              </a:spcBef>
              <a:buAutoNum type="alphaUcPeriod"/>
            </a:pPr>
            <a:r>
              <a:rPr lang="en-IN" sz="2000" dirty="0">
                <a:latin typeface="Times New Roman" panose="02020603050405020304" pitchFamily="18" charset="0"/>
                <a:cs typeface="Times New Roman" panose="02020603050405020304" pitchFamily="18" charset="0"/>
              </a:rPr>
              <a:t>GEOLOCATION-BASED EMPLOYEE ATTENDANCE AND TRACKING SYSTEM Prof. Sagar Mane*1, Mr. Atharva </a:t>
            </a:r>
            <a:r>
              <a:rPr lang="en-IN" sz="2000" dirty="0" err="1">
                <a:latin typeface="Times New Roman" panose="02020603050405020304" pitchFamily="18" charset="0"/>
                <a:cs typeface="Times New Roman" panose="02020603050405020304" pitchFamily="18" charset="0"/>
              </a:rPr>
              <a:t>Bharambe</a:t>
            </a:r>
            <a:r>
              <a:rPr lang="en-IN" sz="2000" dirty="0">
                <a:latin typeface="Times New Roman" panose="02020603050405020304" pitchFamily="18" charset="0"/>
                <a:cs typeface="Times New Roman" panose="02020603050405020304" pitchFamily="18" charset="0"/>
              </a:rPr>
              <a:t>*2, Mr. Mihir </a:t>
            </a:r>
            <a:r>
              <a:rPr lang="en-IN" sz="2000" dirty="0" err="1">
                <a:latin typeface="Times New Roman" panose="02020603050405020304" pitchFamily="18" charset="0"/>
                <a:cs typeface="Times New Roman" panose="02020603050405020304" pitchFamily="18" charset="0"/>
              </a:rPr>
              <a:t>Gawade</a:t>
            </a:r>
            <a:r>
              <a:rPr lang="en-IN" sz="2000" dirty="0">
                <a:latin typeface="Times New Roman" panose="02020603050405020304" pitchFamily="18" charset="0"/>
                <a:cs typeface="Times New Roman" panose="02020603050405020304" pitchFamily="18" charset="0"/>
              </a:rPr>
              <a:t>*3, Mr. Nikhil Gandhi*4, Mr. </a:t>
            </a:r>
            <a:r>
              <a:rPr lang="en-IN" sz="2000" dirty="0" err="1">
                <a:latin typeface="Times New Roman" panose="02020603050405020304" pitchFamily="18" charset="0"/>
                <a:cs typeface="Times New Roman" panose="02020603050405020304" pitchFamily="18" charset="0"/>
              </a:rPr>
              <a:t>Suyash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Bhanwase</a:t>
            </a:r>
            <a:r>
              <a:rPr lang="en-IN" sz="2000" dirty="0">
                <a:latin typeface="Times New Roman" panose="02020603050405020304" pitchFamily="18" charset="0"/>
                <a:cs typeface="Times New Roman" panose="02020603050405020304" pitchFamily="18" charset="0"/>
              </a:rPr>
              <a:t>*5</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D3ED-8A65-0E3D-8F5A-2F2ACA9A31C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378B5C92-9B78-9140-03A6-FF2D0DF5D828}"/>
              </a:ext>
            </a:extLst>
          </p:cNvPr>
          <p:cNvSpPr>
            <a:spLocks noGrp="1" noChangeArrowheads="1"/>
          </p:cNvSpPr>
          <p:nvPr>
            <p:ph type="body" idx="1"/>
          </p:nvPr>
        </p:nvSpPr>
        <p:spPr bwMode="auto">
          <a:xfrm>
            <a:off x="812801" y="1424196"/>
            <a:ext cx="106679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development of a Geolocation-Based Attendance Tracking Mobile Application aims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the efficiency and accuracy of tracking employee attendance by leveraging GPS technology. This mobile application, designed using Flutter, enables employees to check in and check out based on their real-time geographical location, ensuring that attendance is only marked when employees are at designated work locations . The application provides features such as geofencing to create virtual boundaries around office premises, time-stamping of attendance records, and automated attendance reports for both employees and management. The system offers enhanced transparency, reduces the risk of fraudulent attendance entries, and supports effective workforce management for organizations like GAIL (India) Ltd. The project focuses on building a user-friendly interface, integrating secure data storage, and ensuring scalability for future expansion. Ultimately, the application strives to streamline attendance monitoring while contributing to the overall productivity and operational efficiency of the organization.</a:t>
            </a:r>
          </a:p>
        </p:txBody>
      </p:sp>
    </p:spTree>
    <p:extLst>
      <p:ext uri="{BB962C8B-B14F-4D97-AF65-F5344CB8AC3E}">
        <p14:creationId xmlns:p14="http://schemas.microsoft.com/office/powerpoint/2010/main" val="117766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258D-4D65-66AD-5143-FC765C7C07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5" name="Rectangle 2">
            <a:extLst>
              <a:ext uri="{FF2B5EF4-FFF2-40B4-BE49-F238E27FC236}">
                <a16:creationId xmlns:a16="http://schemas.microsoft.com/office/drawing/2014/main" id="{6E9FC7C5-5A37-1142-26FD-D8FA0F37FCF5}"/>
              </a:ext>
            </a:extLst>
          </p:cNvPr>
          <p:cNvSpPr>
            <a:spLocks noGrp="1" noChangeArrowheads="1"/>
          </p:cNvSpPr>
          <p:nvPr>
            <p:ph type="body" idx="1"/>
          </p:nvPr>
        </p:nvSpPr>
        <p:spPr bwMode="auto">
          <a:xfrm>
            <a:off x="717755" y="969399"/>
            <a:ext cx="1076304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Times New Roman" panose="02020603050405020304" pitchFamily="18" charset="0"/>
                <a:cs typeface="Times New Roman" panose="02020603050405020304" pitchFamily="18" charset="0"/>
              </a:rPr>
              <a:t>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iterature survey on the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of a Geolocation-Based Attendance Tracking Mobile Application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explores the integration of geolocation technologies, mobile development frameworks, and attendance management systems. Key themes include:</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Geolocation Technology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GPS and RFID systems are commonly used to track user locations for verifying attendance. GPS ensures real-time tracking, while RFID offers proximity-based attendance.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Frameworks like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Flutter, React Native, and Kotlin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widely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building cross-platform mobile applications, providing an efficient development process and ensuring smooth user interfaces.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systems rely on manual check-ins, leading to human errors.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Geolocation-based systems automate attendance, ensuring accuracy and reducing fraudulent activities such as buddy punching.</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Technologies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integration of cloud-based backends, such as Firebase or AWS, allows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storage of attendance data and real-time updates. These solutions also ensure scalability and data integrity.</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Geolocation-based applications raise concerns about privacy. Implementing measures such as user consent for location tracking and data encryption is crucial for ensuring user trust.</a:t>
            </a:r>
          </a:p>
        </p:txBody>
      </p:sp>
    </p:spTree>
    <p:extLst>
      <p:ext uri="{BB962C8B-B14F-4D97-AF65-F5344CB8AC3E}">
        <p14:creationId xmlns:p14="http://schemas.microsoft.com/office/powerpoint/2010/main" val="137689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234-BDF5-C617-E9E7-18A1A50BA89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88A8156-EF6B-37DA-34A8-F09C6E2B65FC}"/>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Industries like education, healthcare, and corporate organizations have successfully implemented such systems to improve attendance monitoring, optimize resources, and enhance operational efficiency.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survey identifies a growing trend toward digital, automated attendance systems, demonstrating the potential for geolocation-based solutions to improve accuracy, efficiency, and security in attendance tracking.</a:t>
            </a:r>
          </a:p>
          <a:p>
            <a:pPr marL="76200" indent="0">
              <a:buNone/>
            </a:pPr>
            <a:endParaRPr lang="en-IN" dirty="0"/>
          </a:p>
        </p:txBody>
      </p:sp>
    </p:spTree>
    <p:extLst>
      <p:ext uri="{BB962C8B-B14F-4D97-AF65-F5344CB8AC3E}">
        <p14:creationId xmlns:p14="http://schemas.microsoft.com/office/powerpoint/2010/main" val="40058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FCEB-84A4-903E-AA84-54FF5F3926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5002AAC6-38AA-046D-F633-CD503C6727EB}"/>
              </a:ext>
            </a:extLst>
          </p:cNvPr>
          <p:cNvSpPr>
            <a:spLocks noGrp="1"/>
          </p:cNvSpPr>
          <p:nvPr>
            <p:ph type="body"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Real-Time Attendance Tracking</a:t>
            </a:r>
          </a:p>
          <a:p>
            <a:pPr algn="just"/>
            <a:r>
              <a:rPr lang="en-IN" sz="2000" dirty="0">
                <a:latin typeface="Times New Roman" panose="02020603050405020304" pitchFamily="18" charset="0"/>
                <a:cs typeface="Times New Roman" panose="02020603050405020304" pitchFamily="18" charset="0"/>
              </a:rPr>
              <a:t>Accuracy and Efficiency</a:t>
            </a:r>
          </a:p>
          <a:p>
            <a:pPr algn="just"/>
            <a:r>
              <a:rPr lang="en-IN" sz="2000" dirty="0">
                <a:latin typeface="Times New Roman" panose="02020603050405020304" pitchFamily="18" charset="0"/>
                <a:cs typeface="Times New Roman" panose="02020603050405020304" pitchFamily="18" charset="0"/>
              </a:rPr>
              <a:t>User-Friendly Interface</a:t>
            </a:r>
          </a:p>
          <a:p>
            <a:pPr algn="just"/>
            <a:r>
              <a:rPr lang="en-IN" sz="2000" dirty="0">
                <a:latin typeface="Times New Roman" panose="02020603050405020304" pitchFamily="18" charset="0"/>
                <a:cs typeface="Times New Roman" panose="02020603050405020304" pitchFamily="18" charset="0"/>
              </a:rPr>
              <a:t>Location-based Validation</a:t>
            </a:r>
          </a:p>
          <a:p>
            <a:pPr algn="just"/>
            <a:r>
              <a:rPr lang="en-IN" sz="2000" dirty="0">
                <a:latin typeface="Times New Roman" panose="02020603050405020304" pitchFamily="18" charset="0"/>
                <a:cs typeface="Times New Roman" panose="02020603050405020304" pitchFamily="18" charset="0"/>
              </a:rPr>
              <a:t>Real-Time Data Synchronization</a:t>
            </a:r>
          </a:p>
          <a:p>
            <a:pPr algn="just"/>
            <a:r>
              <a:rPr lang="en-IN" sz="2000" dirty="0">
                <a:latin typeface="Times New Roman" panose="02020603050405020304" pitchFamily="18" charset="0"/>
                <a:cs typeface="Times New Roman" panose="02020603050405020304" pitchFamily="18" charset="0"/>
              </a:rPr>
              <a:t>Privacy and Security</a:t>
            </a:r>
          </a:p>
          <a:p>
            <a:pPr algn="just"/>
            <a:r>
              <a:rPr lang="en-IN" sz="2000" dirty="0">
                <a:latin typeface="Times New Roman" panose="02020603050405020304" pitchFamily="18" charset="0"/>
                <a:cs typeface="Times New Roman" panose="02020603050405020304" pitchFamily="18" charset="0"/>
              </a:rPr>
              <a:t>Analytics and Reporting</a:t>
            </a:r>
          </a:p>
          <a:p>
            <a:pPr algn="just"/>
            <a:r>
              <a:rPr lang="en-IN" sz="2000" dirty="0">
                <a:latin typeface="Times New Roman" panose="02020603050405020304" pitchFamily="18" charset="0"/>
                <a:cs typeface="Times New Roman" panose="02020603050405020304" pitchFamily="18" charset="0"/>
              </a:rPr>
              <a:t>Scalability</a:t>
            </a:r>
          </a:p>
        </p:txBody>
      </p:sp>
    </p:spTree>
    <p:extLst>
      <p:ext uri="{BB962C8B-B14F-4D97-AF65-F5344CB8AC3E}">
        <p14:creationId xmlns:p14="http://schemas.microsoft.com/office/powerpoint/2010/main" val="238798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0FB2-1F13-3BDC-4B54-613E06931D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Methods Drawbacks</a:t>
            </a:r>
          </a:p>
        </p:txBody>
      </p:sp>
      <p:sp>
        <p:nvSpPr>
          <p:cNvPr id="3" name="Text Placeholder 2">
            <a:extLst>
              <a:ext uri="{FF2B5EF4-FFF2-40B4-BE49-F238E27FC236}">
                <a16:creationId xmlns:a16="http://schemas.microsoft.com/office/drawing/2014/main" id="{35726943-2C97-681B-2F57-91B9121270E9}"/>
              </a:ext>
            </a:extLst>
          </p:cNvPr>
          <p:cNvSpPr>
            <a:spLocks noGrp="1"/>
          </p:cNvSpPr>
          <p:nvPr>
            <p:ph type="body" idx="1"/>
          </p:nvPr>
        </p:nvSpPr>
        <p:spPr/>
        <p:txBody>
          <a:bodyPr>
            <a:normAutofit fontScale="92500" lnSpcReduction="10000"/>
          </a:bodyPr>
          <a:lstStyle/>
          <a:p>
            <a:pPr marL="76200" indent="0">
              <a:buNone/>
            </a:pPr>
            <a:r>
              <a:rPr lang="en-IN" b="1" dirty="0">
                <a:latin typeface="Times New Roman" panose="02020603050405020304" pitchFamily="18" charset="0"/>
                <a:cs typeface="Times New Roman" panose="02020603050405020304" pitchFamily="18" charset="0"/>
              </a:rPr>
              <a:t>1.  Manual Attendance Systems</a:t>
            </a:r>
            <a:r>
              <a:rPr lang="en-IN"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Human Error:</a:t>
            </a:r>
          </a:p>
          <a:p>
            <a:r>
              <a:rPr lang="en-IN" sz="2200" dirty="0">
                <a:latin typeface="Times New Roman" panose="02020603050405020304" pitchFamily="18" charset="0"/>
                <a:cs typeface="Times New Roman" panose="02020603050405020304" pitchFamily="18" charset="0"/>
              </a:rPr>
              <a:t>Time-Consuming: </a:t>
            </a:r>
          </a:p>
          <a:p>
            <a:r>
              <a:rPr lang="en-IN" sz="2200" dirty="0">
                <a:latin typeface="Times New Roman" panose="02020603050405020304" pitchFamily="18" charset="0"/>
                <a:cs typeface="Times New Roman" panose="02020603050405020304" pitchFamily="18" charset="0"/>
              </a:rPr>
              <a:t>Data Entry Issues: </a:t>
            </a:r>
          </a:p>
          <a:p>
            <a:r>
              <a:rPr lang="en-IN" sz="2200" dirty="0">
                <a:latin typeface="Times New Roman" panose="02020603050405020304" pitchFamily="18" charset="0"/>
                <a:cs typeface="Times New Roman" panose="02020603050405020304" pitchFamily="18" charset="0"/>
              </a:rPr>
              <a:t>Fraudulent Activities:</a:t>
            </a:r>
          </a:p>
          <a:p>
            <a:pPr marL="76200" indent="0">
              <a:buNone/>
            </a:pPr>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Barcode/RFID-based Attendance Systems</a:t>
            </a:r>
            <a:r>
              <a:rPr lang="en-IN"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Limited Location Tracking:</a:t>
            </a:r>
          </a:p>
          <a:p>
            <a:r>
              <a:rPr lang="en-IN" sz="2200" dirty="0">
                <a:latin typeface="Times New Roman" panose="02020603050405020304" pitchFamily="18" charset="0"/>
                <a:cs typeface="Times New Roman" panose="02020603050405020304" pitchFamily="18" charset="0"/>
              </a:rPr>
              <a:t>Dependence on Physical Devices:</a:t>
            </a:r>
          </a:p>
          <a:p>
            <a:r>
              <a:rPr lang="en-IN" sz="2200" dirty="0">
                <a:latin typeface="Times New Roman" panose="02020603050405020304" pitchFamily="18" charset="0"/>
                <a:cs typeface="Times New Roman" panose="02020603050405020304" pitchFamily="18" charset="0"/>
              </a:rPr>
              <a:t>Security Concerns: </a:t>
            </a:r>
          </a:p>
          <a:p>
            <a:pPr marL="76200" indent="0">
              <a:buNone/>
            </a:pPr>
            <a:r>
              <a:rPr lang="en-IN"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Geolocation Systems (without robust implementation)</a:t>
            </a:r>
            <a:r>
              <a:rPr lang="en-US"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Privacy Issues:</a:t>
            </a:r>
            <a:endParaRPr lang="en-US"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GPS Accuracy: </a:t>
            </a:r>
          </a:p>
          <a:p>
            <a:r>
              <a:rPr lang="en-IN" sz="2200" dirty="0">
                <a:latin typeface="Times New Roman" panose="02020603050405020304" pitchFamily="18" charset="0"/>
                <a:cs typeface="Times New Roman" panose="02020603050405020304" pitchFamily="18" charset="0"/>
              </a:rPr>
              <a:t>Geofencing Limitations: </a:t>
            </a:r>
          </a:p>
          <a:p>
            <a:r>
              <a:rPr lang="en-IN" sz="2200" dirty="0">
                <a:latin typeface="Times New Roman" panose="02020603050405020304" pitchFamily="18" charset="0"/>
                <a:cs typeface="Times New Roman" panose="02020603050405020304" pitchFamily="18" charset="0"/>
              </a:rPr>
              <a:t>Battery Drain: </a:t>
            </a:r>
          </a:p>
        </p:txBody>
      </p:sp>
    </p:spTree>
    <p:extLst>
      <p:ext uri="{BB962C8B-B14F-4D97-AF65-F5344CB8AC3E}">
        <p14:creationId xmlns:p14="http://schemas.microsoft.com/office/powerpoint/2010/main" val="52170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Proposed Method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The proposed Geolocation-Based Employee Attendance Tracking App aims to automate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and streamline attendance management across multiple office locations. The system will utilize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geolocation technology to record employees' check-in and check-out times when they enter</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or leave a predefined 200-meter office radius. Additionally, it will support manual check</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in/out for offsite work with location suggestions based on real-time GPS data. The application</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will ensure accurate working hour calculations, data integrity, and real-time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synchronization using Firebase. By eliminating manual attendance tracking, the app will</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enhance operational efficiency, reduce errors, and provide a seamless user experience</a:t>
            </a:r>
          </a:p>
          <a:p>
            <a:pPr marL="342900" lvl="0" indent="-190500" algn="just" rtl="0">
              <a:lnSpc>
                <a:spcPct val="15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for both employees and administrators.</a:t>
            </a: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6752-B842-5003-2D97-DE71BEA1D7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 Diagram</a:t>
            </a:r>
          </a:p>
        </p:txBody>
      </p:sp>
      <p:pic>
        <p:nvPicPr>
          <p:cNvPr id="3076" name="Picture 4" descr="GPS Receiver Client Location Based Attendance App Employee CMSS GIS SERVER  GIS Database Geo-Tagging Geo-Tracking Location Based Attendance System. -  ppt download">
            <a:extLst>
              <a:ext uri="{FF2B5EF4-FFF2-40B4-BE49-F238E27FC236}">
                <a16:creationId xmlns:a16="http://schemas.microsoft.com/office/drawing/2014/main" id="{984C3378-61C5-9406-380D-4A065E1CB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30262"/>
            <a:ext cx="7502013" cy="428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1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530C-51E8-79AC-169E-F287850163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2E496AFC-B184-573B-BF5F-FD2A2CE54DE9}"/>
              </a:ext>
            </a:extLst>
          </p:cNvPr>
          <p:cNvSpPr>
            <a:spLocks noGrp="1"/>
          </p:cNvSpPr>
          <p:nvPr>
            <p:ph type="body" idx="1"/>
          </p:nvPr>
        </p:nvSpPr>
        <p:spPr/>
        <p:txBody>
          <a:bodyPr>
            <a:normAutofit/>
          </a:bodyPr>
          <a:lstStyle/>
          <a:p>
            <a:pPr marL="76200" indent="0" algn="just">
              <a:buNone/>
            </a:pPr>
            <a:r>
              <a:rPr lang="en-IN" sz="2000" dirty="0">
                <a:latin typeface="Times New Roman" panose="02020603050405020304" pitchFamily="18" charset="0"/>
                <a:cs typeface="Times New Roman" panose="02020603050405020304" pitchFamily="18" charset="0"/>
              </a:rPr>
              <a:t>1. User Authentication Module</a:t>
            </a:r>
          </a:p>
          <a:p>
            <a:pPr marL="76200" indent="0" algn="just">
              <a:buNone/>
            </a:pPr>
            <a:r>
              <a:rPr lang="en-IN" sz="2000" dirty="0">
                <a:latin typeface="Times New Roman" panose="02020603050405020304" pitchFamily="18" charset="0"/>
                <a:cs typeface="Times New Roman" panose="02020603050405020304" pitchFamily="18" charset="0"/>
              </a:rPr>
              <a:t>2. Attendance Marking Module</a:t>
            </a:r>
          </a:p>
          <a:p>
            <a:pPr marL="76200" indent="0" algn="just">
              <a:buNone/>
            </a:pPr>
            <a:r>
              <a:rPr lang="en-US" sz="2000" dirty="0">
                <a:latin typeface="Times New Roman" panose="02020603050405020304" pitchFamily="18" charset="0"/>
                <a:cs typeface="Times New Roman" panose="02020603050405020304" pitchFamily="18" charset="0"/>
              </a:rPr>
              <a:t>3. Geolocation and Geofencing Module</a:t>
            </a:r>
            <a:endParaRPr lang="en-IN" sz="2000" dirty="0">
              <a:latin typeface="Times New Roman" panose="02020603050405020304" pitchFamily="18" charset="0"/>
              <a:cs typeface="Times New Roman" panose="02020603050405020304" pitchFamily="18" charset="0"/>
            </a:endParaRPr>
          </a:p>
          <a:p>
            <a:pPr marL="76200" indent="0" algn="just">
              <a:buNone/>
            </a:pPr>
            <a:r>
              <a:rPr lang="en-US" sz="2000" dirty="0">
                <a:latin typeface="Times New Roman" panose="02020603050405020304" pitchFamily="18" charset="0"/>
                <a:cs typeface="Times New Roman" panose="02020603050405020304" pitchFamily="18" charset="0"/>
              </a:rPr>
              <a:t>4. Attendance Data Management and Syncing Module</a:t>
            </a:r>
            <a:endParaRPr lang="en-IN" sz="2000" dirty="0">
              <a:latin typeface="Times New Roman" panose="02020603050405020304" pitchFamily="18" charset="0"/>
              <a:cs typeface="Times New Roman" panose="02020603050405020304" pitchFamily="18" charset="0"/>
            </a:endParaRPr>
          </a:p>
          <a:p>
            <a:pPr marL="76200" indent="0" algn="just">
              <a:buNone/>
            </a:pPr>
            <a:r>
              <a:rPr lang="en-US" sz="2000" dirty="0">
                <a:latin typeface="Times New Roman" panose="02020603050405020304" pitchFamily="18" charset="0"/>
                <a:cs typeface="Times New Roman" panose="02020603050405020304" pitchFamily="18" charset="0"/>
              </a:rPr>
              <a:t>5. Admin Panel/Management Module</a:t>
            </a:r>
            <a:endParaRPr lang="en-IN" sz="2000" dirty="0">
              <a:latin typeface="Times New Roman" panose="02020603050405020304" pitchFamily="18" charset="0"/>
              <a:cs typeface="Times New Roman" panose="02020603050405020304" pitchFamily="18" charset="0"/>
            </a:endParaRPr>
          </a:p>
          <a:p>
            <a:pPr marL="76200" indent="0" algn="just">
              <a:buNone/>
            </a:pPr>
            <a:r>
              <a:rPr lang="en-IN" sz="2000" dirty="0">
                <a:latin typeface="Times New Roman" panose="02020603050405020304" pitchFamily="18" charset="0"/>
                <a:cs typeface="Times New Roman" panose="02020603050405020304" pitchFamily="18" charset="0"/>
              </a:rPr>
              <a:t>6. Privacy and Security Module</a:t>
            </a:r>
          </a:p>
          <a:p>
            <a:pPr marL="76200" indent="0" algn="just">
              <a:buNone/>
            </a:pPr>
            <a:r>
              <a:rPr lang="en-IN" sz="2000" dirty="0">
                <a:latin typeface="Times New Roman" panose="02020603050405020304" pitchFamily="18" charset="0"/>
                <a:cs typeface="Times New Roman" panose="02020603050405020304" pitchFamily="18" charset="0"/>
              </a:rPr>
              <a:t>7. Integration Module</a:t>
            </a:r>
          </a:p>
        </p:txBody>
      </p:sp>
    </p:spTree>
    <p:extLst>
      <p:ext uri="{BB962C8B-B14F-4D97-AF65-F5344CB8AC3E}">
        <p14:creationId xmlns:p14="http://schemas.microsoft.com/office/powerpoint/2010/main" val="192338001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1136</Words>
  <Application>Microsoft Office PowerPoint</Application>
  <PresentationFormat>Widescreen</PresentationFormat>
  <Paragraphs>115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Times New Roman</vt:lpstr>
      <vt:lpstr>Verdana</vt:lpstr>
      <vt:lpstr>Bioinformatics</vt:lpstr>
      <vt:lpstr>PowerPoint Presentation</vt:lpstr>
      <vt:lpstr>Abstract</vt:lpstr>
      <vt:lpstr>Literature survey</vt:lpstr>
      <vt:lpstr>PowerPoint Presentation</vt:lpstr>
      <vt:lpstr>Objectives</vt:lpstr>
      <vt:lpstr>Existing Methods Drawbacks</vt:lpstr>
      <vt:lpstr>Proposed Method</vt:lpstr>
      <vt:lpstr>Architecture Diagram</vt:lpstr>
      <vt:lpstr>Modules</vt:lpstr>
      <vt:lpstr>Technology Components</vt:lpstr>
      <vt:lpstr>Software And Hardware Requirements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harshitha R</cp:lastModifiedBy>
  <cp:revision>40</cp:revision>
  <dcterms:modified xsi:type="dcterms:W3CDTF">2025-02-17T14:53:56Z</dcterms:modified>
</cp:coreProperties>
</file>