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60" r:id="rId5"/>
    <p:sldId id="261" r:id="rId6"/>
    <p:sldId id="266" r:id="rId7"/>
    <p:sldId id="262" r:id="rId8"/>
    <p:sldId id="267" r:id="rId9"/>
    <p:sldId id="268"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91" d="100"/>
          <a:sy n="91" d="100"/>
        </p:scale>
        <p:origin x="32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B5FFE0B-A0AE-48DE-9A4B-1D60A6479D9B}" type="datetimeFigureOut">
              <a:rPr lang="en-IN" smtClean="0"/>
              <a:t>31-03-2024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94DA7D6-62E9-4F5D-8702-8FECA27BCFAD}" type="slidenum">
              <a:rPr lang="en-IN" smtClean="0"/>
              <a:t>‹#›</a:t>
            </a:fld>
            <a:endParaRPr lang="en-IN"/>
          </a:p>
        </p:txBody>
      </p:sp>
    </p:spTree>
    <p:extLst>
      <p:ext uri="{BB962C8B-B14F-4D97-AF65-F5344CB8AC3E}">
        <p14:creationId xmlns:p14="http://schemas.microsoft.com/office/powerpoint/2010/main" val="255178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DA7D6-62E9-4F5D-8702-8FECA27BCFAD}" type="slidenum">
              <a:rPr lang="en-IN" smtClean="0"/>
              <a:t>8</a:t>
            </a:fld>
            <a:endParaRPr lang="en-IN"/>
          </a:p>
        </p:txBody>
      </p:sp>
    </p:spTree>
    <p:extLst>
      <p:ext uri="{BB962C8B-B14F-4D97-AF65-F5344CB8AC3E}">
        <p14:creationId xmlns:p14="http://schemas.microsoft.com/office/powerpoint/2010/main" val="100658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HARSHITHA R</a:t>
            </a:r>
            <a:endParaRPr spc="15" dirty="0"/>
          </a:p>
        </p:txBody>
      </p:sp>
      <p:sp>
        <p:nvSpPr>
          <p:cNvPr id="8" name="object 8"/>
          <p:cNvSpPr txBox="1"/>
          <p:nvPr/>
        </p:nvSpPr>
        <p:spPr>
          <a:xfrm>
            <a:off x="6484619" y="2821622"/>
            <a:ext cx="3497581" cy="1515800"/>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2021PITAI117</a:t>
            </a:r>
          </a:p>
          <a:p>
            <a:pPr marL="12700">
              <a:lnSpc>
                <a:spcPct val="100000"/>
              </a:lnSpc>
              <a:spcBef>
                <a:spcPts val="100"/>
              </a:spcBef>
            </a:pPr>
            <a:r>
              <a:rPr lang="en-IN" sz="2400" b="1" spc="10" dirty="0">
                <a:solidFill>
                  <a:srgbClr val="2D936B"/>
                </a:solidFill>
                <a:latin typeface="Trebuchet MS"/>
                <a:cs typeface="Trebuchet MS"/>
              </a:rPr>
              <a:t>AIDS A</a:t>
            </a:r>
          </a:p>
          <a:p>
            <a:pPr marL="12700">
              <a:lnSpc>
                <a:spcPct val="100000"/>
              </a:lnSpc>
              <a:spcBef>
                <a:spcPts val="100"/>
              </a:spcBef>
            </a:pPr>
            <a:r>
              <a:rPr lang="en-IN" sz="2400" b="1" spc="10" dirty="0">
                <a:solidFill>
                  <a:srgbClr val="2D936B"/>
                </a:solidFill>
                <a:latin typeface="Trebuchet MS"/>
                <a:cs typeface="Trebuchet MS"/>
              </a:rPr>
              <a:t>NAAN MUDHALANVAN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29321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AD945D8F-FB2C-64F0-064B-9BADE737E430}"/>
              </a:ext>
            </a:extLst>
          </p:cNvPr>
          <p:cNvSpPr txBox="1"/>
          <p:nvPr/>
        </p:nvSpPr>
        <p:spPr>
          <a:xfrm>
            <a:off x="2496905" y="1905000"/>
            <a:ext cx="6938394" cy="3416320"/>
          </a:xfrm>
          <a:prstGeom prst="rect">
            <a:avLst/>
          </a:prstGeom>
          <a:noFill/>
        </p:spPr>
        <p:txBody>
          <a:bodyPr wrap="square">
            <a:spAutoFit/>
          </a:bodyPr>
          <a:lstStyle/>
          <a:p>
            <a:r>
              <a:rPr lang="en-US" dirty="0"/>
              <a:t>#Interactive and easy to use.</a:t>
            </a:r>
          </a:p>
          <a:p>
            <a:r>
              <a:rPr lang="en-US" dirty="0"/>
              <a:t>#Extract all the important features of resume in seconds</a:t>
            </a:r>
          </a:p>
          <a:p>
            <a:r>
              <a:rPr lang="en-US" dirty="0"/>
              <a:t>#Easily predict the personality of applicants</a:t>
            </a:r>
          </a:p>
          <a:p>
            <a:r>
              <a:rPr lang="en-US" dirty="0"/>
              <a:t>#It can be extended for commercial uses</a:t>
            </a:r>
          </a:p>
          <a:p>
            <a:r>
              <a:rPr lang="en-US" dirty="0"/>
              <a:t>#It can be made more interactives where we can easily handle bulk data and represent it.</a:t>
            </a:r>
          </a:p>
          <a:p>
            <a:r>
              <a:rPr lang="en-US" dirty="0"/>
              <a:t>#It can improve the training model for various addition features that help us to predict more accurate</a:t>
            </a:r>
          </a:p>
          <a:p>
            <a:r>
              <a:rPr lang="en-US" dirty="0"/>
              <a:t>result.</a:t>
            </a:r>
          </a:p>
          <a:p>
            <a:r>
              <a:rPr lang="en-US" dirty="0"/>
              <a:t>#Instead of direct asking the five characteristic values we can add questionaries’ which ask some</a:t>
            </a:r>
          </a:p>
          <a:p>
            <a:r>
              <a:rPr lang="en-US" dirty="0"/>
              <a:t>multiple-choice questions and auto calculate the various values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FF7C5726-C1DB-22FE-4F39-01A7C02B6E05}"/>
              </a:ext>
            </a:extLst>
          </p:cNvPr>
          <p:cNvPicPr>
            <a:picLocks noChangeAspect="1"/>
          </p:cNvPicPr>
          <p:nvPr/>
        </p:nvPicPr>
        <p:blipFill>
          <a:blip r:embed="rId3"/>
          <a:stretch>
            <a:fillRect/>
          </a:stretch>
        </p:blipFill>
        <p:spPr>
          <a:xfrm>
            <a:off x="457200" y="1215739"/>
            <a:ext cx="7791363" cy="749873"/>
          </a:xfrm>
          <a:prstGeom prst="rect">
            <a:avLst/>
          </a:prstGeom>
        </p:spPr>
      </p:pic>
      <p:pic>
        <p:nvPicPr>
          <p:cNvPr id="14" name="Picture 13">
            <a:extLst>
              <a:ext uri="{FF2B5EF4-FFF2-40B4-BE49-F238E27FC236}">
                <a16:creationId xmlns:a16="http://schemas.microsoft.com/office/drawing/2014/main" id="{4A6D301E-7563-319F-AD0E-0688F7364084}"/>
              </a:ext>
            </a:extLst>
          </p:cNvPr>
          <p:cNvPicPr>
            <a:picLocks noChangeAspect="1"/>
          </p:cNvPicPr>
          <p:nvPr/>
        </p:nvPicPr>
        <p:blipFill>
          <a:blip r:embed="rId4"/>
          <a:stretch>
            <a:fillRect/>
          </a:stretch>
        </p:blipFill>
        <p:spPr>
          <a:xfrm>
            <a:off x="260314" y="1909719"/>
            <a:ext cx="11119320" cy="44557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A403F761-BC62-944F-6B72-59ABA0E675B2}"/>
              </a:ext>
            </a:extLst>
          </p:cNvPr>
          <p:cNvSpPr txBox="1"/>
          <p:nvPr/>
        </p:nvSpPr>
        <p:spPr>
          <a:xfrm>
            <a:off x="381000" y="1451691"/>
            <a:ext cx="6098796" cy="369332"/>
          </a:xfrm>
          <a:prstGeom prst="rect">
            <a:avLst/>
          </a:prstGeom>
          <a:noFill/>
        </p:spPr>
        <p:txBody>
          <a:bodyPr wrap="square">
            <a:spAutoFit/>
          </a:bodyPr>
          <a:lstStyle/>
          <a:p>
            <a:r>
              <a:rPr lang="en-US" b="1" dirty="0"/>
              <a:t>PREDICTED PERSONALITY ON VARIOUS TEST CASES </a:t>
            </a:r>
            <a:endParaRPr lang="en-IN" b="1" dirty="0"/>
          </a:p>
        </p:txBody>
      </p:sp>
      <p:pic>
        <p:nvPicPr>
          <p:cNvPr id="11" name="Picture 10">
            <a:extLst>
              <a:ext uri="{FF2B5EF4-FFF2-40B4-BE49-F238E27FC236}">
                <a16:creationId xmlns:a16="http://schemas.microsoft.com/office/drawing/2014/main" id="{83D3C0D1-32CC-BACD-0CDD-3A553E551C06}"/>
              </a:ext>
            </a:extLst>
          </p:cNvPr>
          <p:cNvPicPr>
            <a:picLocks noChangeAspect="1"/>
          </p:cNvPicPr>
          <p:nvPr/>
        </p:nvPicPr>
        <p:blipFill>
          <a:blip r:embed="rId3"/>
          <a:stretch>
            <a:fillRect/>
          </a:stretch>
        </p:blipFill>
        <p:spPr>
          <a:xfrm>
            <a:off x="381000" y="2114399"/>
            <a:ext cx="5397565" cy="2794001"/>
          </a:xfrm>
          <a:prstGeom prst="rect">
            <a:avLst/>
          </a:prstGeom>
        </p:spPr>
      </p:pic>
      <p:sp>
        <p:nvSpPr>
          <p:cNvPr id="12" name="TextBox 11">
            <a:extLst>
              <a:ext uri="{FF2B5EF4-FFF2-40B4-BE49-F238E27FC236}">
                <a16:creationId xmlns:a16="http://schemas.microsoft.com/office/drawing/2014/main" id="{3F7E8FD3-94E6-FBEA-334F-9219553024F6}"/>
              </a:ext>
            </a:extLst>
          </p:cNvPr>
          <p:cNvSpPr txBox="1"/>
          <p:nvPr/>
        </p:nvSpPr>
        <p:spPr>
          <a:xfrm>
            <a:off x="755332" y="5986462"/>
            <a:ext cx="10217468" cy="584775"/>
          </a:xfrm>
          <a:prstGeom prst="rect">
            <a:avLst/>
          </a:prstGeom>
          <a:noFill/>
        </p:spPr>
        <p:txBody>
          <a:bodyPr wrap="square" rtlCol="0">
            <a:spAutoFit/>
          </a:bodyPr>
          <a:lstStyle/>
          <a:p>
            <a:r>
              <a:rPr lang="en-IN" sz="1600" dirty="0"/>
              <a:t>Thus we were are able to come to a rough decision about a person’s personality based upon analysing their </a:t>
            </a:r>
            <a:r>
              <a:rPr lang="en-IN" sz="1600" dirty="0" err="1"/>
              <a:t>curriculam</a:t>
            </a:r>
            <a:r>
              <a:rPr lang="en-IN" sz="1600" dirty="0"/>
              <a:t> vitae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PERSONALITY PREDICTION THROUGH CV</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2202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C66B3ED3-DFCB-0F7A-A886-8CAE027D67DA}"/>
              </a:ext>
            </a:extLst>
          </p:cNvPr>
          <p:cNvSpPr txBox="1"/>
          <p:nvPr/>
        </p:nvSpPr>
        <p:spPr>
          <a:xfrm>
            <a:off x="304800" y="1381958"/>
            <a:ext cx="8763000" cy="424731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Neue Regular"/>
              </a:rPr>
              <a:t>Personality of a person plays a crucial role in the organizational progress and also in the self-development process in an individual's life. One of the typical ways to predict the person's personality is either by a standard review or by scrutinizing the Curriculum Vitae of the candidate. The Conventional method of recruiting the candidates involves manual short listing of job seekers resumes according to the requirement of the company. In this work, a system that automates the task of segregating candidates based on eligibility criteria and personality evaluation in a recruitment process is proposed. To meet this requirement an online application is developed for the registration of candidate's details and analysis of candidate's personalities through an online Multiple-Choice Question (MCQ) test containing personality quizzes. Then the system analyzes professional eligibility by comparing the uploaded Curriculum Vitae trained datasets. This system employs a machine learning algorithm namely “Logistic Regression” which helps to choose fair decisions to recruit a suitable candidate. Thus, the final results of the personality quizzes will be sent to both candidates and the admin.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AEBB3E5-34B1-8EF7-208F-BC8B075408FC}"/>
              </a:ext>
            </a:extLst>
          </p:cNvPr>
          <p:cNvSpPr txBox="1"/>
          <p:nvPr/>
        </p:nvSpPr>
        <p:spPr>
          <a:xfrm>
            <a:off x="1143000" y="2133600"/>
            <a:ext cx="6098796"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This method can be applied to a wide range of corporate functions that might call for qualified candidates. The hiring, training, and firing department's workload will be lessened by this approach, as will the workload of other employees. An expert will be provided for the organization by this system, which will assist in choosing the best applicant for the intended job profile. Based on their personality scores, the admin may quickly screen candidates and choose the best fit for a given job profile. The practice of using Natural Language Processing (NLP) can be characterized as a means of reducing the gap between humans and machines by making a machine more human-like.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E07FB462-6788-ACC2-9415-906B64D15D05}"/>
              </a:ext>
            </a:extLst>
          </p:cNvPr>
          <p:cNvSpPr txBox="1"/>
          <p:nvPr/>
        </p:nvSpPr>
        <p:spPr>
          <a:xfrm>
            <a:off x="304800" y="2514600"/>
            <a:ext cx="7620000" cy="2585323"/>
          </a:xfrm>
          <a:prstGeom prst="rect">
            <a:avLst/>
          </a:prstGeom>
          <a:noFill/>
        </p:spPr>
        <p:txBody>
          <a:bodyPr wrap="square" rtlCol="0">
            <a:spAutoFit/>
          </a:bodyPr>
          <a:lstStyle/>
          <a:p>
            <a:r>
              <a:rPr lang="en-IN" dirty="0"/>
              <a:t>This model was created mainly for the higher official recruiters who find it really difficult to scan every other resume or CV that comes by</a:t>
            </a:r>
          </a:p>
          <a:p>
            <a:r>
              <a:rPr lang="en-IN" dirty="0"/>
              <a:t>The main consumers of this model are the corporations who are involved in the recruitment business</a:t>
            </a:r>
          </a:p>
          <a:p>
            <a:r>
              <a:rPr lang="en-US" dirty="0"/>
              <a:t>The system built in this project predicts personality of peoples by using their gender, age, score of openness, conscientiousness, extraversion, agreeableness, neuroticism and experience. It parses all the data from CV/resume and on the result page, it shows all the information from the entered data and uploaded resume.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FA33-A4DC-6AF9-509D-865513CEC436}"/>
              </a:ext>
            </a:extLst>
          </p:cNvPr>
          <p:cNvSpPr>
            <a:spLocks noGrp="1"/>
          </p:cNvSpPr>
          <p:nvPr>
            <p:ph type="title"/>
          </p:nvPr>
        </p:nvSpPr>
        <p:spPr>
          <a:xfrm>
            <a:off x="1143000" y="152400"/>
            <a:ext cx="8915400" cy="1169551"/>
          </a:xfrm>
        </p:spPr>
        <p:txBody>
          <a:bodyPr/>
          <a:lstStyle/>
          <a:p>
            <a:r>
              <a:rPr lang="en-IN" sz="2800" dirty="0"/>
              <a:t>BACKGROUND OF PERSONALITY PERCEPTION</a:t>
            </a:r>
            <a:br>
              <a:rPr lang="en-IN" dirty="0"/>
            </a:br>
            <a:endParaRPr lang="en-IN" dirty="0"/>
          </a:p>
        </p:txBody>
      </p:sp>
      <p:sp>
        <p:nvSpPr>
          <p:cNvPr id="3" name="TextBox 2">
            <a:extLst>
              <a:ext uri="{FF2B5EF4-FFF2-40B4-BE49-F238E27FC236}">
                <a16:creationId xmlns:a16="http://schemas.microsoft.com/office/drawing/2014/main" id="{5E5FF197-4D86-119A-F728-8EF9EFD8D9FF}"/>
              </a:ext>
            </a:extLst>
          </p:cNvPr>
          <p:cNvSpPr txBox="1"/>
          <p:nvPr/>
        </p:nvSpPr>
        <p:spPr>
          <a:xfrm>
            <a:off x="76200" y="533400"/>
            <a:ext cx="9448800" cy="6370975"/>
          </a:xfrm>
          <a:prstGeom prst="rect">
            <a:avLst/>
          </a:prstGeom>
          <a:noFill/>
        </p:spPr>
        <p:txBody>
          <a:bodyPr wrap="square" rtlCol="0">
            <a:spAutoFit/>
          </a:bodyPr>
          <a:lstStyle/>
          <a:p>
            <a:endParaRPr lang="en-US" sz="1200" dirty="0"/>
          </a:p>
          <a:p>
            <a:r>
              <a:rPr lang="en-US" dirty="0"/>
              <a:t>The Big Five Personality Traits Model measures five key dimensions of people's personalities:</a:t>
            </a:r>
          </a:p>
          <a:p>
            <a:r>
              <a:rPr lang="en-US" b="1" dirty="0"/>
              <a:t>Openness</a:t>
            </a:r>
            <a:r>
              <a:rPr lang="en-US" dirty="0"/>
              <a:t>: sometimes called "Intellect" or "Imagination," this measures your level of creativity, and your</a:t>
            </a:r>
          </a:p>
          <a:p>
            <a:r>
              <a:rPr lang="en-US" dirty="0"/>
              <a:t>desire for knowledge and new experiences.</a:t>
            </a:r>
          </a:p>
          <a:p>
            <a:r>
              <a:rPr lang="en-US" b="1" dirty="0"/>
              <a:t>Conscientiousness</a:t>
            </a:r>
            <a:r>
              <a:rPr lang="en-US" dirty="0"/>
              <a:t>: this looks at the level of care that you take in your life and work. If you score highly in</a:t>
            </a:r>
          </a:p>
          <a:p>
            <a:r>
              <a:rPr lang="en-US" dirty="0"/>
              <a:t>conscientiousness, you'll likely be organized and thorough, and know how to make plans and follow them</a:t>
            </a:r>
          </a:p>
          <a:p>
            <a:r>
              <a:rPr lang="en-US" dirty="0"/>
              <a:t>through. If you score low, you'll likely be lax and disorganized.</a:t>
            </a:r>
          </a:p>
          <a:p>
            <a:r>
              <a:rPr lang="en-US" b="1" dirty="0"/>
              <a:t>Extraversion/Introversion</a:t>
            </a:r>
            <a:r>
              <a:rPr lang="en-US" dirty="0"/>
              <a:t>: this dimension measures your level of sociability. Are you outgoing or quiet,</a:t>
            </a:r>
          </a:p>
          <a:p>
            <a:r>
              <a:rPr lang="en-US" dirty="0"/>
              <a:t>for instance? Do you draw energy from a crowd, or do you find it difficult to work and communicate with</a:t>
            </a:r>
          </a:p>
          <a:p>
            <a:r>
              <a:rPr lang="en-US" dirty="0"/>
              <a:t>other people?</a:t>
            </a:r>
          </a:p>
          <a:p>
            <a:r>
              <a:rPr lang="en-US" b="1" dirty="0"/>
              <a:t>Agreeableness</a:t>
            </a:r>
            <a:r>
              <a:rPr lang="en-US" dirty="0"/>
              <a:t>: this dimension measures how well you get on with other people. Are you considerate,</a:t>
            </a:r>
          </a:p>
          <a:p>
            <a:r>
              <a:rPr lang="en-US" dirty="0"/>
              <a:t>helpful and willing to compromise? Or do you tend to put your needs before others'?</a:t>
            </a:r>
          </a:p>
          <a:p>
            <a:r>
              <a:rPr lang="en-US" b="1" dirty="0"/>
              <a:t>Natural Reactions</a:t>
            </a:r>
            <a:r>
              <a:rPr lang="en-US" dirty="0"/>
              <a:t>: sometimes called "Emotional Stability" or "Neuroticism," this measure emotional</a:t>
            </a:r>
          </a:p>
          <a:p>
            <a:r>
              <a:rPr lang="en-US" dirty="0"/>
              <a:t>reactions. Do you react negatively or calmly to bad news? Do you worry obsessively about small details, or</a:t>
            </a:r>
          </a:p>
          <a:p>
            <a:r>
              <a:rPr lang="en-US" dirty="0"/>
              <a:t>are you relaxed in stressful situations?</a:t>
            </a:r>
            <a:endParaRPr lang="en-IN" dirty="0"/>
          </a:p>
        </p:txBody>
      </p:sp>
    </p:spTree>
    <p:extLst>
      <p:ext uri="{BB962C8B-B14F-4D97-AF65-F5344CB8AC3E}">
        <p14:creationId xmlns:p14="http://schemas.microsoft.com/office/powerpoint/2010/main" val="118026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92507"/>
            <a:ext cx="2104675" cy="29794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730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58CDD99F-9002-9736-B823-E676311851D8}"/>
              </a:ext>
            </a:extLst>
          </p:cNvPr>
          <p:cNvSpPr txBox="1"/>
          <p:nvPr/>
        </p:nvSpPr>
        <p:spPr>
          <a:xfrm>
            <a:off x="2286000" y="1886959"/>
            <a:ext cx="7524750" cy="2862322"/>
          </a:xfrm>
          <a:prstGeom prst="rect">
            <a:avLst/>
          </a:prstGeom>
          <a:noFill/>
        </p:spPr>
        <p:txBody>
          <a:bodyPr wrap="square">
            <a:spAutoFit/>
          </a:bodyPr>
          <a:lstStyle/>
          <a:p>
            <a:r>
              <a:rPr lang="en-US" dirty="0"/>
              <a:t>This system uses logistic regression for training the model and </a:t>
            </a:r>
            <a:r>
              <a:rPr lang="en-US" dirty="0" err="1"/>
              <a:t>pyresparser</a:t>
            </a:r>
            <a:r>
              <a:rPr lang="en-US" dirty="0"/>
              <a:t> module for parsing the information from resume which is built using </a:t>
            </a:r>
            <a:r>
              <a:rPr lang="en-US" dirty="0" err="1"/>
              <a:t>nltk</a:t>
            </a:r>
            <a:r>
              <a:rPr lang="en-US" dirty="0"/>
              <a:t> and </a:t>
            </a:r>
            <a:r>
              <a:rPr lang="en-US" dirty="0" err="1"/>
              <a:t>spaCy</a:t>
            </a:r>
            <a:r>
              <a:rPr lang="en-US" dirty="0"/>
              <a:t> module in python. Description of Methods and Flow in the System:</a:t>
            </a:r>
          </a:p>
          <a:p>
            <a:endParaRPr lang="en-US" dirty="0"/>
          </a:p>
          <a:p>
            <a:r>
              <a:rPr lang="en-US" dirty="0"/>
              <a:t>#train_model class</a:t>
            </a:r>
          </a:p>
          <a:p>
            <a:r>
              <a:rPr lang="en-US" dirty="0"/>
              <a:t>#main method</a:t>
            </a:r>
          </a:p>
          <a:p>
            <a:r>
              <a:rPr lang="en-US" dirty="0"/>
              <a:t>#predict_person method</a:t>
            </a:r>
          </a:p>
          <a:p>
            <a:r>
              <a:rPr lang="en-IN" dirty="0"/>
              <a:t>#OpenFile method</a:t>
            </a:r>
          </a:p>
          <a:p>
            <a:r>
              <a:rPr lang="en-IN" dirty="0"/>
              <a:t>#prediction_result method</a:t>
            </a:r>
          </a:p>
          <a:p>
            <a:r>
              <a:rPr lang="en-IN" dirty="0"/>
              <a:t>#check_type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6FB2-2BCE-41F6-A6F3-B6692249865E}"/>
              </a:ext>
            </a:extLst>
          </p:cNvPr>
          <p:cNvSpPr>
            <a:spLocks noGrp="1"/>
          </p:cNvSpPr>
          <p:nvPr>
            <p:ph type="title"/>
          </p:nvPr>
        </p:nvSpPr>
        <p:spPr>
          <a:xfrm>
            <a:off x="755332" y="385444"/>
            <a:ext cx="10681335" cy="984885"/>
          </a:xfrm>
        </p:spPr>
        <p:txBody>
          <a:bodyPr/>
          <a:lstStyle/>
          <a:p>
            <a:r>
              <a:rPr lang="en-US" sz="1600" b="0" dirty="0">
                <a:latin typeface="+mj-lt"/>
              </a:rPr>
              <a:t>The system built in this project predicts personality of peoples by using their gender, age, score of openness, conscientiousness, extraversion, agreeableness, neuroticism and experience. It parses all the data from CV/resume and on the result page, it shows all the information from the entered data and uploaded resume. This system uses logistic regression for training the model and </a:t>
            </a:r>
            <a:r>
              <a:rPr lang="en-US" sz="1600" b="0" dirty="0" err="1">
                <a:latin typeface="+mj-lt"/>
              </a:rPr>
              <a:t>pyresparser</a:t>
            </a:r>
            <a:r>
              <a:rPr lang="en-US" sz="1600" b="0" dirty="0">
                <a:latin typeface="+mj-lt"/>
              </a:rPr>
              <a:t> module for parsing the information from resume which is built using </a:t>
            </a:r>
            <a:r>
              <a:rPr lang="en-US" sz="1600" b="0" dirty="0" err="1">
                <a:latin typeface="+mj-lt"/>
              </a:rPr>
              <a:t>nltk</a:t>
            </a:r>
            <a:r>
              <a:rPr lang="en-US" sz="1600" b="0" dirty="0">
                <a:latin typeface="+mj-lt"/>
              </a:rPr>
              <a:t> and </a:t>
            </a:r>
            <a:r>
              <a:rPr lang="en-US" sz="1600" b="0" dirty="0" err="1">
                <a:latin typeface="+mj-lt"/>
              </a:rPr>
              <a:t>spaCy</a:t>
            </a:r>
            <a:r>
              <a:rPr lang="en-US" sz="1600" b="0" dirty="0">
                <a:latin typeface="+mj-lt"/>
              </a:rPr>
              <a:t> module in python.</a:t>
            </a:r>
            <a:endParaRPr lang="en-IN" sz="1600" b="0" dirty="0">
              <a:latin typeface="+mj-lt"/>
            </a:endParaRPr>
          </a:p>
        </p:txBody>
      </p:sp>
      <p:sp>
        <p:nvSpPr>
          <p:cNvPr id="4" name="TextBox 3">
            <a:extLst>
              <a:ext uri="{FF2B5EF4-FFF2-40B4-BE49-F238E27FC236}">
                <a16:creationId xmlns:a16="http://schemas.microsoft.com/office/drawing/2014/main" id="{C5FA959A-750E-ED5A-B136-E8F5152E8602}"/>
              </a:ext>
            </a:extLst>
          </p:cNvPr>
          <p:cNvSpPr txBox="1"/>
          <p:nvPr/>
        </p:nvSpPr>
        <p:spPr>
          <a:xfrm>
            <a:off x="685799" y="1573243"/>
            <a:ext cx="10750867" cy="830997"/>
          </a:xfrm>
          <a:prstGeom prst="rect">
            <a:avLst/>
          </a:prstGeom>
          <a:noFill/>
        </p:spPr>
        <p:txBody>
          <a:bodyPr wrap="square">
            <a:spAutoFit/>
          </a:bodyPr>
          <a:lstStyle/>
          <a:p>
            <a:r>
              <a:rPr lang="en-US" sz="1600" dirty="0"/>
              <a:t>1. </a:t>
            </a:r>
            <a:r>
              <a:rPr lang="en-US" sz="1600" b="1" dirty="0" err="1"/>
              <a:t>train_model</a:t>
            </a:r>
            <a:r>
              <a:rPr lang="en-US" sz="1600" b="1" dirty="0"/>
              <a:t> class</a:t>
            </a:r>
            <a:r>
              <a:rPr lang="en-US" sz="1600" dirty="0"/>
              <a:t>: It contains two method which train model and predict the result by giving the various values.</a:t>
            </a:r>
          </a:p>
          <a:p>
            <a:r>
              <a:rPr lang="en-US" sz="1600" dirty="0"/>
              <a:t>            a. </a:t>
            </a:r>
            <a:r>
              <a:rPr lang="en-US" sz="1600" b="1" dirty="0"/>
              <a:t>train method</a:t>
            </a:r>
            <a:r>
              <a:rPr lang="en-US" sz="1600" dirty="0"/>
              <a:t>: It read the dataset for training the model from a csv file and build a model</a:t>
            </a:r>
          </a:p>
          <a:p>
            <a:r>
              <a:rPr lang="en-US" sz="1600" dirty="0"/>
              <a:t>              using Logistic Regression. It uses different 7 values for training the model</a:t>
            </a:r>
            <a:endParaRPr lang="en-IN" sz="1600" dirty="0"/>
          </a:p>
        </p:txBody>
      </p:sp>
      <p:sp>
        <p:nvSpPr>
          <p:cNvPr id="6" name="TextBox 5">
            <a:extLst>
              <a:ext uri="{FF2B5EF4-FFF2-40B4-BE49-F238E27FC236}">
                <a16:creationId xmlns:a16="http://schemas.microsoft.com/office/drawing/2014/main" id="{B5B0D548-0E81-9837-9743-A5A43E88F4F8}"/>
              </a:ext>
            </a:extLst>
          </p:cNvPr>
          <p:cNvSpPr txBox="1"/>
          <p:nvPr/>
        </p:nvSpPr>
        <p:spPr>
          <a:xfrm>
            <a:off x="1219200" y="2356247"/>
            <a:ext cx="8610600" cy="615553"/>
          </a:xfrm>
          <a:prstGeom prst="rect">
            <a:avLst/>
          </a:prstGeom>
          <a:noFill/>
        </p:spPr>
        <p:txBody>
          <a:bodyPr wrap="square">
            <a:spAutoFit/>
          </a:bodyPr>
          <a:lstStyle/>
          <a:p>
            <a:r>
              <a:rPr lang="en-US" sz="1600" dirty="0"/>
              <a:t>b. </a:t>
            </a:r>
            <a:r>
              <a:rPr lang="en-US" sz="1600" b="1" dirty="0"/>
              <a:t>test method</a:t>
            </a:r>
            <a:r>
              <a:rPr lang="en-US" sz="1600" dirty="0"/>
              <a:t>: It predict the personality of a person by passing an array of values that contains gender, age and other 5 personality characteristics</a:t>
            </a:r>
            <a:r>
              <a:rPr lang="en-US" dirty="0"/>
              <a:t>.</a:t>
            </a:r>
            <a:endParaRPr lang="en-IN" dirty="0"/>
          </a:p>
        </p:txBody>
      </p:sp>
      <p:sp>
        <p:nvSpPr>
          <p:cNvPr id="8" name="TextBox 7">
            <a:extLst>
              <a:ext uri="{FF2B5EF4-FFF2-40B4-BE49-F238E27FC236}">
                <a16:creationId xmlns:a16="http://schemas.microsoft.com/office/drawing/2014/main" id="{C8D4BAF1-FB4D-1306-87D8-CE0D8CF31B2A}"/>
              </a:ext>
            </a:extLst>
          </p:cNvPr>
          <p:cNvSpPr txBox="1"/>
          <p:nvPr/>
        </p:nvSpPr>
        <p:spPr>
          <a:xfrm>
            <a:off x="755332" y="2890391"/>
            <a:ext cx="10827068" cy="1323439"/>
          </a:xfrm>
          <a:prstGeom prst="rect">
            <a:avLst/>
          </a:prstGeom>
          <a:noFill/>
        </p:spPr>
        <p:txBody>
          <a:bodyPr wrap="square">
            <a:spAutoFit/>
          </a:bodyPr>
          <a:lstStyle/>
          <a:p>
            <a:endParaRPr lang="en-US" sz="1600" dirty="0"/>
          </a:p>
          <a:p>
            <a:r>
              <a:rPr lang="en-US" sz="1600" dirty="0"/>
              <a:t>2. </a:t>
            </a:r>
            <a:r>
              <a:rPr lang="en-US" sz="1600" b="1" dirty="0"/>
              <a:t>main method</a:t>
            </a:r>
            <a:r>
              <a:rPr lang="en-US" sz="1600" dirty="0"/>
              <a:t>: We start with creating an object of </a:t>
            </a:r>
            <a:r>
              <a:rPr lang="en-US" sz="1600" dirty="0" err="1"/>
              <a:t>train_model</a:t>
            </a:r>
            <a:r>
              <a:rPr lang="en-US" sz="1600" dirty="0"/>
              <a:t> class and train the model by calling train method of class. Then we initialize a variable with Tk object and design the landing page of system using labels and button. A button with name Predict Personality is designed which calls</a:t>
            </a:r>
          </a:p>
          <a:p>
            <a:r>
              <a:rPr lang="en-US" sz="1600" dirty="0" err="1"/>
              <a:t>predict_person</a:t>
            </a:r>
            <a:r>
              <a:rPr lang="en-US" sz="1600" dirty="0"/>
              <a:t> method. </a:t>
            </a:r>
            <a:endParaRPr lang="en-IN" sz="1600" dirty="0"/>
          </a:p>
        </p:txBody>
      </p:sp>
      <p:sp>
        <p:nvSpPr>
          <p:cNvPr id="10" name="TextBox 9">
            <a:extLst>
              <a:ext uri="{FF2B5EF4-FFF2-40B4-BE49-F238E27FC236}">
                <a16:creationId xmlns:a16="http://schemas.microsoft.com/office/drawing/2014/main" id="{D3F6AA00-5B8B-3990-9248-B1FB75F3A4F2}"/>
              </a:ext>
            </a:extLst>
          </p:cNvPr>
          <p:cNvSpPr txBox="1"/>
          <p:nvPr/>
        </p:nvSpPr>
        <p:spPr>
          <a:xfrm>
            <a:off x="685799" y="4699981"/>
            <a:ext cx="10930532" cy="1323439"/>
          </a:xfrm>
          <a:prstGeom prst="rect">
            <a:avLst/>
          </a:prstGeom>
          <a:noFill/>
        </p:spPr>
        <p:txBody>
          <a:bodyPr wrap="square">
            <a:spAutoFit/>
          </a:bodyPr>
          <a:lstStyle/>
          <a:p>
            <a:r>
              <a:rPr lang="en-US" sz="1600" dirty="0"/>
              <a:t>3. </a:t>
            </a:r>
            <a:r>
              <a:rPr lang="en-US" sz="1600" b="1" dirty="0" err="1"/>
              <a:t>predict_person</a:t>
            </a:r>
            <a:r>
              <a:rPr lang="en-US" sz="1600" b="1" dirty="0"/>
              <a:t> method</a:t>
            </a:r>
            <a:r>
              <a:rPr lang="en-US" sz="1600" dirty="0"/>
              <a:t>: We withdraw the root </a:t>
            </a:r>
            <a:r>
              <a:rPr lang="en-US" sz="1600" dirty="0" err="1"/>
              <a:t>tkinter</a:t>
            </a:r>
            <a:r>
              <a:rPr lang="en-US" sz="1600" dirty="0"/>
              <a:t> window and create a new </a:t>
            </a:r>
            <a:r>
              <a:rPr lang="en-US" sz="1600" dirty="0" err="1"/>
              <a:t>toplevel</a:t>
            </a:r>
            <a:r>
              <a:rPr lang="en-US" sz="1600" dirty="0"/>
              <a:t> window and configure its size and attributes. We label the heading of window followed by various labels and</a:t>
            </a:r>
          </a:p>
          <a:p>
            <a:r>
              <a:rPr lang="en-US" sz="1600" dirty="0"/>
              <a:t>their entries. For selecting of a resume file, user needs to press choose file button which then calls </a:t>
            </a:r>
            <a:r>
              <a:rPr lang="en-US" sz="1600" dirty="0" err="1"/>
              <a:t>Openfile</a:t>
            </a:r>
            <a:r>
              <a:rPr lang="en-US" sz="1600" dirty="0"/>
              <a:t> method that takes an argument of button. In </a:t>
            </a:r>
            <a:r>
              <a:rPr lang="en-US" sz="1600" dirty="0" err="1"/>
              <a:t>predict_person</a:t>
            </a:r>
            <a:r>
              <a:rPr lang="en-US" sz="1600" dirty="0"/>
              <a:t> method, various entries are</a:t>
            </a:r>
          </a:p>
          <a:p>
            <a:r>
              <a:rPr lang="en-US" sz="1600" dirty="0"/>
              <a:t>taken for predicting the personality. Submit button pass all the values to </a:t>
            </a:r>
            <a:r>
              <a:rPr lang="en-US" sz="1600" dirty="0" err="1"/>
              <a:t>prediction_result</a:t>
            </a:r>
            <a:r>
              <a:rPr lang="en-US" sz="1600" dirty="0"/>
              <a:t>.</a:t>
            </a:r>
          </a:p>
        </p:txBody>
      </p:sp>
    </p:spTree>
    <p:extLst>
      <p:ext uri="{BB962C8B-B14F-4D97-AF65-F5344CB8AC3E}">
        <p14:creationId xmlns:p14="http://schemas.microsoft.com/office/powerpoint/2010/main" val="329787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A2500-004B-6809-210E-5EC68727F1C4}"/>
              </a:ext>
            </a:extLst>
          </p:cNvPr>
          <p:cNvSpPr txBox="1"/>
          <p:nvPr/>
        </p:nvSpPr>
        <p:spPr>
          <a:xfrm>
            <a:off x="533400" y="2057400"/>
            <a:ext cx="10591800" cy="1569660"/>
          </a:xfrm>
          <a:prstGeom prst="rect">
            <a:avLst/>
          </a:prstGeom>
          <a:noFill/>
        </p:spPr>
        <p:txBody>
          <a:bodyPr wrap="square">
            <a:spAutoFit/>
          </a:bodyPr>
          <a:lstStyle/>
          <a:p>
            <a:r>
              <a:rPr lang="en-US" sz="1600" dirty="0"/>
              <a:t>5. </a:t>
            </a:r>
            <a:r>
              <a:rPr lang="en-US" sz="1600" b="1" dirty="0" err="1"/>
              <a:t>prediction_result</a:t>
            </a:r>
            <a:r>
              <a:rPr lang="en-US" sz="1600" b="1" dirty="0"/>
              <a:t> method</a:t>
            </a:r>
            <a:r>
              <a:rPr lang="en-US" sz="1600" dirty="0"/>
              <a:t>: This method firstly closes the previous </a:t>
            </a:r>
            <a:r>
              <a:rPr lang="en-US" sz="1600" dirty="0" err="1"/>
              <a:t>tkinter</a:t>
            </a:r>
            <a:r>
              <a:rPr lang="en-US" sz="1600" dirty="0"/>
              <a:t> window which was used to take the data from user. After this, it calls test method of model object and stores the result returned by method. After this it parse all the information from resume and stores in a variable followed by a try except block which try to delete name and validate mobile number from fetched information from resume. Then it prints all the data submitted by user on console. After this, the method popup a full screen window which shows all the parsed information and predicted personality on GUI window along with the definition of each personality characteristic’s definition.</a:t>
            </a:r>
            <a:endParaRPr lang="en-IN" sz="1600" dirty="0"/>
          </a:p>
        </p:txBody>
      </p:sp>
      <p:sp>
        <p:nvSpPr>
          <p:cNvPr id="6" name="TextBox 5">
            <a:extLst>
              <a:ext uri="{FF2B5EF4-FFF2-40B4-BE49-F238E27FC236}">
                <a16:creationId xmlns:a16="http://schemas.microsoft.com/office/drawing/2014/main" id="{E6101E5A-D1D4-841E-DEA3-4A28765E294F}"/>
              </a:ext>
            </a:extLst>
          </p:cNvPr>
          <p:cNvSpPr txBox="1"/>
          <p:nvPr/>
        </p:nvSpPr>
        <p:spPr>
          <a:xfrm>
            <a:off x="457200" y="3962400"/>
            <a:ext cx="10515600" cy="338554"/>
          </a:xfrm>
          <a:prstGeom prst="rect">
            <a:avLst/>
          </a:prstGeom>
          <a:noFill/>
        </p:spPr>
        <p:txBody>
          <a:bodyPr wrap="square">
            <a:spAutoFit/>
          </a:bodyPr>
          <a:lstStyle/>
          <a:p>
            <a:r>
              <a:rPr lang="en-US" sz="1600" dirty="0"/>
              <a:t> 6. </a:t>
            </a:r>
            <a:r>
              <a:rPr lang="en-US" sz="1600" b="1" dirty="0" err="1"/>
              <a:t>check_type</a:t>
            </a:r>
            <a:r>
              <a:rPr lang="en-US" sz="1600" b="1" dirty="0"/>
              <a:t> method</a:t>
            </a:r>
            <a:r>
              <a:rPr lang="en-US" sz="1600" dirty="0"/>
              <a:t>: It converts various strings and numbers into desired format and converts lists and tuples in string</a:t>
            </a:r>
            <a:endParaRPr lang="en-IN" sz="1600" dirty="0"/>
          </a:p>
        </p:txBody>
      </p:sp>
      <p:sp>
        <p:nvSpPr>
          <p:cNvPr id="8" name="TextBox 7">
            <a:extLst>
              <a:ext uri="{FF2B5EF4-FFF2-40B4-BE49-F238E27FC236}">
                <a16:creationId xmlns:a16="http://schemas.microsoft.com/office/drawing/2014/main" id="{C34CFF6A-76B2-659F-4B6A-7DCB89C3733F}"/>
              </a:ext>
            </a:extLst>
          </p:cNvPr>
          <p:cNvSpPr txBox="1"/>
          <p:nvPr/>
        </p:nvSpPr>
        <p:spPr>
          <a:xfrm>
            <a:off x="533400" y="990600"/>
            <a:ext cx="9982200" cy="861774"/>
          </a:xfrm>
          <a:prstGeom prst="rect">
            <a:avLst/>
          </a:prstGeom>
          <a:noFill/>
        </p:spPr>
        <p:txBody>
          <a:bodyPr wrap="square">
            <a:spAutoFit/>
          </a:bodyPr>
          <a:lstStyle/>
          <a:p>
            <a:r>
              <a:rPr lang="en-US" sz="1600" dirty="0"/>
              <a:t>4. </a:t>
            </a:r>
            <a:r>
              <a:rPr lang="en-US" sz="1600" b="1" dirty="0" err="1"/>
              <a:t>OpenFile</a:t>
            </a:r>
            <a:r>
              <a:rPr lang="en-US" sz="1600" b="1" dirty="0"/>
              <a:t> method</a:t>
            </a:r>
            <a:r>
              <a:rPr lang="en-US" sz="1600" dirty="0"/>
              <a:t>: It tries to open the directory with default address name and file types and except if file not chosen. After try except block, the method changes the name of choose file button in</a:t>
            </a:r>
          </a:p>
          <a:p>
            <a:r>
              <a:rPr lang="en-US" sz="1600" dirty="0" err="1"/>
              <a:t>predict_person</a:t>
            </a:r>
            <a:r>
              <a:rPr lang="en-US" sz="1600" dirty="0"/>
              <a:t> method with the base name of file so that user can know about the chosen file</a:t>
            </a:r>
            <a:r>
              <a:rPr lang="en-US" dirty="0"/>
              <a:t>.</a:t>
            </a:r>
          </a:p>
        </p:txBody>
      </p:sp>
    </p:spTree>
    <p:extLst>
      <p:ext uri="{BB962C8B-B14F-4D97-AF65-F5344CB8AC3E}">
        <p14:creationId xmlns:p14="http://schemas.microsoft.com/office/powerpoint/2010/main" val="29649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1424</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HelveticaNeue Regular</vt:lpstr>
      <vt:lpstr>Trebuchet MS</vt:lpstr>
      <vt:lpstr>Office Theme</vt:lpstr>
      <vt:lpstr>HARSHITHA R</vt:lpstr>
      <vt:lpstr>PERSONALITY PREDICTION THROUGH CV</vt:lpstr>
      <vt:lpstr>PROBLEM STATEMENT</vt:lpstr>
      <vt:lpstr>PROJECT OVERVIEW</vt:lpstr>
      <vt:lpstr>WHO ARE THE END USERS?</vt:lpstr>
      <vt:lpstr>BACKGROUND OF PERSONALITY PERCEPTION </vt:lpstr>
      <vt:lpstr>YOUR SOLUTION AND ITS VALUE PROPOSITION</vt:lpstr>
      <vt:lpstr>The system built in this project predicts personality of peoples by using their gender, age, score of openness, conscientiousness, extraversion, agreeableness, neuroticism and experience. It parses all the data from CV/resume and on the result page, it shows all the information from the entered data and uploaded resume. This system uses logistic regression for training the model and pyresparser module for parsing the information from resume which is built using nltk and spaCy module in python.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HARSHITHA R</dc:title>
  <dc:creator>harshitha raja</dc:creator>
  <cp:lastModifiedBy>harshitha raja</cp:lastModifiedBy>
  <cp:revision>3</cp:revision>
  <dcterms:created xsi:type="dcterms:W3CDTF">2024-03-29T16:12:38Z</dcterms:created>
  <dcterms:modified xsi:type="dcterms:W3CDTF">2024-03-31T13:08:55Z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