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Helvetica World Bold" panose="020B0604020202020204" charset="-128"/>
      <p:regular r:id="rId13"/>
    </p:embeddedFont>
    <p:embeddedFont>
      <p:font typeface="Canva Sans" panose="020B0604020202020204" charset="0"/>
      <p:regular r:id="rId14"/>
    </p:embeddedFont>
    <p:embeddedFont>
      <p:font typeface="Canva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18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TextBox 8"/>
          <p:cNvSpPr txBox="1"/>
          <p:nvPr/>
        </p:nvSpPr>
        <p:spPr>
          <a:xfrm>
            <a:off x="160612" y="1831478"/>
            <a:ext cx="12472080" cy="4772044"/>
          </a:xfrm>
          <a:prstGeom prst="rect">
            <a:avLst/>
          </a:prstGeom>
        </p:spPr>
        <p:txBody>
          <a:bodyPr lIns="0" tIns="0" rIns="0" bIns="0" rtlCol="0" anchor="t">
            <a:spAutoFit/>
          </a:bodyPr>
          <a:lstStyle/>
          <a:p>
            <a:pPr algn="l">
              <a:lnSpc>
                <a:spcPts val="10436"/>
              </a:lnSpc>
            </a:pPr>
            <a:r>
              <a:rPr lang="en-US" sz="13915" spc="-487">
                <a:solidFill>
                  <a:srgbClr val="DAFFFB"/>
                </a:solidFill>
                <a:latin typeface="Helvetica World Bold"/>
                <a:ea typeface="Helvetica World Bold"/>
                <a:cs typeface="Helvetica World Bold"/>
                <a:sym typeface="Helvetica World Bold"/>
              </a:rPr>
              <a:t>AI - Based Mental Health Chatbot</a:t>
            </a:r>
          </a:p>
        </p:txBody>
      </p:sp>
      <p:sp>
        <p:nvSpPr>
          <p:cNvPr id="9" name="TextBox 9"/>
          <p:cNvSpPr txBox="1"/>
          <p:nvPr/>
        </p:nvSpPr>
        <p:spPr>
          <a:xfrm>
            <a:off x="7449426" y="7234521"/>
            <a:ext cx="6165245" cy="1656864"/>
          </a:xfrm>
          <a:prstGeom prst="rect">
            <a:avLst/>
          </a:prstGeom>
        </p:spPr>
        <p:txBody>
          <a:bodyPr lIns="0" tIns="0" rIns="0" bIns="0" rtlCol="0" anchor="t">
            <a:spAutoFit/>
          </a:bodyPr>
          <a:lstStyle/>
          <a:p>
            <a:pPr algn="just">
              <a:lnSpc>
                <a:spcPts val="4446"/>
              </a:lnSpc>
            </a:pPr>
            <a:r>
              <a:rPr lang="en-US" sz="3176" dirty="0">
                <a:solidFill>
                  <a:srgbClr val="FFFFFF"/>
                </a:solidFill>
                <a:latin typeface="Canva Sans"/>
                <a:ea typeface="Canva Sans"/>
                <a:cs typeface="Canva Sans"/>
                <a:sym typeface="Canva Sans"/>
              </a:rPr>
              <a:t>Presented to</a:t>
            </a:r>
          </a:p>
          <a:p>
            <a:pPr algn="just">
              <a:lnSpc>
                <a:spcPts val="4446"/>
              </a:lnSpc>
            </a:pPr>
            <a:r>
              <a:rPr lang="en-US" sz="3176" dirty="0">
                <a:solidFill>
                  <a:srgbClr val="FFFFFF"/>
                </a:solidFill>
                <a:latin typeface="Canva Sans"/>
                <a:ea typeface="Canva Sans"/>
                <a:cs typeface="Canva Sans"/>
                <a:sym typeface="Canva Sans"/>
              </a:rPr>
              <a:t> Saranya G.</a:t>
            </a:r>
          </a:p>
          <a:p>
            <a:pPr algn="just">
              <a:lnSpc>
                <a:spcPts val="4446"/>
              </a:lnSpc>
            </a:pPr>
            <a:endParaRPr lang="en-US" sz="3176" dirty="0">
              <a:solidFill>
                <a:srgbClr val="FFFFFF"/>
              </a:solidFill>
              <a:latin typeface="Canva Sans"/>
              <a:ea typeface="Canva Sans"/>
              <a:cs typeface="Canva Sans"/>
              <a:sym typeface="Canva Sans"/>
            </a:endParaRPr>
          </a:p>
        </p:txBody>
      </p:sp>
      <p:sp>
        <p:nvSpPr>
          <p:cNvPr id="10" name="Freeform 10"/>
          <p:cNvSpPr/>
          <p:nvPr/>
        </p:nvSpPr>
        <p:spPr>
          <a:xfrm>
            <a:off x="12347653" y="698741"/>
            <a:ext cx="5464491" cy="11325370"/>
          </a:xfrm>
          <a:custGeom>
            <a:avLst/>
            <a:gdLst/>
            <a:ahLst/>
            <a:cxnLst/>
            <a:rect l="l" t="t" r="r" b="b"/>
            <a:pathLst>
              <a:path w="5464491" h="11325370">
                <a:moveTo>
                  <a:pt x="0" y="0"/>
                </a:moveTo>
                <a:lnTo>
                  <a:pt x="5464491" y="0"/>
                </a:lnTo>
                <a:lnTo>
                  <a:pt x="5464491" y="11325370"/>
                </a:lnTo>
                <a:lnTo>
                  <a:pt x="0" y="11325370"/>
                </a:lnTo>
                <a:lnTo>
                  <a:pt x="0" y="0"/>
                </a:lnTo>
                <a:close/>
              </a:path>
            </a:pathLst>
          </a:custGeom>
          <a:blipFill>
            <a:blip r:embed="rId4"/>
            <a:stretch>
              <a:fillRect/>
            </a:stretch>
          </a:blipFill>
        </p:spPr>
      </p:sp>
      <p:sp>
        <p:nvSpPr>
          <p:cNvPr id="11" name="TextBox 11"/>
          <p:cNvSpPr txBox="1"/>
          <p:nvPr/>
        </p:nvSpPr>
        <p:spPr>
          <a:xfrm>
            <a:off x="648576" y="7234521"/>
            <a:ext cx="6165245" cy="1656864"/>
          </a:xfrm>
          <a:prstGeom prst="rect">
            <a:avLst/>
          </a:prstGeom>
        </p:spPr>
        <p:txBody>
          <a:bodyPr lIns="0" tIns="0" rIns="0" bIns="0" rtlCol="0" anchor="t">
            <a:spAutoFit/>
          </a:bodyPr>
          <a:lstStyle/>
          <a:p>
            <a:pPr algn="just">
              <a:lnSpc>
                <a:spcPts val="4446"/>
              </a:lnSpc>
            </a:pPr>
            <a:r>
              <a:rPr lang="en-US" sz="3176" dirty="0">
                <a:solidFill>
                  <a:srgbClr val="FFFFFF"/>
                </a:solidFill>
                <a:latin typeface="Canva Sans"/>
                <a:ea typeface="Canva Sans"/>
                <a:cs typeface="Canva Sans"/>
                <a:sym typeface="Canva Sans"/>
              </a:rPr>
              <a:t>Presented by</a:t>
            </a:r>
          </a:p>
          <a:p>
            <a:pPr algn="just">
              <a:lnSpc>
                <a:spcPts val="4446"/>
              </a:lnSpc>
            </a:pPr>
            <a:r>
              <a:rPr lang="en-US" sz="3176" dirty="0">
                <a:solidFill>
                  <a:srgbClr val="FFFFFF"/>
                </a:solidFill>
                <a:latin typeface="Canva Sans"/>
                <a:ea typeface="Canva Sans"/>
                <a:cs typeface="Canva Sans"/>
                <a:sym typeface="Canva Sans"/>
              </a:rPr>
              <a:t>Mohamed Nabeel 22BCE5250</a:t>
            </a:r>
          </a:p>
          <a:p>
            <a:pPr algn="just">
              <a:lnSpc>
                <a:spcPts val="4446"/>
              </a:lnSpc>
            </a:pPr>
            <a:endParaRPr lang="en-US" sz="3176" dirty="0">
              <a:solidFill>
                <a:srgbClr val="FFFFFF"/>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386085"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Freeform 8"/>
          <p:cNvSpPr/>
          <p:nvPr/>
        </p:nvSpPr>
        <p:spPr>
          <a:xfrm>
            <a:off x="-2653121" y="2259080"/>
            <a:ext cx="6497955" cy="8229600"/>
          </a:xfrm>
          <a:custGeom>
            <a:avLst/>
            <a:gdLst/>
            <a:ahLst/>
            <a:cxnLst/>
            <a:rect l="l" t="t" r="r" b="b"/>
            <a:pathLst>
              <a:path w="6497955" h="8229600">
                <a:moveTo>
                  <a:pt x="0" y="0"/>
                </a:moveTo>
                <a:lnTo>
                  <a:pt x="6497955" y="0"/>
                </a:lnTo>
                <a:lnTo>
                  <a:pt x="6497955" y="8229600"/>
                </a:lnTo>
                <a:lnTo>
                  <a:pt x="0" y="8229600"/>
                </a:lnTo>
                <a:lnTo>
                  <a:pt x="0" y="0"/>
                </a:lnTo>
                <a:close/>
              </a:path>
            </a:pathLst>
          </a:custGeom>
          <a:blipFill>
            <a:blip r:embed="rId4"/>
            <a:stretch>
              <a:fillRect/>
            </a:stretch>
          </a:blipFill>
        </p:spPr>
      </p:sp>
      <p:sp>
        <p:nvSpPr>
          <p:cNvPr id="9" name="Freeform 9"/>
          <p:cNvSpPr/>
          <p:nvPr/>
        </p:nvSpPr>
        <p:spPr>
          <a:xfrm>
            <a:off x="13381884" y="2796314"/>
            <a:ext cx="6341458" cy="9441377"/>
          </a:xfrm>
          <a:custGeom>
            <a:avLst/>
            <a:gdLst/>
            <a:ahLst/>
            <a:cxnLst/>
            <a:rect l="l" t="t" r="r" b="b"/>
            <a:pathLst>
              <a:path w="6341458" h="9441377">
                <a:moveTo>
                  <a:pt x="0" y="0"/>
                </a:moveTo>
                <a:lnTo>
                  <a:pt x="6341459" y="0"/>
                </a:lnTo>
                <a:lnTo>
                  <a:pt x="6341459" y="9441377"/>
                </a:lnTo>
                <a:lnTo>
                  <a:pt x="0" y="9441377"/>
                </a:lnTo>
                <a:lnTo>
                  <a:pt x="0" y="0"/>
                </a:lnTo>
                <a:close/>
              </a:path>
            </a:pathLst>
          </a:custGeom>
          <a:blipFill>
            <a:blip r:embed="rId5"/>
            <a:stretch>
              <a:fillRect/>
            </a:stretch>
          </a:blipFill>
        </p:spPr>
      </p:sp>
      <p:sp>
        <p:nvSpPr>
          <p:cNvPr id="10" name="TextBox 10"/>
          <p:cNvSpPr txBox="1"/>
          <p:nvPr/>
        </p:nvSpPr>
        <p:spPr>
          <a:xfrm>
            <a:off x="4633249" y="2998052"/>
            <a:ext cx="8267116" cy="3375828"/>
          </a:xfrm>
          <a:prstGeom prst="rect">
            <a:avLst/>
          </a:prstGeom>
        </p:spPr>
        <p:txBody>
          <a:bodyPr lIns="0" tIns="0" rIns="0" bIns="0" rtlCol="0" anchor="t">
            <a:spAutoFit/>
          </a:bodyPr>
          <a:lstStyle/>
          <a:p>
            <a:pPr algn="ctr">
              <a:lnSpc>
                <a:spcPts val="3754"/>
              </a:lnSpc>
              <a:spcBef>
                <a:spcPct val="0"/>
              </a:spcBef>
            </a:pPr>
            <a:endParaRPr/>
          </a:p>
          <a:p>
            <a:pPr algn="ctr">
              <a:lnSpc>
                <a:spcPts val="4839"/>
              </a:lnSpc>
              <a:spcBef>
                <a:spcPct val="0"/>
              </a:spcBef>
            </a:pPr>
            <a:r>
              <a:rPr lang="en-US" sz="3457">
                <a:solidFill>
                  <a:srgbClr val="FFFFFF"/>
                </a:solidFill>
                <a:latin typeface="Canva Sans Bold"/>
                <a:ea typeface="Canva Sans Bold"/>
                <a:cs typeface="Canva Sans Bold"/>
                <a:sym typeface="Canva Sans Bold"/>
              </a:rPr>
              <a:t>Journal: Journal of Medical </a:t>
            </a:r>
          </a:p>
          <a:p>
            <a:pPr algn="ctr">
              <a:lnSpc>
                <a:spcPts val="4839"/>
              </a:lnSpc>
              <a:spcBef>
                <a:spcPct val="0"/>
              </a:spcBef>
            </a:pPr>
            <a:r>
              <a:rPr lang="en-US" sz="3457">
                <a:solidFill>
                  <a:srgbClr val="FFFFFF"/>
                </a:solidFill>
                <a:latin typeface="Canva Sans Bold"/>
                <a:ea typeface="Canva Sans Bold"/>
                <a:cs typeface="Canva Sans Bold"/>
                <a:sym typeface="Canva Sans Bold"/>
              </a:rPr>
              <a:t>Internet Research (JMIR)</a:t>
            </a:r>
          </a:p>
          <a:p>
            <a:pPr algn="ctr">
              <a:lnSpc>
                <a:spcPts val="3754"/>
              </a:lnSpc>
              <a:spcBef>
                <a:spcPct val="0"/>
              </a:spcBef>
            </a:pPr>
            <a:endParaRPr lang="en-US" sz="3457">
              <a:solidFill>
                <a:srgbClr val="FFFFFF"/>
              </a:solidFill>
              <a:latin typeface="Canva Sans Bold"/>
              <a:ea typeface="Canva Sans Bold"/>
              <a:cs typeface="Canva Sans Bold"/>
              <a:sym typeface="Canva Sans Bold"/>
            </a:endParaRPr>
          </a:p>
          <a:p>
            <a:pPr algn="ctr">
              <a:lnSpc>
                <a:spcPts val="4839"/>
              </a:lnSpc>
              <a:spcBef>
                <a:spcPct val="0"/>
              </a:spcBef>
            </a:pPr>
            <a:r>
              <a:rPr lang="en-US" sz="3457">
                <a:solidFill>
                  <a:srgbClr val="FFFFFF"/>
                </a:solidFill>
                <a:latin typeface="Canva Sans Bold"/>
                <a:ea typeface="Canva Sans Bold"/>
                <a:cs typeface="Canva Sans Bold"/>
                <a:sym typeface="Canva Sans Bold"/>
              </a:rPr>
              <a:t>Conference: International Conference </a:t>
            </a:r>
          </a:p>
          <a:p>
            <a:pPr algn="ctr">
              <a:lnSpc>
                <a:spcPts val="4839"/>
              </a:lnSpc>
              <a:spcBef>
                <a:spcPct val="0"/>
              </a:spcBef>
            </a:pPr>
            <a:r>
              <a:rPr lang="en-US" sz="3457">
                <a:solidFill>
                  <a:srgbClr val="FFFFFF"/>
                </a:solidFill>
                <a:latin typeface="Canva Sans Bold"/>
                <a:ea typeface="Canva Sans Bold"/>
                <a:cs typeface="Canva Sans Bold"/>
                <a:sym typeface="Canva Sans Bold"/>
              </a:rPr>
              <a:t>on Machine Learning (ICML)</a:t>
            </a:r>
          </a:p>
        </p:txBody>
      </p:sp>
      <p:sp>
        <p:nvSpPr>
          <p:cNvPr id="11" name="TextBox 11"/>
          <p:cNvSpPr txBox="1"/>
          <p:nvPr/>
        </p:nvSpPr>
        <p:spPr>
          <a:xfrm>
            <a:off x="1028700" y="720412"/>
            <a:ext cx="17259300" cy="1140450"/>
          </a:xfrm>
          <a:prstGeom prst="rect">
            <a:avLst/>
          </a:prstGeom>
        </p:spPr>
        <p:txBody>
          <a:bodyPr lIns="0" tIns="0" rIns="0" bIns="0" rtlCol="0" anchor="t">
            <a:spAutoFit/>
          </a:bodyPr>
          <a:lstStyle/>
          <a:p>
            <a:pPr algn="l">
              <a:lnSpc>
                <a:spcPts val="7530"/>
              </a:lnSpc>
            </a:pPr>
            <a:r>
              <a:rPr lang="en-US" sz="8184" spc="-286">
                <a:solidFill>
                  <a:srgbClr val="DAFFFB"/>
                </a:solidFill>
                <a:latin typeface="Helvetica World Bold"/>
                <a:ea typeface="Helvetica World Bold"/>
                <a:cs typeface="Helvetica World Bold"/>
                <a:sym typeface="Helvetica World Bold"/>
              </a:rPr>
              <a:t>Potential Journals and Conferences</a:t>
            </a:r>
          </a:p>
        </p:txBody>
      </p:sp>
      <p:grpSp>
        <p:nvGrpSpPr>
          <p:cNvPr id="12" name="Group 12"/>
          <p:cNvGrpSpPr/>
          <p:nvPr/>
        </p:nvGrpSpPr>
        <p:grpSpPr>
          <a:xfrm>
            <a:off x="4443841" y="5143500"/>
            <a:ext cx="8938044" cy="1570250"/>
            <a:chOff x="0" y="0"/>
            <a:chExt cx="2850797" cy="500833"/>
          </a:xfrm>
        </p:grpSpPr>
        <p:sp>
          <p:nvSpPr>
            <p:cNvPr id="13" name="Freeform 13"/>
            <p:cNvSpPr/>
            <p:nvPr/>
          </p:nvSpPr>
          <p:spPr>
            <a:xfrm>
              <a:off x="0" y="0"/>
              <a:ext cx="2850797" cy="500833"/>
            </a:xfrm>
            <a:custGeom>
              <a:avLst/>
              <a:gdLst/>
              <a:ahLst/>
              <a:cxnLst/>
              <a:rect l="l" t="t" r="r" b="b"/>
              <a:pathLst>
                <a:path w="2850797" h="500833">
                  <a:moveTo>
                    <a:pt x="44175" y="0"/>
                  </a:moveTo>
                  <a:lnTo>
                    <a:pt x="2806622" y="0"/>
                  </a:lnTo>
                  <a:cubicBezTo>
                    <a:pt x="2831019" y="0"/>
                    <a:pt x="2850797" y="19778"/>
                    <a:pt x="2850797" y="44175"/>
                  </a:cubicBezTo>
                  <a:lnTo>
                    <a:pt x="2850797" y="456658"/>
                  </a:lnTo>
                  <a:cubicBezTo>
                    <a:pt x="2850797" y="481055"/>
                    <a:pt x="2831019" y="500833"/>
                    <a:pt x="2806622" y="500833"/>
                  </a:cubicBezTo>
                  <a:lnTo>
                    <a:pt x="44175" y="500833"/>
                  </a:lnTo>
                  <a:cubicBezTo>
                    <a:pt x="19778" y="500833"/>
                    <a:pt x="0" y="481055"/>
                    <a:pt x="0" y="456658"/>
                  </a:cubicBezTo>
                  <a:lnTo>
                    <a:pt x="0" y="44175"/>
                  </a:lnTo>
                  <a:cubicBezTo>
                    <a:pt x="0" y="19778"/>
                    <a:pt x="19778" y="0"/>
                    <a:pt x="44175" y="0"/>
                  </a:cubicBezTo>
                  <a:close/>
                </a:path>
              </a:pathLst>
            </a:custGeom>
            <a:solidFill>
              <a:srgbClr val="000000">
                <a:alpha val="0"/>
              </a:srgbClr>
            </a:solidFill>
            <a:ln w="19050" cap="rnd">
              <a:solidFill>
                <a:srgbClr val="FFFFFF"/>
              </a:solidFill>
              <a:prstDash val="solid"/>
              <a:round/>
            </a:ln>
          </p:spPr>
        </p:sp>
        <p:sp>
          <p:nvSpPr>
            <p:cNvPr id="14" name="TextBox 14"/>
            <p:cNvSpPr txBox="1"/>
            <p:nvPr/>
          </p:nvSpPr>
          <p:spPr>
            <a:xfrm>
              <a:off x="0" y="-47625"/>
              <a:ext cx="2850797" cy="548458"/>
            </a:xfrm>
            <a:prstGeom prst="rect">
              <a:avLst/>
            </a:prstGeom>
          </p:spPr>
          <p:txBody>
            <a:bodyPr lIns="50800" tIns="50800" rIns="50800" bIns="50800" rtlCol="0" anchor="ctr"/>
            <a:lstStyle/>
            <a:p>
              <a:pPr algn="ctr">
                <a:lnSpc>
                  <a:spcPts val="3669"/>
                </a:lnSpc>
              </a:pPr>
              <a:endParaRPr/>
            </a:p>
          </p:txBody>
        </p:sp>
      </p:grpSp>
      <p:grpSp>
        <p:nvGrpSpPr>
          <p:cNvPr id="15" name="Group 15"/>
          <p:cNvGrpSpPr/>
          <p:nvPr/>
        </p:nvGrpSpPr>
        <p:grpSpPr>
          <a:xfrm>
            <a:off x="5120872" y="3234464"/>
            <a:ext cx="7583981" cy="1647190"/>
            <a:chOff x="0" y="0"/>
            <a:chExt cx="2418918" cy="525373"/>
          </a:xfrm>
        </p:grpSpPr>
        <p:sp>
          <p:nvSpPr>
            <p:cNvPr id="16" name="Freeform 16"/>
            <p:cNvSpPr/>
            <p:nvPr/>
          </p:nvSpPr>
          <p:spPr>
            <a:xfrm>
              <a:off x="0" y="0"/>
              <a:ext cx="2418918" cy="525373"/>
            </a:xfrm>
            <a:custGeom>
              <a:avLst/>
              <a:gdLst/>
              <a:ahLst/>
              <a:cxnLst/>
              <a:rect l="l" t="t" r="r" b="b"/>
              <a:pathLst>
                <a:path w="2418918" h="525373">
                  <a:moveTo>
                    <a:pt x="52062" y="0"/>
                  </a:moveTo>
                  <a:lnTo>
                    <a:pt x="2366856" y="0"/>
                  </a:lnTo>
                  <a:cubicBezTo>
                    <a:pt x="2395609" y="0"/>
                    <a:pt x="2418918" y="23309"/>
                    <a:pt x="2418918" y="52062"/>
                  </a:cubicBezTo>
                  <a:lnTo>
                    <a:pt x="2418918" y="473311"/>
                  </a:lnTo>
                  <a:cubicBezTo>
                    <a:pt x="2418918" y="487118"/>
                    <a:pt x="2413433" y="500361"/>
                    <a:pt x="2403669" y="510124"/>
                  </a:cubicBezTo>
                  <a:cubicBezTo>
                    <a:pt x="2393906" y="519888"/>
                    <a:pt x="2380663" y="525373"/>
                    <a:pt x="2366856" y="525373"/>
                  </a:cubicBezTo>
                  <a:lnTo>
                    <a:pt x="52062" y="525373"/>
                  </a:lnTo>
                  <a:cubicBezTo>
                    <a:pt x="23309" y="525373"/>
                    <a:pt x="0" y="502064"/>
                    <a:pt x="0" y="47331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17" name="TextBox 17"/>
            <p:cNvSpPr txBox="1"/>
            <p:nvPr/>
          </p:nvSpPr>
          <p:spPr>
            <a:xfrm>
              <a:off x="0" y="-47625"/>
              <a:ext cx="2418918" cy="572998"/>
            </a:xfrm>
            <a:prstGeom prst="rect">
              <a:avLst/>
            </a:prstGeom>
          </p:spPr>
          <p:txBody>
            <a:bodyPr lIns="50800" tIns="50800" rIns="50800" bIns="50800" rtlCol="0" anchor="ctr"/>
            <a:lstStyle/>
            <a:p>
              <a:pPr algn="ctr">
                <a:lnSpc>
                  <a:spcPts val="366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386085"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1028700" y="4420795"/>
            <a:ext cx="9860907" cy="4314431"/>
          </a:xfrm>
          <a:prstGeom prst="rect">
            <a:avLst/>
          </a:prstGeom>
        </p:spPr>
        <p:txBody>
          <a:bodyPr lIns="0" tIns="0" rIns="0" bIns="0" rtlCol="0" anchor="t">
            <a:spAutoFit/>
          </a:bodyPr>
          <a:lstStyle/>
          <a:p>
            <a:pPr algn="l">
              <a:lnSpc>
                <a:spcPts val="14662"/>
              </a:lnSpc>
            </a:pPr>
            <a:r>
              <a:rPr lang="en-US" sz="15937" spc="-557">
                <a:solidFill>
                  <a:srgbClr val="DAFFFB"/>
                </a:solidFill>
                <a:latin typeface="Helvetica World Bold"/>
                <a:ea typeface="Helvetica World Bold"/>
                <a:cs typeface="Helvetica World Bold"/>
                <a:sym typeface="Helvetica World Bold"/>
              </a:rPr>
              <a:t>Thank You!</a:t>
            </a:r>
          </a:p>
        </p:txBody>
      </p:sp>
      <p:grpSp>
        <p:nvGrpSpPr>
          <p:cNvPr id="6" name="Group 6"/>
          <p:cNvGrpSpPr/>
          <p:nvPr/>
        </p:nvGrpSpPr>
        <p:grpSpPr>
          <a:xfrm>
            <a:off x="-514350" y="9883238"/>
            <a:ext cx="21040117" cy="3086100"/>
            <a:chOff x="0" y="0"/>
            <a:chExt cx="5541430" cy="812800"/>
          </a:xfrm>
        </p:grpSpPr>
        <p:sp>
          <p:nvSpPr>
            <p:cNvPr id="7" name="Freeform 7"/>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8" name="TextBox 8"/>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9" name="Freeform 9"/>
          <p:cNvSpPr/>
          <p:nvPr/>
        </p:nvSpPr>
        <p:spPr>
          <a:xfrm flipH="1">
            <a:off x="10889607" y="1028700"/>
            <a:ext cx="7755612" cy="9472503"/>
          </a:xfrm>
          <a:custGeom>
            <a:avLst/>
            <a:gdLst/>
            <a:ahLst/>
            <a:cxnLst/>
            <a:rect l="l" t="t" r="r" b="b"/>
            <a:pathLst>
              <a:path w="7755612" h="9472503">
                <a:moveTo>
                  <a:pt x="7755612" y="0"/>
                </a:moveTo>
                <a:lnTo>
                  <a:pt x="0" y="0"/>
                </a:lnTo>
                <a:lnTo>
                  <a:pt x="0" y="9472503"/>
                </a:lnTo>
                <a:lnTo>
                  <a:pt x="7755612" y="9472503"/>
                </a:lnTo>
                <a:lnTo>
                  <a:pt x="7755612"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318843"/>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212925" y="3425387"/>
            <a:ext cx="10973382" cy="4346742"/>
          </a:xfrm>
          <a:prstGeom prst="rect">
            <a:avLst/>
          </a:prstGeom>
        </p:spPr>
        <p:txBody>
          <a:bodyPr lIns="0" tIns="0" rIns="0" bIns="0" rtlCol="0" anchor="t">
            <a:spAutoFit/>
          </a:bodyPr>
          <a:lstStyle/>
          <a:p>
            <a:pPr algn="l">
              <a:lnSpc>
                <a:spcPts val="3468"/>
              </a:lnSpc>
            </a:pPr>
            <a:r>
              <a:rPr lang="en-US" sz="2477">
                <a:solidFill>
                  <a:srgbClr val="FFFFFF"/>
                </a:solidFill>
                <a:latin typeface="Canva Sans"/>
                <a:ea typeface="Canva Sans"/>
                <a:cs typeface="Canva Sans"/>
                <a:sym typeface="Canva Sans"/>
              </a:rPr>
              <a:t>The AI-based Mental Health Companion stands out in the mental health space by combining AI-driven conversational support with personalized mood tracking and resource recommendations. Unlike traditional mental health apps, this project aims to provide real-time, empathetic interactions that adapt to user inputs, allowing for a more engaging and supportive experience. The integration of continuous feedback loops and data analysis on depression and suicide rates further enhances the system's ability to evolve and provide tailored mental health support. This approach introduces a new level of personalization and adaptability in digital mental health tools.</a:t>
            </a:r>
          </a:p>
        </p:txBody>
      </p:sp>
      <p:grpSp>
        <p:nvGrpSpPr>
          <p:cNvPr id="6" name="Group 6"/>
          <p:cNvGrpSpPr/>
          <p:nvPr/>
        </p:nvGrpSpPr>
        <p:grpSpPr>
          <a:xfrm>
            <a:off x="-514350" y="9883238"/>
            <a:ext cx="21040117" cy="3086100"/>
            <a:chOff x="0" y="0"/>
            <a:chExt cx="5541430" cy="812800"/>
          </a:xfrm>
        </p:grpSpPr>
        <p:sp>
          <p:nvSpPr>
            <p:cNvPr id="7" name="Freeform 7"/>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8" name="TextBox 8"/>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9" name="Freeform 9"/>
          <p:cNvSpPr/>
          <p:nvPr/>
        </p:nvSpPr>
        <p:spPr>
          <a:xfrm flipH="1">
            <a:off x="11186307" y="410735"/>
            <a:ext cx="7755612" cy="9472503"/>
          </a:xfrm>
          <a:custGeom>
            <a:avLst/>
            <a:gdLst/>
            <a:ahLst/>
            <a:cxnLst/>
            <a:rect l="l" t="t" r="r" b="b"/>
            <a:pathLst>
              <a:path w="7755612" h="9472503">
                <a:moveTo>
                  <a:pt x="7755611" y="0"/>
                </a:moveTo>
                <a:lnTo>
                  <a:pt x="0" y="0"/>
                </a:lnTo>
                <a:lnTo>
                  <a:pt x="0" y="9472503"/>
                </a:lnTo>
                <a:lnTo>
                  <a:pt x="7755611" y="9472503"/>
                </a:lnTo>
                <a:lnTo>
                  <a:pt x="7755611" y="0"/>
                </a:lnTo>
                <a:close/>
              </a:path>
            </a:pathLst>
          </a:custGeom>
          <a:blipFill>
            <a:blip r:embed="rId4"/>
            <a:stretch>
              <a:fillRect/>
            </a:stretch>
          </a:blipFill>
        </p:spPr>
      </p:sp>
      <p:sp>
        <p:nvSpPr>
          <p:cNvPr id="10" name="Freeform 10"/>
          <p:cNvSpPr/>
          <p:nvPr/>
        </p:nvSpPr>
        <p:spPr>
          <a:xfrm>
            <a:off x="-124050" y="7772130"/>
            <a:ext cx="3838800" cy="1891481"/>
          </a:xfrm>
          <a:custGeom>
            <a:avLst/>
            <a:gdLst/>
            <a:ahLst/>
            <a:cxnLst/>
            <a:rect l="l" t="t" r="r" b="b"/>
            <a:pathLst>
              <a:path w="3838800" h="1891481">
                <a:moveTo>
                  <a:pt x="0" y="0"/>
                </a:moveTo>
                <a:lnTo>
                  <a:pt x="3838800" y="0"/>
                </a:lnTo>
                <a:lnTo>
                  <a:pt x="3838800" y="1891481"/>
                </a:lnTo>
                <a:lnTo>
                  <a:pt x="0" y="18914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628650" y="1135437"/>
            <a:ext cx="10557657" cy="1211517"/>
          </a:xfrm>
          <a:prstGeom prst="rect">
            <a:avLst/>
          </a:prstGeom>
        </p:spPr>
        <p:txBody>
          <a:bodyPr lIns="0" tIns="0" rIns="0" bIns="0" rtlCol="0" anchor="t">
            <a:spAutoFit/>
          </a:bodyPr>
          <a:lstStyle/>
          <a:p>
            <a:pPr algn="ctr">
              <a:lnSpc>
                <a:spcPts val="8015"/>
              </a:lnSpc>
            </a:pPr>
            <a:r>
              <a:rPr lang="en-US" sz="8712" spc="-304">
                <a:solidFill>
                  <a:srgbClr val="DAFFFB"/>
                </a:solidFill>
                <a:latin typeface="Helvetica World Bold"/>
                <a:ea typeface="Helvetica World Bold"/>
                <a:cs typeface="Helvetica World Bold"/>
                <a:sym typeface="Helvetica World Bold"/>
              </a:rPr>
              <a:t>Novelty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318843"/>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Freeform 8"/>
          <p:cNvSpPr/>
          <p:nvPr/>
        </p:nvSpPr>
        <p:spPr>
          <a:xfrm>
            <a:off x="11779250" y="-590550"/>
            <a:ext cx="11794517" cy="11794517"/>
          </a:xfrm>
          <a:custGeom>
            <a:avLst/>
            <a:gdLst/>
            <a:ahLst/>
            <a:cxnLst/>
            <a:rect l="l" t="t" r="r" b="b"/>
            <a:pathLst>
              <a:path w="11794517" h="11794517">
                <a:moveTo>
                  <a:pt x="0" y="0"/>
                </a:moveTo>
                <a:lnTo>
                  <a:pt x="11794517" y="0"/>
                </a:lnTo>
                <a:lnTo>
                  <a:pt x="11794517" y="11794517"/>
                </a:lnTo>
                <a:lnTo>
                  <a:pt x="0" y="117945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11779" y="971550"/>
            <a:ext cx="10606694" cy="8406151"/>
          </a:xfrm>
          <a:prstGeom prst="rect">
            <a:avLst/>
          </a:prstGeom>
        </p:spPr>
        <p:txBody>
          <a:bodyPr lIns="0" tIns="0" rIns="0" bIns="0" rtlCol="0" anchor="t">
            <a:spAutoFit/>
          </a:bodyPr>
          <a:lstStyle/>
          <a:p>
            <a:pPr marL="604341" lvl="1" indent="-302171" algn="l">
              <a:lnSpc>
                <a:spcPts val="3918"/>
              </a:lnSpc>
              <a:buFont typeface="Arial"/>
              <a:buChar char="•"/>
            </a:pPr>
            <a:r>
              <a:rPr lang="en-US" sz="2799">
                <a:solidFill>
                  <a:srgbClr val="DAFFFB"/>
                </a:solidFill>
                <a:latin typeface="Canva Sans Bold"/>
                <a:ea typeface="Canva Sans Bold"/>
                <a:cs typeface="Canva Sans Bold"/>
                <a:sym typeface="Canva Sans Bold"/>
              </a:rPr>
              <a:t>AI-Driven Conversations:</a:t>
            </a:r>
            <a:r>
              <a:rPr lang="en-US" sz="2799">
                <a:solidFill>
                  <a:srgbClr val="FFFFFF"/>
                </a:solidFill>
                <a:latin typeface="Canva Sans"/>
                <a:ea typeface="Canva Sans"/>
                <a:cs typeface="Canva Sans"/>
                <a:sym typeface="Canva Sans"/>
              </a:rPr>
              <a:t> Uses advanced natural language processing (NLP) to simulate empathetic and context-aware dialogues, offering users a more human-like interaction experience.</a:t>
            </a:r>
          </a:p>
          <a:p>
            <a:pPr marL="604341" lvl="1" indent="-302171" algn="l">
              <a:lnSpc>
                <a:spcPts val="3918"/>
              </a:lnSpc>
              <a:buFont typeface="Arial"/>
              <a:buChar char="•"/>
            </a:pPr>
            <a:r>
              <a:rPr lang="en-US" sz="2799">
                <a:solidFill>
                  <a:srgbClr val="DAFFFB"/>
                </a:solidFill>
                <a:latin typeface="Canva Sans Bold"/>
                <a:ea typeface="Canva Sans Bold"/>
                <a:cs typeface="Canva Sans Bold"/>
                <a:sym typeface="Canva Sans Bold"/>
              </a:rPr>
              <a:t>Personalized Mood Tracking:</a:t>
            </a:r>
            <a:r>
              <a:rPr lang="en-US" sz="2799">
                <a:solidFill>
                  <a:srgbClr val="FFFFFF"/>
                </a:solidFill>
                <a:latin typeface="Canva Sans"/>
                <a:ea typeface="Canva Sans"/>
                <a:cs typeface="Canva Sans"/>
                <a:sym typeface="Canva Sans"/>
              </a:rPr>
              <a:t> Incorporates a mood configurator that adjusts to the user's emotional state, providing tailored advice and support.</a:t>
            </a:r>
          </a:p>
          <a:p>
            <a:pPr marL="604341" lvl="1" indent="-302171" algn="l">
              <a:lnSpc>
                <a:spcPts val="3918"/>
              </a:lnSpc>
              <a:buFont typeface="Arial"/>
              <a:buChar char="•"/>
            </a:pPr>
            <a:r>
              <a:rPr lang="en-US" sz="2799">
                <a:solidFill>
                  <a:srgbClr val="DAFFFB"/>
                </a:solidFill>
                <a:latin typeface="Canva Sans Bold"/>
                <a:ea typeface="Canva Sans Bold"/>
                <a:cs typeface="Canva Sans Bold"/>
                <a:sym typeface="Canva Sans Bold"/>
              </a:rPr>
              <a:t>Dynamic Feedback Loop:</a:t>
            </a:r>
            <a:r>
              <a:rPr lang="en-US" sz="2799">
                <a:solidFill>
                  <a:srgbClr val="FFFFFF"/>
                </a:solidFill>
                <a:latin typeface="Canva Sans"/>
                <a:ea typeface="Canva Sans"/>
                <a:cs typeface="Canva Sans"/>
                <a:sym typeface="Canva Sans"/>
              </a:rPr>
              <a:t> Continuously evolves based on user feedback, ensuring that the companion remains relevant and responsive to individual needs.</a:t>
            </a:r>
          </a:p>
          <a:p>
            <a:pPr marL="604341" lvl="1" indent="-302171" algn="l">
              <a:lnSpc>
                <a:spcPts val="3918"/>
              </a:lnSpc>
              <a:buFont typeface="Arial"/>
              <a:buChar char="•"/>
            </a:pPr>
            <a:r>
              <a:rPr lang="en-US" sz="2799">
                <a:solidFill>
                  <a:srgbClr val="DAFFFB"/>
                </a:solidFill>
                <a:latin typeface="Canva Sans Bold"/>
                <a:ea typeface="Canva Sans Bold"/>
                <a:cs typeface="Canva Sans Bold"/>
                <a:sym typeface="Canva Sans Bold"/>
              </a:rPr>
              <a:t>Data-Driven Insights:</a:t>
            </a:r>
            <a:r>
              <a:rPr lang="en-US" sz="2799">
                <a:solidFill>
                  <a:srgbClr val="FFFFFF"/>
                </a:solidFill>
                <a:latin typeface="Canva Sans"/>
                <a:ea typeface="Canva Sans"/>
                <a:cs typeface="Canva Sans"/>
                <a:sym typeface="Canva Sans"/>
              </a:rPr>
              <a:t> Provides analytical reports on trends in depression and suicide rates, helping users and professionals make informed decisions.</a:t>
            </a:r>
          </a:p>
          <a:p>
            <a:pPr marL="604341" lvl="1" indent="-302171" algn="l">
              <a:lnSpc>
                <a:spcPts val="3918"/>
              </a:lnSpc>
              <a:buFont typeface="Arial"/>
              <a:buChar char="•"/>
            </a:pPr>
            <a:r>
              <a:rPr lang="en-US" sz="2799">
                <a:solidFill>
                  <a:srgbClr val="DAFFFB"/>
                </a:solidFill>
                <a:latin typeface="Canva Sans Bold"/>
                <a:ea typeface="Canva Sans Bold"/>
                <a:cs typeface="Canva Sans Bold"/>
                <a:sym typeface="Canva Sans Bold"/>
              </a:rPr>
              <a:t>Holistic Support:</a:t>
            </a:r>
            <a:r>
              <a:rPr lang="en-US" sz="2799">
                <a:solidFill>
                  <a:srgbClr val="FFFFFF"/>
                </a:solidFill>
                <a:latin typeface="Canva Sans"/>
                <a:ea typeface="Canva Sans"/>
                <a:cs typeface="Canva Sans"/>
                <a:sym typeface="Canva Sans"/>
              </a:rPr>
              <a:t> Combines conversational AI with resource recommendations, creating a comprehensive mental health support system.</a:t>
            </a:r>
          </a:p>
          <a:p>
            <a:pPr algn="l">
              <a:lnSpc>
                <a:spcPts val="3918"/>
              </a:lnSpc>
            </a:pPr>
            <a:endParaRPr lang="en-US" sz="2799">
              <a:solidFill>
                <a:srgbClr val="FFFFFF"/>
              </a:solidFill>
              <a:latin typeface="Canva Sans"/>
              <a:ea typeface="Canva Sans"/>
              <a:cs typeface="Canva Sans"/>
              <a:sym typeface="Canva Sans"/>
            </a:endParaRPr>
          </a:p>
        </p:txBody>
      </p:sp>
      <p:sp>
        <p:nvSpPr>
          <p:cNvPr id="10" name="Freeform 10"/>
          <p:cNvSpPr/>
          <p:nvPr/>
        </p:nvSpPr>
        <p:spPr>
          <a:xfrm>
            <a:off x="10531876" y="723900"/>
            <a:ext cx="8209382" cy="7791450"/>
          </a:xfrm>
          <a:custGeom>
            <a:avLst/>
            <a:gdLst/>
            <a:ahLst/>
            <a:cxnLst/>
            <a:rect l="l" t="t" r="r" b="b"/>
            <a:pathLst>
              <a:path w="8209382" h="7791450">
                <a:moveTo>
                  <a:pt x="0" y="0"/>
                </a:moveTo>
                <a:lnTo>
                  <a:pt x="8209383" y="0"/>
                </a:lnTo>
                <a:lnTo>
                  <a:pt x="8209383" y="7791450"/>
                </a:lnTo>
                <a:lnTo>
                  <a:pt x="0" y="7791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386085"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403711" y="787404"/>
            <a:ext cx="7150456" cy="5154613"/>
          </a:xfrm>
          <a:prstGeom prst="rect">
            <a:avLst/>
          </a:prstGeom>
        </p:spPr>
        <p:txBody>
          <a:bodyPr lIns="0" tIns="0" rIns="0" bIns="0" rtlCol="0" anchor="t">
            <a:spAutoFit/>
          </a:bodyPr>
          <a:lstStyle/>
          <a:p>
            <a:pPr algn="l">
              <a:lnSpc>
                <a:spcPts val="11869"/>
              </a:lnSpc>
            </a:pPr>
            <a:r>
              <a:rPr lang="en-US" sz="12901" spc="-451">
                <a:solidFill>
                  <a:srgbClr val="DAFFFB"/>
                </a:solidFill>
                <a:latin typeface="Helvetica World Bold"/>
                <a:ea typeface="Helvetica World Bold"/>
                <a:cs typeface="Helvetica World Bold"/>
                <a:sym typeface="Helvetica World Bold"/>
              </a:rPr>
              <a:t>Scope of the Project</a:t>
            </a:r>
          </a:p>
        </p:txBody>
      </p:sp>
      <p:grpSp>
        <p:nvGrpSpPr>
          <p:cNvPr id="6" name="Group 6"/>
          <p:cNvGrpSpPr/>
          <p:nvPr/>
        </p:nvGrpSpPr>
        <p:grpSpPr>
          <a:xfrm>
            <a:off x="8281832" y="4971266"/>
            <a:ext cx="7583981" cy="2218690"/>
            <a:chOff x="0" y="0"/>
            <a:chExt cx="2418918" cy="707653"/>
          </a:xfrm>
        </p:grpSpPr>
        <p:sp>
          <p:nvSpPr>
            <p:cNvPr id="7" name="Freeform 7"/>
            <p:cNvSpPr/>
            <p:nvPr/>
          </p:nvSpPr>
          <p:spPr>
            <a:xfrm>
              <a:off x="0" y="0"/>
              <a:ext cx="2418918" cy="707653"/>
            </a:xfrm>
            <a:custGeom>
              <a:avLst/>
              <a:gdLst/>
              <a:ahLst/>
              <a:cxnLst/>
              <a:rect l="l" t="t" r="r" b="b"/>
              <a:pathLst>
                <a:path w="2418918" h="707653">
                  <a:moveTo>
                    <a:pt x="52062" y="0"/>
                  </a:moveTo>
                  <a:lnTo>
                    <a:pt x="2366856" y="0"/>
                  </a:lnTo>
                  <a:cubicBezTo>
                    <a:pt x="2395609" y="0"/>
                    <a:pt x="2418918" y="23309"/>
                    <a:pt x="2418918" y="52062"/>
                  </a:cubicBezTo>
                  <a:lnTo>
                    <a:pt x="2418918" y="655591"/>
                  </a:lnTo>
                  <a:cubicBezTo>
                    <a:pt x="2418918" y="669399"/>
                    <a:pt x="2413433" y="682641"/>
                    <a:pt x="2403669" y="692405"/>
                  </a:cubicBezTo>
                  <a:cubicBezTo>
                    <a:pt x="2393906" y="702168"/>
                    <a:pt x="2380663" y="707653"/>
                    <a:pt x="2366856" y="707653"/>
                  </a:cubicBezTo>
                  <a:lnTo>
                    <a:pt x="52062" y="707653"/>
                  </a:lnTo>
                  <a:cubicBezTo>
                    <a:pt x="23309" y="707653"/>
                    <a:pt x="0" y="684344"/>
                    <a:pt x="0" y="65559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8" name="TextBox 8"/>
            <p:cNvSpPr txBox="1"/>
            <p:nvPr/>
          </p:nvSpPr>
          <p:spPr>
            <a:xfrm>
              <a:off x="0" y="-47625"/>
              <a:ext cx="2418918" cy="755278"/>
            </a:xfrm>
            <a:prstGeom prst="rect">
              <a:avLst/>
            </a:prstGeom>
          </p:spPr>
          <p:txBody>
            <a:bodyPr lIns="50800" tIns="50800" rIns="50800" bIns="50800" rtlCol="0" anchor="ctr"/>
            <a:lstStyle/>
            <a:p>
              <a:pPr algn="ctr">
                <a:lnSpc>
                  <a:spcPts val="3669"/>
                </a:lnSpc>
              </a:pPr>
              <a:endParaRPr/>
            </a:p>
          </p:txBody>
        </p:sp>
      </p:grpSp>
      <p:sp>
        <p:nvSpPr>
          <p:cNvPr id="9" name="TextBox 9"/>
          <p:cNvSpPr txBox="1"/>
          <p:nvPr/>
        </p:nvSpPr>
        <p:spPr>
          <a:xfrm>
            <a:off x="8862495" y="2966290"/>
            <a:ext cx="3211328" cy="396791"/>
          </a:xfrm>
          <a:prstGeom prst="rect">
            <a:avLst/>
          </a:prstGeom>
        </p:spPr>
        <p:txBody>
          <a:bodyPr lIns="0" tIns="0" rIns="0" bIns="0" rtlCol="0" anchor="t">
            <a:spAutoFit/>
          </a:bodyPr>
          <a:lstStyle/>
          <a:p>
            <a:pPr algn="l">
              <a:lnSpc>
                <a:spcPts val="3233"/>
              </a:lnSpc>
            </a:pPr>
            <a:r>
              <a:rPr lang="en-US" sz="2309">
                <a:solidFill>
                  <a:srgbClr val="FFFFFF"/>
                </a:solidFill>
                <a:latin typeface="Canva Sans Bold"/>
                <a:ea typeface="Canva Sans Bold"/>
                <a:cs typeface="Canva Sans Bold"/>
                <a:sym typeface="Canva Sans Bold"/>
              </a:rPr>
              <a:t>Mood Configuration:</a:t>
            </a:r>
          </a:p>
        </p:txBody>
      </p:sp>
      <p:grpSp>
        <p:nvGrpSpPr>
          <p:cNvPr id="10" name="Group 10"/>
          <p:cNvGrpSpPr/>
          <p:nvPr/>
        </p:nvGrpSpPr>
        <p:grpSpPr>
          <a:xfrm>
            <a:off x="8281832" y="7361406"/>
            <a:ext cx="7583981" cy="2278921"/>
            <a:chOff x="0" y="0"/>
            <a:chExt cx="2418918" cy="726864"/>
          </a:xfrm>
        </p:grpSpPr>
        <p:sp>
          <p:nvSpPr>
            <p:cNvPr id="11" name="Freeform 11"/>
            <p:cNvSpPr/>
            <p:nvPr/>
          </p:nvSpPr>
          <p:spPr>
            <a:xfrm>
              <a:off x="0" y="0"/>
              <a:ext cx="2418918" cy="726864"/>
            </a:xfrm>
            <a:custGeom>
              <a:avLst/>
              <a:gdLst/>
              <a:ahLst/>
              <a:cxnLst/>
              <a:rect l="l" t="t" r="r" b="b"/>
              <a:pathLst>
                <a:path w="2418918" h="726864">
                  <a:moveTo>
                    <a:pt x="52062" y="0"/>
                  </a:moveTo>
                  <a:lnTo>
                    <a:pt x="2366856" y="0"/>
                  </a:lnTo>
                  <a:cubicBezTo>
                    <a:pt x="2395609" y="0"/>
                    <a:pt x="2418918" y="23309"/>
                    <a:pt x="2418918" y="52062"/>
                  </a:cubicBezTo>
                  <a:lnTo>
                    <a:pt x="2418918" y="674802"/>
                  </a:lnTo>
                  <a:cubicBezTo>
                    <a:pt x="2418918" y="703555"/>
                    <a:pt x="2395609" y="726864"/>
                    <a:pt x="2366856" y="726864"/>
                  </a:cubicBezTo>
                  <a:lnTo>
                    <a:pt x="52062" y="726864"/>
                  </a:lnTo>
                  <a:cubicBezTo>
                    <a:pt x="38254" y="726864"/>
                    <a:pt x="25012" y="721379"/>
                    <a:pt x="15249" y="711615"/>
                  </a:cubicBezTo>
                  <a:cubicBezTo>
                    <a:pt x="5485" y="701852"/>
                    <a:pt x="0" y="688610"/>
                    <a:pt x="0" y="674802"/>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2418918" cy="774489"/>
            </a:xfrm>
            <a:prstGeom prst="rect">
              <a:avLst/>
            </a:prstGeom>
          </p:spPr>
          <p:txBody>
            <a:bodyPr lIns="50800" tIns="50800" rIns="50800" bIns="50800" rtlCol="0" anchor="ctr"/>
            <a:lstStyle/>
            <a:p>
              <a:pPr algn="ctr">
                <a:lnSpc>
                  <a:spcPts val="3669"/>
                </a:lnSpc>
              </a:pPr>
              <a:endParaRPr/>
            </a:p>
          </p:txBody>
        </p:sp>
      </p:grpSp>
      <p:sp>
        <p:nvSpPr>
          <p:cNvPr id="13" name="TextBox 13"/>
          <p:cNvSpPr txBox="1"/>
          <p:nvPr/>
        </p:nvSpPr>
        <p:spPr>
          <a:xfrm>
            <a:off x="8823510" y="1270141"/>
            <a:ext cx="5834636" cy="1029431"/>
          </a:xfrm>
          <a:prstGeom prst="rect">
            <a:avLst/>
          </a:prstGeom>
        </p:spPr>
        <p:txBody>
          <a:bodyPr lIns="0" tIns="0" rIns="0" bIns="0" rtlCol="0" anchor="t">
            <a:spAutoFit/>
          </a:bodyPr>
          <a:lstStyle/>
          <a:p>
            <a:pPr algn="l">
              <a:lnSpc>
                <a:spcPts val="2752"/>
              </a:lnSpc>
            </a:pPr>
            <a:r>
              <a:rPr lang="en-US" sz="1965">
                <a:solidFill>
                  <a:srgbClr val="FFFFFF"/>
                </a:solidFill>
                <a:latin typeface="Canva Sans"/>
                <a:ea typeface="Canva Sans"/>
                <a:cs typeface="Canva Sans"/>
                <a:sym typeface="Canva Sans"/>
              </a:rPr>
              <a:t>Creation of an interactive AI-based chatbot capable of engaging users in meaningful conversations about their mental health.</a:t>
            </a:r>
          </a:p>
        </p:txBody>
      </p:sp>
      <p:sp>
        <p:nvSpPr>
          <p:cNvPr id="14" name="TextBox 14"/>
          <p:cNvSpPr txBox="1"/>
          <p:nvPr/>
        </p:nvSpPr>
        <p:spPr>
          <a:xfrm>
            <a:off x="8823510" y="3453995"/>
            <a:ext cx="6855889" cy="1212472"/>
          </a:xfrm>
          <a:prstGeom prst="rect">
            <a:avLst/>
          </a:prstGeom>
        </p:spPr>
        <p:txBody>
          <a:bodyPr lIns="0" tIns="0" rIns="0" bIns="0" rtlCol="0" anchor="t">
            <a:spAutoFit/>
          </a:bodyPr>
          <a:lstStyle/>
          <a:p>
            <a:pPr algn="l">
              <a:lnSpc>
                <a:spcPts val="3233"/>
              </a:lnSpc>
            </a:pPr>
            <a:r>
              <a:rPr lang="en-US" sz="2309">
                <a:solidFill>
                  <a:srgbClr val="FFFFFF"/>
                </a:solidFill>
                <a:latin typeface="Canva Sans"/>
                <a:ea typeface="Canva Sans"/>
                <a:cs typeface="Canva Sans"/>
                <a:sym typeface="Canva Sans"/>
              </a:rPr>
              <a:t>Implementation of a mood tracking system that customizes interactions and advice based on the user’s current emotional state.</a:t>
            </a:r>
          </a:p>
        </p:txBody>
      </p:sp>
      <p:grpSp>
        <p:nvGrpSpPr>
          <p:cNvPr id="15" name="Group 15"/>
          <p:cNvGrpSpPr/>
          <p:nvPr/>
        </p:nvGrpSpPr>
        <p:grpSpPr>
          <a:xfrm>
            <a:off x="-514350" y="9883238"/>
            <a:ext cx="21040117" cy="3086100"/>
            <a:chOff x="0" y="0"/>
            <a:chExt cx="5541430" cy="812800"/>
          </a:xfrm>
        </p:grpSpPr>
        <p:sp>
          <p:nvSpPr>
            <p:cNvPr id="16" name="Freeform 1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17" name="TextBox 1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18" name="Freeform 18"/>
          <p:cNvSpPr/>
          <p:nvPr/>
        </p:nvSpPr>
        <p:spPr>
          <a:xfrm>
            <a:off x="15865813" y="6992114"/>
            <a:ext cx="3881334" cy="5782247"/>
          </a:xfrm>
          <a:custGeom>
            <a:avLst/>
            <a:gdLst/>
            <a:ahLst/>
            <a:cxnLst/>
            <a:rect l="l" t="t" r="r" b="b"/>
            <a:pathLst>
              <a:path w="3881334" h="5782247">
                <a:moveTo>
                  <a:pt x="0" y="0"/>
                </a:moveTo>
                <a:lnTo>
                  <a:pt x="3881334" y="0"/>
                </a:lnTo>
                <a:lnTo>
                  <a:pt x="3881334" y="5782248"/>
                </a:lnTo>
                <a:lnTo>
                  <a:pt x="0" y="5782248"/>
                </a:lnTo>
                <a:lnTo>
                  <a:pt x="0" y="0"/>
                </a:lnTo>
                <a:close/>
              </a:path>
            </a:pathLst>
          </a:custGeom>
          <a:blipFill>
            <a:blip r:embed="rId4"/>
            <a:stretch>
              <a:fillRect/>
            </a:stretch>
          </a:blipFill>
        </p:spPr>
      </p:sp>
      <p:grpSp>
        <p:nvGrpSpPr>
          <p:cNvPr id="19" name="Group 19"/>
          <p:cNvGrpSpPr/>
          <p:nvPr/>
        </p:nvGrpSpPr>
        <p:grpSpPr>
          <a:xfrm>
            <a:off x="8281832" y="2581126"/>
            <a:ext cx="7583981" cy="2218690"/>
            <a:chOff x="0" y="0"/>
            <a:chExt cx="2418918" cy="707653"/>
          </a:xfrm>
        </p:grpSpPr>
        <p:sp>
          <p:nvSpPr>
            <p:cNvPr id="20" name="Freeform 20"/>
            <p:cNvSpPr/>
            <p:nvPr/>
          </p:nvSpPr>
          <p:spPr>
            <a:xfrm>
              <a:off x="0" y="0"/>
              <a:ext cx="2418918" cy="707653"/>
            </a:xfrm>
            <a:custGeom>
              <a:avLst/>
              <a:gdLst/>
              <a:ahLst/>
              <a:cxnLst/>
              <a:rect l="l" t="t" r="r" b="b"/>
              <a:pathLst>
                <a:path w="2418918" h="707653">
                  <a:moveTo>
                    <a:pt x="52062" y="0"/>
                  </a:moveTo>
                  <a:lnTo>
                    <a:pt x="2366856" y="0"/>
                  </a:lnTo>
                  <a:cubicBezTo>
                    <a:pt x="2395609" y="0"/>
                    <a:pt x="2418918" y="23309"/>
                    <a:pt x="2418918" y="52062"/>
                  </a:cubicBezTo>
                  <a:lnTo>
                    <a:pt x="2418918" y="655591"/>
                  </a:lnTo>
                  <a:cubicBezTo>
                    <a:pt x="2418918" y="669399"/>
                    <a:pt x="2413433" y="682641"/>
                    <a:pt x="2403669" y="692405"/>
                  </a:cubicBezTo>
                  <a:cubicBezTo>
                    <a:pt x="2393906" y="702168"/>
                    <a:pt x="2380663" y="707653"/>
                    <a:pt x="2366856" y="707653"/>
                  </a:cubicBezTo>
                  <a:lnTo>
                    <a:pt x="52062" y="707653"/>
                  </a:lnTo>
                  <a:cubicBezTo>
                    <a:pt x="23309" y="707653"/>
                    <a:pt x="0" y="684344"/>
                    <a:pt x="0" y="65559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21" name="TextBox 21"/>
            <p:cNvSpPr txBox="1"/>
            <p:nvPr/>
          </p:nvSpPr>
          <p:spPr>
            <a:xfrm>
              <a:off x="0" y="-47625"/>
              <a:ext cx="2418918" cy="755278"/>
            </a:xfrm>
            <a:prstGeom prst="rect">
              <a:avLst/>
            </a:prstGeom>
          </p:spPr>
          <p:txBody>
            <a:bodyPr lIns="50800" tIns="50800" rIns="50800" bIns="50800" rtlCol="0" anchor="ctr"/>
            <a:lstStyle/>
            <a:p>
              <a:pPr algn="ctr">
                <a:lnSpc>
                  <a:spcPts val="3669"/>
                </a:lnSpc>
              </a:pPr>
              <a:endParaRPr/>
            </a:p>
          </p:txBody>
        </p:sp>
      </p:grpSp>
      <p:grpSp>
        <p:nvGrpSpPr>
          <p:cNvPr id="22" name="Group 22"/>
          <p:cNvGrpSpPr/>
          <p:nvPr/>
        </p:nvGrpSpPr>
        <p:grpSpPr>
          <a:xfrm>
            <a:off x="8281832" y="276711"/>
            <a:ext cx="7583981" cy="2218690"/>
            <a:chOff x="0" y="0"/>
            <a:chExt cx="2418918" cy="707653"/>
          </a:xfrm>
        </p:grpSpPr>
        <p:sp>
          <p:nvSpPr>
            <p:cNvPr id="23" name="Freeform 23"/>
            <p:cNvSpPr/>
            <p:nvPr/>
          </p:nvSpPr>
          <p:spPr>
            <a:xfrm>
              <a:off x="0" y="0"/>
              <a:ext cx="2418918" cy="707653"/>
            </a:xfrm>
            <a:custGeom>
              <a:avLst/>
              <a:gdLst/>
              <a:ahLst/>
              <a:cxnLst/>
              <a:rect l="l" t="t" r="r" b="b"/>
              <a:pathLst>
                <a:path w="2418918" h="707653">
                  <a:moveTo>
                    <a:pt x="52062" y="0"/>
                  </a:moveTo>
                  <a:lnTo>
                    <a:pt x="2366856" y="0"/>
                  </a:lnTo>
                  <a:cubicBezTo>
                    <a:pt x="2395609" y="0"/>
                    <a:pt x="2418918" y="23309"/>
                    <a:pt x="2418918" y="52062"/>
                  </a:cubicBezTo>
                  <a:lnTo>
                    <a:pt x="2418918" y="655591"/>
                  </a:lnTo>
                  <a:cubicBezTo>
                    <a:pt x="2418918" y="669399"/>
                    <a:pt x="2413433" y="682641"/>
                    <a:pt x="2403669" y="692405"/>
                  </a:cubicBezTo>
                  <a:cubicBezTo>
                    <a:pt x="2393906" y="702168"/>
                    <a:pt x="2380663" y="707653"/>
                    <a:pt x="2366856" y="707653"/>
                  </a:cubicBezTo>
                  <a:lnTo>
                    <a:pt x="52062" y="707653"/>
                  </a:lnTo>
                  <a:cubicBezTo>
                    <a:pt x="23309" y="707653"/>
                    <a:pt x="0" y="684344"/>
                    <a:pt x="0" y="65559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24" name="TextBox 24"/>
            <p:cNvSpPr txBox="1"/>
            <p:nvPr/>
          </p:nvSpPr>
          <p:spPr>
            <a:xfrm>
              <a:off x="0" y="-47625"/>
              <a:ext cx="2418918" cy="755278"/>
            </a:xfrm>
            <a:prstGeom prst="rect">
              <a:avLst/>
            </a:prstGeom>
          </p:spPr>
          <p:txBody>
            <a:bodyPr lIns="50800" tIns="50800" rIns="50800" bIns="50800" rtlCol="0" anchor="ctr"/>
            <a:lstStyle/>
            <a:p>
              <a:pPr algn="ctr">
                <a:lnSpc>
                  <a:spcPts val="3669"/>
                </a:lnSpc>
              </a:pPr>
              <a:endParaRPr/>
            </a:p>
          </p:txBody>
        </p:sp>
      </p:grpSp>
      <p:grpSp>
        <p:nvGrpSpPr>
          <p:cNvPr id="25" name="Group 25"/>
          <p:cNvGrpSpPr/>
          <p:nvPr/>
        </p:nvGrpSpPr>
        <p:grpSpPr>
          <a:xfrm>
            <a:off x="403565" y="7421637"/>
            <a:ext cx="7583981" cy="2218690"/>
            <a:chOff x="0" y="0"/>
            <a:chExt cx="2418918" cy="707653"/>
          </a:xfrm>
        </p:grpSpPr>
        <p:sp>
          <p:nvSpPr>
            <p:cNvPr id="26" name="Freeform 26"/>
            <p:cNvSpPr/>
            <p:nvPr/>
          </p:nvSpPr>
          <p:spPr>
            <a:xfrm>
              <a:off x="0" y="0"/>
              <a:ext cx="2418918" cy="707653"/>
            </a:xfrm>
            <a:custGeom>
              <a:avLst/>
              <a:gdLst/>
              <a:ahLst/>
              <a:cxnLst/>
              <a:rect l="l" t="t" r="r" b="b"/>
              <a:pathLst>
                <a:path w="2418918" h="707653">
                  <a:moveTo>
                    <a:pt x="52062" y="0"/>
                  </a:moveTo>
                  <a:lnTo>
                    <a:pt x="2366856" y="0"/>
                  </a:lnTo>
                  <a:cubicBezTo>
                    <a:pt x="2395609" y="0"/>
                    <a:pt x="2418918" y="23309"/>
                    <a:pt x="2418918" y="52062"/>
                  </a:cubicBezTo>
                  <a:lnTo>
                    <a:pt x="2418918" y="655591"/>
                  </a:lnTo>
                  <a:cubicBezTo>
                    <a:pt x="2418918" y="669399"/>
                    <a:pt x="2413433" y="682641"/>
                    <a:pt x="2403669" y="692405"/>
                  </a:cubicBezTo>
                  <a:cubicBezTo>
                    <a:pt x="2393906" y="702168"/>
                    <a:pt x="2380663" y="707653"/>
                    <a:pt x="2366856" y="707653"/>
                  </a:cubicBezTo>
                  <a:lnTo>
                    <a:pt x="52062" y="707653"/>
                  </a:lnTo>
                  <a:cubicBezTo>
                    <a:pt x="23309" y="707653"/>
                    <a:pt x="0" y="684344"/>
                    <a:pt x="0" y="65559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27" name="TextBox 27"/>
            <p:cNvSpPr txBox="1"/>
            <p:nvPr/>
          </p:nvSpPr>
          <p:spPr>
            <a:xfrm>
              <a:off x="0" y="-47625"/>
              <a:ext cx="2418918" cy="755278"/>
            </a:xfrm>
            <a:prstGeom prst="rect">
              <a:avLst/>
            </a:prstGeom>
          </p:spPr>
          <p:txBody>
            <a:bodyPr lIns="50800" tIns="50800" rIns="50800" bIns="50800" rtlCol="0" anchor="ctr"/>
            <a:lstStyle/>
            <a:p>
              <a:pPr algn="ctr">
                <a:lnSpc>
                  <a:spcPts val="3669"/>
                </a:lnSpc>
              </a:pPr>
              <a:endParaRPr/>
            </a:p>
          </p:txBody>
        </p:sp>
      </p:grpSp>
      <p:sp>
        <p:nvSpPr>
          <p:cNvPr id="28" name="TextBox 28"/>
          <p:cNvSpPr txBox="1"/>
          <p:nvPr/>
        </p:nvSpPr>
        <p:spPr>
          <a:xfrm>
            <a:off x="767611" y="7681043"/>
            <a:ext cx="3211328" cy="396791"/>
          </a:xfrm>
          <a:prstGeom prst="rect">
            <a:avLst/>
          </a:prstGeom>
        </p:spPr>
        <p:txBody>
          <a:bodyPr lIns="0" tIns="0" rIns="0" bIns="0" rtlCol="0" anchor="t">
            <a:spAutoFit/>
          </a:bodyPr>
          <a:lstStyle/>
          <a:p>
            <a:pPr algn="l">
              <a:lnSpc>
                <a:spcPts val="3233"/>
              </a:lnSpc>
            </a:pPr>
            <a:r>
              <a:rPr lang="en-US" sz="2309">
                <a:solidFill>
                  <a:srgbClr val="FFFFFF"/>
                </a:solidFill>
                <a:latin typeface="Canva Sans Bold"/>
                <a:ea typeface="Canva Sans Bold"/>
                <a:cs typeface="Canva Sans Bold"/>
                <a:sym typeface="Canva Sans Bold"/>
              </a:rPr>
              <a:t>Feedback Mechanism:</a:t>
            </a:r>
          </a:p>
        </p:txBody>
      </p:sp>
      <p:sp>
        <p:nvSpPr>
          <p:cNvPr id="29" name="TextBox 29"/>
          <p:cNvSpPr txBox="1"/>
          <p:nvPr/>
        </p:nvSpPr>
        <p:spPr>
          <a:xfrm>
            <a:off x="8735327" y="7506460"/>
            <a:ext cx="6944073" cy="396791"/>
          </a:xfrm>
          <a:prstGeom prst="rect">
            <a:avLst/>
          </a:prstGeom>
        </p:spPr>
        <p:txBody>
          <a:bodyPr lIns="0" tIns="0" rIns="0" bIns="0" rtlCol="0" anchor="t">
            <a:spAutoFit/>
          </a:bodyPr>
          <a:lstStyle/>
          <a:p>
            <a:pPr algn="l">
              <a:lnSpc>
                <a:spcPts val="3233"/>
              </a:lnSpc>
            </a:pPr>
            <a:r>
              <a:rPr lang="en-US" sz="2309">
                <a:solidFill>
                  <a:srgbClr val="FFFFFF"/>
                </a:solidFill>
                <a:latin typeface="Canva Sans Bold"/>
                <a:ea typeface="Canva Sans Bold"/>
                <a:cs typeface="Canva Sans Bold"/>
                <a:sym typeface="Canva Sans Bold"/>
              </a:rPr>
              <a:t>Data Collection &amp; Analysis:</a:t>
            </a:r>
          </a:p>
        </p:txBody>
      </p:sp>
      <p:sp>
        <p:nvSpPr>
          <p:cNvPr id="30" name="TextBox 30"/>
          <p:cNvSpPr txBox="1"/>
          <p:nvPr/>
        </p:nvSpPr>
        <p:spPr>
          <a:xfrm>
            <a:off x="8735327" y="5260868"/>
            <a:ext cx="6944073" cy="396791"/>
          </a:xfrm>
          <a:prstGeom prst="rect">
            <a:avLst/>
          </a:prstGeom>
        </p:spPr>
        <p:txBody>
          <a:bodyPr lIns="0" tIns="0" rIns="0" bIns="0" rtlCol="0" anchor="t">
            <a:spAutoFit/>
          </a:bodyPr>
          <a:lstStyle/>
          <a:p>
            <a:pPr algn="l">
              <a:lnSpc>
                <a:spcPts val="3233"/>
              </a:lnSpc>
            </a:pPr>
            <a:r>
              <a:rPr lang="en-US" sz="2309">
                <a:solidFill>
                  <a:srgbClr val="FFFFFF"/>
                </a:solidFill>
                <a:latin typeface="Canva Sans Bold"/>
                <a:ea typeface="Canva Sans Bold"/>
                <a:cs typeface="Canva Sans Bold"/>
                <a:sym typeface="Canva Sans Bold"/>
              </a:rPr>
              <a:t>Resource Recommendations:</a:t>
            </a:r>
          </a:p>
        </p:txBody>
      </p:sp>
      <p:sp>
        <p:nvSpPr>
          <p:cNvPr id="31" name="TextBox 31"/>
          <p:cNvSpPr txBox="1"/>
          <p:nvPr/>
        </p:nvSpPr>
        <p:spPr>
          <a:xfrm>
            <a:off x="8862495" y="631909"/>
            <a:ext cx="5097278" cy="396791"/>
          </a:xfrm>
          <a:prstGeom prst="rect">
            <a:avLst/>
          </a:prstGeom>
        </p:spPr>
        <p:txBody>
          <a:bodyPr lIns="0" tIns="0" rIns="0" bIns="0" rtlCol="0" anchor="t">
            <a:spAutoFit/>
          </a:bodyPr>
          <a:lstStyle/>
          <a:p>
            <a:pPr algn="l">
              <a:lnSpc>
                <a:spcPts val="3233"/>
              </a:lnSpc>
            </a:pPr>
            <a:r>
              <a:rPr lang="en-US" sz="2309">
                <a:solidFill>
                  <a:srgbClr val="FFFFFF"/>
                </a:solidFill>
                <a:latin typeface="Canva Sans Bold"/>
                <a:ea typeface="Canva Sans Bold"/>
                <a:cs typeface="Canva Sans Bold"/>
                <a:sym typeface="Canva Sans Bold"/>
              </a:rPr>
              <a:t>Development of a Chatbot:</a:t>
            </a:r>
          </a:p>
        </p:txBody>
      </p:sp>
      <p:sp>
        <p:nvSpPr>
          <p:cNvPr id="32" name="TextBox 32"/>
          <p:cNvSpPr txBox="1"/>
          <p:nvPr/>
        </p:nvSpPr>
        <p:spPr>
          <a:xfrm>
            <a:off x="8735327" y="5779643"/>
            <a:ext cx="6855889" cy="1212472"/>
          </a:xfrm>
          <a:prstGeom prst="rect">
            <a:avLst/>
          </a:prstGeom>
        </p:spPr>
        <p:txBody>
          <a:bodyPr lIns="0" tIns="0" rIns="0" bIns="0" rtlCol="0" anchor="t">
            <a:spAutoFit/>
          </a:bodyPr>
          <a:lstStyle/>
          <a:p>
            <a:pPr algn="l">
              <a:lnSpc>
                <a:spcPts val="3233"/>
              </a:lnSpc>
            </a:pPr>
            <a:r>
              <a:rPr lang="en-US" sz="2309">
                <a:solidFill>
                  <a:srgbClr val="FFFFFF"/>
                </a:solidFill>
                <a:latin typeface="Canva Sans"/>
                <a:ea typeface="Canva Sans"/>
                <a:cs typeface="Canva Sans"/>
                <a:sym typeface="Canva Sans"/>
              </a:rPr>
              <a:t>Integration of a feature that suggests relevant resources, such as articles, videos, or professional help, based on user input.</a:t>
            </a:r>
          </a:p>
        </p:txBody>
      </p:sp>
      <p:sp>
        <p:nvSpPr>
          <p:cNvPr id="33" name="TextBox 33"/>
          <p:cNvSpPr txBox="1"/>
          <p:nvPr/>
        </p:nvSpPr>
        <p:spPr>
          <a:xfrm>
            <a:off x="8730825" y="8076024"/>
            <a:ext cx="6685995" cy="1270479"/>
          </a:xfrm>
          <a:prstGeom prst="rect">
            <a:avLst/>
          </a:prstGeom>
        </p:spPr>
        <p:txBody>
          <a:bodyPr lIns="0" tIns="0" rIns="0" bIns="0" rtlCol="0" anchor="t">
            <a:spAutoFit/>
          </a:bodyPr>
          <a:lstStyle/>
          <a:p>
            <a:pPr algn="l">
              <a:lnSpc>
                <a:spcPts val="2553"/>
              </a:lnSpc>
            </a:pPr>
            <a:r>
              <a:rPr lang="en-US" sz="1824">
                <a:solidFill>
                  <a:srgbClr val="FFFFFF"/>
                </a:solidFill>
                <a:latin typeface="Canva Sans"/>
                <a:ea typeface="Canva Sans"/>
                <a:cs typeface="Canva Sans"/>
                <a:sym typeface="Canva Sans"/>
              </a:rPr>
              <a:t>Gathering and analyzing data on user interactions to generate reports on depression and suicide trends, contributing to a broader understanding of mental health issues.</a:t>
            </a:r>
          </a:p>
        </p:txBody>
      </p:sp>
      <p:sp>
        <p:nvSpPr>
          <p:cNvPr id="34" name="TextBox 34"/>
          <p:cNvSpPr txBox="1"/>
          <p:nvPr/>
        </p:nvSpPr>
        <p:spPr>
          <a:xfrm>
            <a:off x="767611" y="8095502"/>
            <a:ext cx="6855889" cy="1212472"/>
          </a:xfrm>
          <a:prstGeom prst="rect">
            <a:avLst/>
          </a:prstGeom>
        </p:spPr>
        <p:txBody>
          <a:bodyPr lIns="0" tIns="0" rIns="0" bIns="0" rtlCol="0" anchor="t">
            <a:spAutoFit/>
          </a:bodyPr>
          <a:lstStyle/>
          <a:p>
            <a:pPr algn="l">
              <a:lnSpc>
                <a:spcPts val="3233"/>
              </a:lnSpc>
            </a:pPr>
            <a:r>
              <a:rPr lang="en-US" sz="2309">
                <a:solidFill>
                  <a:srgbClr val="FFFFFF"/>
                </a:solidFill>
                <a:latin typeface="Canva Sans"/>
                <a:ea typeface="Canva Sans"/>
                <a:cs typeface="Canva Sans"/>
                <a:sym typeface="Canva Sans"/>
              </a:rPr>
              <a:t>Development of a continuous feedback system to refine the chatbot’s performance and improve user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Freeform 2"/>
          <p:cNvSpPr/>
          <p:nvPr/>
        </p:nvSpPr>
        <p:spPr>
          <a:xfrm>
            <a:off x="1660571" y="6094551"/>
            <a:ext cx="4677988" cy="7668832"/>
          </a:xfrm>
          <a:custGeom>
            <a:avLst/>
            <a:gdLst/>
            <a:ahLst/>
            <a:cxnLst/>
            <a:rect l="l" t="t" r="r" b="b"/>
            <a:pathLst>
              <a:path w="4677988" h="7668832">
                <a:moveTo>
                  <a:pt x="0" y="0"/>
                </a:moveTo>
                <a:lnTo>
                  <a:pt x="4677988" y="0"/>
                </a:lnTo>
                <a:lnTo>
                  <a:pt x="4677988" y="7668832"/>
                </a:lnTo>
                <a:lnTo>
                  <a:pt x="0" y="7668832"/>
                </a:lnTo>
                <a:lnTo>
                  <a:pt x="0" y="0"/>
                </a:lnTo>
                <a:close/>
              </a:path>
            </a:pathLst>
          </a:custGeom>
          <a:blipFill>
            <a:blip r:embed="rId2"/>
            <a:stretch>
              <a:fillRect/>
            </a:stretch>
          </a:blipFill>
        </p:spPr>
      </p:sp>
      <p:sp>
        <p:nvSpPr>
          <p:cNvPr id="3" name="Freeform 3"/>
          <p:cNvSpPr/>
          <p:nvPr/>
        </p:nvSpPr>
        <p:spPr>
          <a:xfrm>
            <a:off x="11017222" y="7481282"/>
            <a:ext cx="2873347" cy="4277936"/>
          </a:xfrm>
          <a:custGeom>
            <a:avLst/>
            <a:gdLst/>
            <a:ahLst/>
            <a:cxnLst/>
            <a:rect l="l" t="t" r="r" b="b"/>
            <a:pathLst>
              <a:path w="2873347" h="4277936">
                <a:moveTo>
                  <a:pt x="0" y="0"/>
                </a:moveTo>
                <a:lnTo>
                  <a:pt x="2873347" y="0"/>
                </a:lnTo>
                <a:lnTo>
                  <a:pt x="2873347" y="4277936"/>
                </a:lnTo>
                <a:lnTo>
                  <a:pt x="0" y="4277936"/>
                </a:lnTo>
                <a:lnTo>
                  <a:pt x="0" y="0"/>
                </a:lnTo>
                <a:close/>
              </a:path>
            </a:pathLst>
          </a:custGeom>
          <a:blipFill>
            <a:blip r:embed="rId3"/>
            <a:stretch>
              <a:fillRect/>
            </a:stretch>
          </a:blipFill>
        </p:spPr>
      </p:sp>
      <p:grpSp>
        <p:nvGrpSpPr>
          <p:cNvPr id="4" name="Group 4"/>
          <p:cNvGrpSpPr/>
          <p:nvPr/>
        </p:nvGrpSpPr>
        <p:grpSpPr>
          <a:xfrm>
            <a:off x="0" y="0"/>
            <a:ext cx="19060169" cy="10605843"/>
            <a:chOff x="0" y="0"/>
            <a:chExt cx="25413559" cy="14141124"/>
          </a:xfrm>
        </p:grpSpPr>
        <p:sp>
          <p:nvSpPr>
            <p:cNvPr id="5" name="Freeform 5"/>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4">
                <a:alphaModFix amt="10999"/>
                <a:extLst>
                  <a:ext uri="{96DAC541-7B7A-43D3-8B79-37D633B846F1}">
                    <asvg:svgBlip xmlns:asvg="http://schemas.microsoft.com/office/drawing/2016/SVG/main" r:embed="rId5"/>
                  </a:ext>
                </a:extLst>
              </a:blip>
              <a:stretch>
                <a:fillRect/>
              </a:stretch>
            </a:blipFill>
          </p:spPr>
        </p:sp>
        <p:sp>
          <p:nvSpPr>
            <p:cNvPr id="6" name="Freeform 6"/>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4">
                <a:alphaModFix amt="10999"/>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1028700" y="419691"/>
            <a:ext cx="16230600" cy="5207081"/>
          </a:xfrm>
          <a:custGeom>
            <a:avLst/>
            <a:gdLst/>
            <a:ahLst/>
            <a:cxnLst/>
            <a:rect l="l" t="t" r="r" b="b"/>
            <a:pathLst>
              <a:path w="16230600" h="5207081">
                <a:moveTo>
                  <a:pt x="0" y="0"/>
                </a:moveTo>
                <a:lnTo>
                  <a:pt x="16230600" y="0"/>
                </a:lnTo>
                <a:lnTo>
                  <a:pt x="16230600" y="5207080"/>
                </a:lnTo>
                <a:lnTo>
                  <a:pt x="0" y="5207080"/>
                </a:lnTo>
                <a:lnTo>
                  <a:pt x="0" y="0"/>
                </a:lnTo>
                <a:close/>
              </a:path>
            </a:pathLst>
          </a:custGeom>
          <a:blipFill>
            <a:blip r:embed="rId6"/>
            <a:stretch>
              <a:fillRect t="-1035" b="-1035"/>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386085"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603363" y="1708463"/>
            <a:ext cx="11653059" cy="7549837"/>
            <a:chOff x="0" y="0"/>
            <a:chExt cx="3716754" cy="2408028"/>
          </a:xfrm>
        </p:grpSpPr>
        <p:sp>
          <p:nvSpPr>
            <p:cNvPr id="6" name="Freeform 6"/>
            <p:cNvSpPr/>
            <p:nvPr/>
          </p:nvSpPr>
          <p:spPr>
            <a:xfrm>
              <a:off x="0" y="0"/>
              <a:ext cx="3716754" cy="2408028"/>
            </a:xfrm>
            <a:custGeom>
              <a:avLst/>
              <a:gdLst/>
              <a:ahLst/>
              <a:cxnLst/>
              <a:rect l="l" t="t" r="r" b="b"/>
              <a:pathLst>
                <a:path w="3716754" h="2408028">
                  <a:moveTo>
                    <a:pt x="33883" y="0"/>
                  </a:moveTo>
                  <a:lnTo>
                    <a:pt x="3682871" y="0"/>
                  </a:lnTo>
                  <a:cubicBezTo>
                    <a:pt x="3691858" y="0"/>
                    <a:pt x="3700476" y="3570"/>
                    <a:pt x="3706830" y="9924"/>
                  </a:cubicBezTo>
                  <a:cubicBezTo>
                    <a:pt x="3713184" y="16278"/>
                    <a:pt x="3716754" y="24896"/>
                    <a:pt x="3716754" y="33883"/>
                  </a:cubicBezTo>
                  <a:lnTo>
                    <a:pt x="3716754" y="2374145"/>
                  </a:lnTo>
                  <a:cubicBezTo>
                    <a:pt x="3716754" y="2383131"/>
                    <a:pt x="3713184" y="2391749"/>
                    <a:pt x="3706830" y="2398104"/>
                  </a:cubicBezTo>
                  <a:cubicBezTo>
                    <a:pt x="3700476" y="2404458"/>
                    <a:pt x="3691858" y="2408028"/>
                    <a:pt x="3682871" y="2408028"/>
                  </a:cubicBezTo>
                  <a:lnTo>
                    <a:pt x="33883" y="2408028"/>
                  </a:lnTo>
                  <a:cubicBezTo>
                    <a:pt x="24896" y="2408028"/>
                    <a:pt x="16278" y="2404458"/>
                    <a:pt x="9924" y="2398104"/>
                  </a:cubicBezTo>
                  <a:cubicBezTo>
                    <a:pt x="3570" y="2391749"/>
                    <a:pt x="0" y="2383131"/>
                    <a:pt x="0" y="2374145"/>
                  </a:cubicBezTo>
                  <a:lnTo>
                    <a:pt x="0" y="33883"/>
                  </a:lnTo>
                  <a:cubicBezTo>
                    <a:pt x="0" y="24896"/>
                    <a:pt x="3570" y="16278"/>
                    <a:pt x="9924" y="9924"/>
                  </a:cubicBezTo>
                  <a:cubicBezTo>
                    <a:pt x="16278" y="3570"/>
                    <a:pt x="24896" y="0"/>
                    <a:pt x="33883" y="0"/>
                  </a:cubicBezTo>
                  <a:close/>
                </a:path>
              </a:pathLst>
            </a:custGeom>
            <a:solidFill>
              <a:srgbClr val="000000">
                <a:alpha val="0"/>
              </a:srgbClr>
            </a:solidFill>
            <a:ln w="19050" cap="rnd">
              <a:solidFill>
                <a:srgbClr val="FFFFFF"/>
              </a:solidFill>
              <a:prstDash val="solid"/>
              <a:round/>
            </a:ln>
          </p:spPr>
        </p:sp>
        <p:sp>
          <p:nvSpPr>
            <p:cNvPr id="7" name="TextBox 7"/>
            <p:cNvSpPr txBox="1"/>
            <p:nvPr/>
          </p:nvSpPr>
          <p:spPr>
            <a:xfrm>
              <a:off x="0" y="-47625"/>
              <a:ext cx="3716754" cy="2455653"/>
            </a:xfrm>
            <a:prstGeom prst="rect">
              <a:avLst/>
            </a:prstGeom>
          </p:spPr>
          <p:txBody>
            <a:bodyPr lIns="50800" tIns="50800" rIns="50800" bIns="50800" rtlCol="0" anchor="ctr"/>
            <a:lstStyle/>
            <a:p>
              <a:pPr algn="ctr">
                <a:lnSpc>
                  <a:spcPts val="3669"/>
                </a:lnSpc>
              </a:pPr>
              <a:endParaRPr/>
            </a:p>
          </p:txBody>
        </p:sp>
      </p:grpSp>
      <p:sp>
        <p:nvSpPr>
          <p:cNvPr id="8" name="TextBox 8"/>
          <p:cNvSpPr txBox="1"/>
          <p:nvPr/>
        </p:nvSpPr>
        <p:spPr>
          <a:xfrm>
            <a:off x="798032" y="568012"/>
            <a:ext cx="11178877" cy="1140450"/>
          </a:xfrm>
          <a:prstGeom prst="rect">
            <a:avLst/>
          </a:prstGeom>
        </p:spPr>
        <p:txBody>
          <a:bodyPr lIns="0" tIns="0" rIns="0" bIns="0" rtlCol="0" anchor="t">
            <a:spAutoFit/>
          </a:bodyPr>
          <a:lstStyle/>
          <a:p>
            <a:pPr algn="l">
              <a:lnSpc>
                <a:spcPts val="7530"/>
              </a:lnSpc>
            </a:pPr>
            <a:r>
              <a:rPr lang="en-US" sz="8184" spc="-286">
                <a:solidFill>
                  <a:srgbClr val="DAFFFB"/>
                </a:solidFill>
                <a:latin typeface="Helvetica World Bold"/>
                <a:ea typeface="Helvetica World Bold"/>
                <a:cs typeface="Helvetica World Bold"/>
                <a:sym typeface="Helvetica World Bold"/>
              </a:rPr>
              <a:t>Problem Statement</a:t>
            </a:r>
          </a:p>
        </p:txBody>
      </p:sp>
      <p:sp>
        <p:nvSpPr>
          <p:cNvPr id="9" name="TextBox 9"/>
          <p:cNvSpPr txBox="1"/>
          <p:nvPr/>
        </p:nvSpPr>
        <p:spPr>
          <a:xfrm>
            <a:off x="1028700" y="2341089"/>
            <a:ext cx="10037468" cy="5661295"/>
          </a:xfrm>
          <a:prstGeom prst="rect">
            <a:avLst/>
          </a:prstGeom>
        </p:spPr>
        <p:txBody>
          <a:bodyPr lIns="0" tIns="0" rIns="0" bIns="0" rtlCol="0" anchor="t">
            <a:spAutoFit/>
          </a:bodyPr>
          <a:lstStyle/>
          <a:p>
            <a:pPr algn="l">
              <a:lnSpc>
                <a:spcPts val="3748"/>
              </a:lnSpc>
            </a:pPr>
            <a:r>
              <a:rPr lang="en-US" sz="2677">
                <a:solidFill>
                  <a:srgbClr val="FFFFFF"/>
                </a:solidFill>
                <a:latin typeface="Canva Sans"/>
                <a:ea typeface="Canva Sans"/>
                <a:cs typeface="Canva Sans"/>
                <a:sym typeface="Canva Sans"/>
              </a:rPr>
              <a:t>Mental health issues, including depression and anxiety, are on the rise globally, yet access to timely and personalized mental health support remains limited. Many individuals may feel uncomfortable seeking help from traditional sources or may not have access to mental health professionals. The problem is exacerbated by the lack of immediate, tailored support that adapts to individual needs. This project addresses the gap by creating an AI-based Mental Health Companion that provides immediate, personalized mental health support, offering users a safe space to express their feelings, receive guidance, and access resources that are relevant to their specific situation.</a:t>
            </a:r>
          </a:p>
        </p:txBody>
      </p:sp>
      <p:grpSp>
        <p:nvGrpSpPr>
          <p:cNvPr id="10" name="Group 10"/>
          <p:cNvGrpSpPr/>
          <p:nvPr/>
        </p:nvGrpSpPr>
        <p:grpSpPr>
          <a:xfrm>
            <a:off x="-514350" y="9883238"/>
            <a:ext cx="21040117" cy="3086100"/>
            <a:chOff x="0" y="0"/>
            <a:chExt cx="5541430" cy="812800"/>
          </a:xfrm>
        </p:grpSpPr>
        <p:sp>
          <p:nvSpPr>
            <p:cNvPr id="11" name="Freeform 11"/>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12" name="TextBox 12"/>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13" name="Freeform 13"/>
          <p:cNvSpPr/>
          <p:nvPr/>
        </p:nvSpPr>
        <p:spPr>
          <a:xfrm>
            <a:off x="12451091" y="1288931"/>
            <a:ext cx="8518559" cy="11817654"/>
          </a:xfrm>
          <a:custGeom>
            <a:avLst/>
            <a:gdLst/>
            <a:ahLst/>
            <a:cxnLst/>
            <a:rect l="l" t="t" r="r" b="b"/>
            <a:pathLst>
              <a:path w="8518559" h="11817654">
                <a:moveTo>
                  <a:pt x="0" y="0"/>
                </a:moveTo>
                <a:lnTo>
                  <a:pt x="8518559" y="0"/>
                </a:lnTo>
                <a:lnTo>
                  <a:pt x="8518559" y="11817654"/>
                </a:lnTo>
                <a:lnTo>
                  <a:pt x="0" y="11817654"/>
                </a:lnTo>
                <a:lnTo>
                  <a:pt x="0" y="0"/>
                </a:lnTo>
                <a:close/>
              </a:path>
            </a:pathLst>
          </a:custGeom>
          <a:blipFill>
            <a:blip r:embed="rId4"/>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Freeform 8"/>
          <p:cNvSpPr/>
          <p:nvPr/>
        </p:nvSpPr>
        <p:spPr>
          <a:xfrm>
            <a:off x="610265" y="4292573"/>
            <a:ext cx="6497955" cy="8229600"/>
          </a:xfrm>
          <a:custGeom>
            <a:avLst/>
            <a:gdLst/>
            <a:ahLst/>
            <a:cxnLst/>
            <a:rect l="l" t="t" r="r" b="b"/>
            <a:pathLst>
              <a:path w="6497955" h="8229600">
                <a:moveTo>
                  <a:pt x="0" y="0"/>
                </a:moveTo>
                <a:lnTo>
                  <a:pt x="6497955" y="0"/>
                </a:lnTo>
                <a:lnTo>
                  <a:pt x="6497955" y="8229600"/>
                </a:lnTo>
                <a:lnTo>
                  <a:pt x="0" y="8229600"/>
                </a:lnTo>
                <a:lnTo>
                  <a:pt x="0" y="0"/>
                </a:lnTo>
                <a:close/>
              </a:path>
            </a:pathLst>
          </a:custGeom>
          <a:blipFill>
            <a:blip r:embed="rId4"/>
            <a:stretch>
              <a:fillRect/>
            </a:stretch>
          </a:blipFill>
        </p:spPr>
      </p:sp>
      <p:grpSp>
        <p:nvGrpSpPr>
          <p:cNvPr id="9" name="Group 9"/>
          <p:cNvGrpSpPr/>
          <p:nvPr/>
        </p:nvGrpSpPr>
        <p:grpSpPr>
          <a:xfrm>
            <a:off x="8444714" y="5032368"/>
            <a:ext cx="8052586" cy="4511682"/>
            <a:chOff x="0" y="0"/>
            <a:chExt cx="2120846" cy="1188262"/>
          </a:xfrm>
        </p:grpSpPr>
        <p:sp>
          <p:nvSpPr>
            <p:cNvPr id="10" name="Freeform 10"/>
            <p:cNvSpPr/>
            <p:nvPr/>
          </p:nvSpPr>
          <p:spPr>
            <a:xfrm>
              <a:off x="0" y="0"/>
              <a:ext cx="2120846" cy="1188262"/>
            </a:xfrm>
            <a:custGeom>
              <a:avLst/>
              <a:gdLst/>
              <a:ahLst/>
              <a:cxnLst/>
              <a:rect l="l" t="t" r="r" b="b"/>
              <a:pathLst>
                <a:path w="2120846" h="1188262">
                  <a:moveTo>
                    <a:pt x="49032" y="0"/>
                  </a:moveTo>
                  <a:lnTo>
                    <a:pt x="2071813" y="0"/>
                  </a:lnTo>
                  <a:cubicBezTo>
                    <a:pt x="2098893" y="0"/>
                    <a:pt x="2120846" y="21953"/>
                    <a:pt x="2120846" y="49032"/>
                  </a:cubicBezTo>
                  <a:lnTo>
                    <a:pt x="2120846" y="1139229"/>
                  </a:lnTo>
                  <a:cubicBezTo>
                    <a:pt x="2120846" y="1152234"/>
                    <a:pt x="2115680" y="1164705"/>
                    <a:pt x="2106484" y="1173901"/>
                  </a:cubicBezTo>
                  <a:cubicBezTo>
                    <a:pt x="2097289" y="1183096"/>
                    <a:pt x="2084817" y="1188262"/>
                    <a:pt x="2071813" y="1188262"/>
                  </a:cubicBezTo>
                  <a:lnTo>
                    <a:pt x="49032" y="1188262"/>
                  </a:lnTo>
                  <a:cubicBezTo>
                    <a:pt x="21953" y="1188262"/>
                    <a:pt x="0" y="1166309"/>
                    <a:pt x="0" y="1139229"/>
                  </a:cubicBezTo>
                  <a:lnTo>
                    <a:pt x="0" y="49032"/>
                  </a:lnTo>
                  <a:cubicBezTo>
                    <a:pt x="0" y="21953"/>
                    <a:pt x="21953" y="0"/>
                    <a:pt x="49032" y="0"/>
                  </a:cubicBezTo>
                  <a:close/>
                </a:path>
              </a:pathLst>
            </a:custGeom>
            <a:solidFill>
              <a:srgbClr val="422A50"/>
            </a:solidFill>
          </p:spPr>
        </p:sp>
        <p:sp>
          <p:nvSpPr>
            <p:cNvPr id="11" name="TextBox 11"/>
            <p:cNvSpPr txBox="1"/>
            <p:nvPr/>
          </p:nvSpPr>
          <p:spPr>
            <a:xfrm>
              <a:off x="0" y="-38100"/>
              <a:ext cx="2120846" cy="1226362"/>
            </a:xfrm>
            <a:prstGeom prst="rect">
              <a:avLst/>
            </a:prstGeom>
          </p:spPr>
          <p:txBody>
            <a:bodyPr lIns="50800" tIns="50800" rIns="50800" bIns="50800" rtlCol="0" anchor="ctr"/>
            <a:lstStyle/>
            <a:p>
              <a:pPr algn="ctr">
                <a:lnSpc>
                  <a:spcPts val="3462"/>
                </a:lnSpc>
              </a:pPr>
              <a:endParaRPr/>
            </a:p>
          </p:txBody>
        </p:sp>
      </p:grpSp>
      <p:sp>
        <p:nvSpPr>
          <p:cNvPr id="12" name="TextBox 12"/>
          <p:cNvSpPr txBox="1"/>
          <p:nvPr/>
        </p:nvSpPr>
        <p:spPr>
          <a:xfrm>
            <a:off x="1295704" y="648751"/>
            <a:ext cx="5812517" cy="1056005"/>
          </a:xfrm>
          <a:prstGeom prst="rect">
            <a:avLst/>
          </a:prstGeom>
        </p:spPr>
        <p:txBody>
          <a:bodyPr lIns="0" tIns="0" rIns="0" bIns="0" rtlCol="0" anchor="t">
            <a:spAutoFit/>
          </a:bodyPr>
          <a:lstStyle/>
          <a:p>
            <a:pPr algn="l">
              <a:lnSpc>
                <a:spcPts val="4267"/>
              </a:lnSpc>
            </a:pPr>
            <a:r>
              <a:rPr lang="en-US" sz="3047">
                <a:solidFill>
                  <a:srgbClr val="FFFFFF"/>
                </a:solidFill>
                <a:latin typeface="Canva Sans Bold"/>
                <a:ea typeface="Canva Sans Bold"/>
                <a:cs typeface="Canva Sans Bold"/>
                <a:sym typeface="Canva Sans Bold"/>
              </a:rPr>
              <a:t>Global Rise in Mental Health Issues:</a:t>
            </a:r>
          </a:p>
        </p:txBody>
      </p:sp>
      <p:sp>
        <p:nvSpPr>
          <p:cNvPr id="13" name="TextBox 13"/>
          <p:cNvSpPr txBox="1"/>
          <p:nvPr/>
        </p:nvSpPr>
        <p:spPr>
          <a:xfrm>
            <a:off x="1370361" y="1940567"/>
            <a:ext cx="4977764" cy="1254608"/>
          </a:xfrm>
          <a:prstGeom prst="rect">
            <a:avLst/>
          </a:prstGeom>
        </p:spPr>
        <p:txBody>
          <a:bodyPr lIns="0" tIns="0" rIns="0" bIns="0" rtlCol="0" anchor="t">
            <a:spAutoFit/>
          </a:bodyPr>
          <a:lstStyle/>
          <a:p>
            <a:pPr algn="l">
              <a:lnSpc>
                <a:spcPts val="2521"/>
              </a:lnSpc>
            </a:pPr>
            <a:r>
              <a:rPr lang="en-US" sz="1800">
                <a:solidFill>
                  <a:srgbClr val="FFFFFF"/>
                </a:solidFill>
                <a:latin typeface="Canva Sans"/>
                <a:ea typeface="Canva Sans"/>
                <a:cs typeface="Canva Sans"/>
                <a:sym typeface="Canva Sans"/>
              </a:rPr>
              <a:t>Depression, anxiety, and other mental health conditions are increasing, yet many individuals lack access to timely and personalized support.</a:t>
            </a:r>
          </a:p>
        </p:txBody>
      </p:sp>
      <p:sp>
        <p:nvSpPr>
          <p:cNvPr id="14" name="TextBox 14"/>
          <p:cNvSpPr txBox="1"/>
          <p:nvPr/>
        </p:nvSpPr>
        <p:spPr>
          <a:xfrm>
            <a:off x="9144000" y="981075"/>
            <a:ext cx="4824647" cy="400882"/>
          </a:xfrm>
          <a:prstGeom prst="rect">
            <a:avLst/>
          </a:prstGeom>
        </p:spPr>
        <p:txBody>
          <a:bodyPr lIns="0" tIns="0" rIns="0" bIns="0" rtlCol="0" anchor="t">
            <a:spAutoFit/>
          </a:bodyPr>
          <a:lstStyle/>
          <a:p>
            <a:pPr algn="l">
              <a:lnSpc>
                <a:spcPts val="3271"/>
              </a:lnSpc>
            </a:pPr>
            <a:r>
              <a:rPr lang="en-US" sz="2337">
                <a:solidFill>
                  <a:srgbClr val="FFFFFF"/>
                </a:solidFill>
                <a:latin typeface="Canva Sans Bold"/>
                <a:ea typeface="Canva Sans Bold"/>
                <a:cs typeface="Canva Sans Bold"/>
                <a:sym typeface="Canva Sans Bold"/>
              </a:rPr>
              <a:t>Barriers to Traditional Support:</a:t>
            </a:r>
          </a:p>
        </p:txBody>
      </p:sp>
      <p:sp>
        <p:nvSpPr>
          <p:cNvPr id="15" name="TextBox 15"/>
          <p:cNvSpPr txBox="1"/>
          <p:nvPr/>
        </p:nvSpPr>
        <p:spPr>
          <a:xfrm>
            <a:off x="9144000" y="1610810"/>
            <a:ext cx="4977764" cy="936665"/>
          </a:xfrm>
          <a:prstGeom prst="rect">
            <a:avLst/>
          </a:prstGeom>
        </p:spPr>
        <p:txBody>
          <a:bodyPr lIns="0" tIns="0" rIns="0" bIns="0" rtlCol="0" anchor="t">
            <a:spAutoFit/>
          </a:bodyPr>
          <a:lstStyle/>
          <a:p>
            <a:pPr algn="l">
              <a:lnSpc>
                <a:spcPts val="2521"/>
              </a:lnSpc>
            </a:pPr>
            <a:r>
              <a:rPr lang="en-US" sz="1800">
                <a:solidFill>
                  <a:srgbClr val="FFFFFF"/>
                </a:solidFill>
                <a:latin typeface="Canva Sans"/>
                <a:ea typeface="Canva Sans"/>
                <a:cs typeface="Canva Sans"/>
                <a:sym typeface="Canva Sans"/>
              </a:rPr>
              <a:t>Stigma, cost, and limited availability of mental health professionals prevent many from seeking help.</a:t>
            </a:r>
          </a:p>
        </p:txBody>
      </p:sp>
      <p:sp>
        <p:nvSpPr>
          <p:cNvPr id="16" name="TextBox 16"/>
          <p:cNvSpPr txBox="1"/>
          <p:nvPr/>
        </p:nvSpPr>
        <p:spPr>
          <a:xfrm>
            <a:off x="9144000" y="2968748"/>
            <a:ext cx="6601750" cy="400882"/>
          </a:xfrm>
          <a:prstGeom prst="rect">
            <a:avLst/>
          </a:prstGeom>
        </p:spPr>
        <p:txBody>
          <a:bodyPr lIns="0" tIns="0" rIns="0" bIns="0" rtlCol="0" anchor="t">
            <a:spAutoFit/>
          </a:bodyPr>
          <a:lstStyle/>
          <a:p>
            <a:pPr algn="l">
              <a:lnSpc>
                <a:spcPts val="3271"/>
              </a:lnSpc>
            </a:pPr>
            <a:r>
              <a:rPr lang="en-US" sz="2337">
                <a:solidFill>
                  <a:srgbClr val="FFFFFF"/>
                </a:solidFill>
                <a:latin typeface="Canva Sans Bold"/>
                <a:ea typeface="Canva Sans Bold"/>
                <a:cs typeface="Canva Sans Bold"/>
                <a:sym typeface="Canva Sans Bold"/>
              </a:rPr>
              <a:t>Need for Immediate and Tailored Assistance:</a:t>
            </a:r>
          </a:p>
        </p:txBody>
      </p:sp>
      <p:sp>
        <p:nvSpPr>
          <p:cNvPr id="17" name="TextBox 17"/>
          <p:cNvSpPr txBox="1"/>
          <p:nvPr/>
        </p:nvSpPr>
        <p:spPr>
          <a:xfrm>
            <a:off x="9144000" y="3598230"/>
            <a:ext cx="4977764" cy="936665"/>
          </a:xfrm>
          <a:prstGeom prst="rect">
            <a:avLst/>
          </a:prstGeom>
        </p:spPr>
        <p:txBody>
          <a:bodyPr lIns="0" tIns="0" rIns="0" bIns="0" rtlCol="0" anchor="t">
            <a:spAutoFit/>
          </a:bodyPr>
          <a:lstStyle/>
          <a:p>
            <a:pPr algn="l">
              <a:lnSpc>
                <a:spcPts val="2521"/>
              </a:lnSpc>
            </a:pPr>
            <a:r>
              <a:rPr lang="en-US" sz="1800">
                <a:solidFill>
                  <a:srgbClr val="FFFFFF"/>
                </a:solidFill>
                <a:latin typeface="Canva Sans"/>
                <a:ea typeface="Canva Sans"/>
                <a:cs typeface="Canva Sans"/>
                <a:sym typeface="Canva Sans"/>
              </a:rPr>
              <a:t>Existing digital tools often lack the ability to provide real-time, personalized support that adapts to individual needs.</a:t>
            </a:r>
          </a:p>
        </p:txBody>
      </p:sp>
      <p:sp>
        <p:nvSpPr>
          <p:cNvPr id="18" name="TextBox 18"/>
          <p:cNvSpPr txBox="1"/>
          <p:nvPr/>
        </p:nvSpPr>
        <p:spPr>
          <a:xfrm>
            <a:off x="8726624" y="5146668"/>
            <a:ext cx="5812517" cy="605206"/>
          </a:xfrm>
          <a:prstGeom prst="rect">
            <a:avLst/>
          </a:prstGeom>
        </p:spPr>
        <p:txBody>
          <a:bodyPr lIns="0" tIns="0" rIns="0" bIns="0" rtlCol="0" anchor="t">
            <a:spAutoFit/>
          </a:bodyPr>
          <a:lstStyle/>
          <a:p>
            <a:pPr algn="l">
              <a:lnSpc>
                <a:spcPts val="4967"/>
              </a:lnSpc>
            </a:pPr>
            <a:r>
              <a:rPr lang="en-US" sz="3547">
                <a:solidFill>
                  <a:srgbClr val="FFFFFF"/>
                </a:solidFill>
                <a:latin typeface="Canva Sans Bold"/>
                <a:ea typeface="Canva Sans Bold"/>
                <a:cs typeface="Canva Sans Bold"/>
                <a:sym typeface="Canva Sans Bold"/>
              </a:rPr>
              <a:t>Project Solution:</a:t>
            </a:r>
          </a:p>
        </p:txBody>
      </p:sp>
      <p:sp>
        <p:nvSpPr>
          <p:cNvPr id="19" name="TextBox 19"/>
          <p:cNvSpPr txBox="1"/>
          <p:nvPr/>
        </p:nvSpPr>
        <p:spPr>
          <a:xfrm>
            <a:off x="8726624" y="5980474"/>
            <a:ext cx="7658897" cy="3256866"/>
          </a:xfrm>
          <a:prstGeom prst="rect">
            <a:avLst/>
          </a:prstGeom>
        </p:spPr>
        <p:txBody>
          <a:bodyPr lIns="0" tIns="0" rIns="0" bIns="0" rtlCol="0" anchor="t">
            <a:spAutoFit/>
          </a:bodyPr>
          <a:lstStyle/>
          <a:p>
            <a:pPr algn="l">
              <a:lnSpc>
                <a:spcPts val="3712"/>
              </a:lnSpc>
            </a:pPr>
            <a:r>
              <a:rPr lang="en-US" sz="2651">
                <a:solidFill>
                  <a:srgbClr val="FFFFFF"/>
                </a:solidFill>
                <a:latin typeface="Canva Sans"/>
                <a:ea typeface="Canva Sans"/>
                <a:cs typeface="Canva Sans"/>
                <a:sym typeface="Canva Sans"/>
              </a:rPr>
              <a:t>Develop an AI-based Mental Health Companion that offers immediate, personalized mental health support through AI-driven conversations, mood tracking, and resource recommendations, bridging the gap between users and accessible mental health care.</a:t>
            </a:r>
          </a:p>
        </p:txBody>
      </p:sp>
      <p:grpSp>
        <p:nvGrpSpPr>
          <p:cNvPr id="20" name="Group 20"/>
          <p:cNvGrpSpPr/>
          <p:nvPr/>
        </p:nvGrpSpPr>
        <p:grpSpPr>
          <a:xfrm>
            <a:off x="8764082" y="705901"/>
            <a:ext cx="7339582" cy="4040717"/>
            <a:chOff x="0" y="0"/>
            <a:chExt cx="2340966" cy="1288790"/>
          </a:xfrm>
        </p:grpSpPr>
        <p:sp>
          <p:nvSpPr>
            <p:cNvPr id="21" name="Freeform 21"/>
            <p:cNvSpPr/>
            <p:nvPr/>
          </p:nvSpPr>
          <p:spPr>
            <a:xfrm>
              <a:off x="0" y="0"/>
              <a:ext cx="2340966" cy="1288791"/>
            </a:xfrm>
            <a:custGeom>
              <a:avLst/>
              <a:gdLst/>
              <a:ahLst/>
              <a:cxnLst/>
              <a:rect l="l" t="t" r="r" b="b"/>
              <a:pathLst>
                <a:path w="2340966" h="1288791">
                  <a:moveTo>
                    <a:pt x="53796" y="0"/>
                  </a:moveTo>
                  <a:lnTo>
                    <a:pt x="2287171" y="0"/>
                  </a:lnTo>
                  <a:cubicBezTo>
                    <a:pt x="2316881" y="0"/>
                    <a:pt x="2340966" y="24085"/>
                    <a:pt x="2340966" y="53796"/>
                  </a:cubicBezTo>
                  <a:lnTo>
                    <a:pt x="2340966" y="1234995"/>
                  </a:lnTo>
                  <a:cubicBezTo>
                    <a:pt x="2340966" y="1249262"/>
                    <a:pt x="2335299" y="1262945"/>
                    <a:pt x="2325210" y="1273034"/>
                  </a:cubicBezTo>
                  <a:cubicBezTo>
                    <a:pt x="2315121" y="1283123"/>
                    <a:pt x="2301438" y="1288791"/>
                    <a:pt x="2287171" y="1288791"/>
                  </a:cubicBezTo>
                  <a:lnTo>
                    <a:pt x="53796" y="1288791"/>
                  </a:lnTo>
                  <a:cubicBezTo>
                    <a:pt x="39528" y="1288791"/>
                    <a:pt x="25845" y="1283123"/>
                    <a:pt x="15756" y="1273034"/>
                  </a:cubicBezTo>
                  <a:cubicBezTo>
                    <a:pt x="5668" y="1262945"/>
                    <a:pt x="0" y="1249262"/>
                    <a:pt x="0" y="1234995"/>
                  </a:cubicBezTo>
                  <a:lnTo>
                    <a:pt x="0" y="53796"/>
                  </a:lnTo>
                  <a:cubicBezTo>
                    <a:pt x="0" y="39528"/>
                    <a:pt x="5668" y="25845"/>
                    <a:pt x="15756" y="15756"/>
                  </a:cubicBezTo>
                  <a:cubicBezTo>
                    <a:pt x="25845" y="5668"/>
                    <a:pt x="39528" y="0"/>
                    <a:pt x="53796" y="0"/>
                  </a:cubicBezTo>
                  <a:close/>
                </a:path>
              </a:pathLst>
            </a:custGeom>
            <a:solidFill>
              <a:srgbClr val="000000">
                <a:alpha val="0"/>
              </a:srgbClr>
            </a:solidFill>
            <a:ln w="19050" cap="rnd">
              <a:solidFill>
                <a:srgbClr val="FFFFFF"/>
              </a:solidFill>
              <a:prstDash val="solid"/>
              <a:round/>
            </a:ln>
          </p:spPr>
        </p:sp>
        <p:sp>
          <p:nvSpPr>
            <p:cNvPr id="22" name="TextBox 22"/>
            <p:cNvSpPr txBox="1"/>
            <p:nvPr/>
          </p:nvSpPr>
          <p:spPr>
            <a:xfrm>
              <a:off x="0" y="-47625"/>
              <a:ext cx="2340966" cy="1336415"/>
            </a:xfrm>
            <a:prstGeom prst="rect">
              <a:avLst/>
            </a:prstGeom>
          </p:spPr>
          <p:txBody>
            <a:bodyPr lIns="50800" tIns="50800" rIns="50800" bIns="50800" rtlCol="0" anchor="ctr"/>
            <a:lstStyle/>
            <a:p>
              <a:pPr algn="ctr">
                <a:lnSpc>
                  <a:spcPts val="3669"/>
                </a:lnSpc>
              </a:pPr>
              <a:endParaRPr/>
            </a:p>
          </p:txBody>
        </p:sp>
      </p:grpSp>
      <p:grpSp>
        <p:nvGrpSpPr>
          <p:cNvPr id="23" name="Group 23"/>
          <p:cNvGrpSpPr/>
          <p:nvPr/>
        </p:nvGrpSpPr>
        <p:grpSpPr>
          <a:xfrm>
            <a:off x="860733" y="507570"/>
            <a:ext cx="7009818" cy="3119236"/>
            <a:chOff x="0" y="0"/>
            <a:chExt cx="2235788" cy="994883"/>
          </a:xfrm>
        </p:grpSpPr>
        <p:sp>
          <p:nvSpPr>
            <p:cNvPr id="24" name="Freeform 24"/>
            <p:cNvSpPr/>
            <p:nvPr/>
          </p:nvSpPr>
          <p:spPr>
            <a:xfrm>
              <a:off x="0" y="0"/>
              <a:ext cx="2235788" cy="994883"/>
            </a:xfrm>
            <a:custGeom>
              <a:avLst/>
              <a:gdLst/>
              <a:ahLst/>
              <a:cxnLst/>
              <a:rect l="l" t="t" r="r" b="b"/>
              <a:pathLst>
                <a:path w="2235788" h="994883">
                  <a:moveTo>
                    <a:pt x="56326" y="0"/>
                  </a:moveTo>
                  <a:lnTo>
                    <a:pt x="2179462" y="0"/>
                  </a:lnTo>
                  <a:cubicBezTo>
                    <a:pt x="2210570" y="0"/>
                    <a:pt x="2235788" y="25218"/>
                    <a:pt x="2235788" y="56326"/>
                  </a:cubicBezTo>
                  <a:lnTo>
                    <a:pt x="2235788" y="938557"/>
                  </a:lnTo>
                  <a:cubicBezTo>
                    <a:pt x="2235788" y="969665"/>
                    <a:pt x="2210570" y="994883"/>
                    <a:pt x="2179462" y="994883"/>
                  </a:cubicBezTo>
                  <a:lnTo>
                    <a:pt x="56326" y="994883"/>
                  </a:lnTo>
                  <a:cubicBezTo>
                    <a:pt x="25218" y="994883"/>
                    <a:pt x="0" y="969665"/>
                    <a:pt x="0" y="938557"/>
                  </a:cubicBezTo>
                  <a:lnTo>
                    <a:pt x="0" y="56326"/>
                  </a:lnTo>
                  <a:cubicBezTo>
                    <a:pt x="0" y="25218"/>
                    <a:pt x="25218" y="0"/>
                    <a:pt x="56326" y="0"/>
                  </a:cubicBezTo>
                  <a:close/>
                </a:path>
              </a:pathLst>
            </a:custGeom>
            <a:solidFill>
              <a:srgbClr val="000000">
                <a:alpha val="0"/>
              </a:srgbClr>
            </a:solidFill>
            <a:ln w="19050" cap="rnd">
              <a:solidFill>
                <a:srgbClr val="FFFFFF"/>
              </a:solidFill>
              <a:prstDash val="solid"/>
              <a:round/>
            </a:ln>
          </p:spPr>
        </p:sp>
        <p:sp>
          <p:nvSpPr>
            <p:cNvPr id="25" name="TextBox 25"/>
            <p:cNvSpPr txBox="1"/>
            <p:nvPr/>
          </p:nvSpPr>
          <p:spPr>
            <a:xfrm>
              <a:off x="0" y="-47625"/>
              <a:ext cx="2235788" cy="1042508"/>
            </a:xfrm>
            <a:prstGeom prst="rect">
              <a:avLst/>
            </a:prstGeom>
          </p:spPr>
          <p:txBody>
            <a:bodyPr lIns="50800" tIns="50800" rIns="50800" bIns="50800" rtlCol="0" anchor="ctr"/>
            <a:lstStyle/>
            <a:p>
              <a:pPr algn="ctr">
                <a:lnSpc>
                  <a:spcPts val="366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248344"/>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Freeform 8"/>
          <p:cNvSpPr/>
          <p:nvPr/>
        </p:nvSpPr>
        <p:spPr>
          <a:xfrm>
            <a:off x="3431767" y="5551265"/>
            <a:ext cx="4200341" cy="6885805"/>
          </a:xfrm>
          <a:custGeom>
            <a:avLst/>
            <a:gdLst/>
            <a:ahLst/>
            <a:cxnLst/>
            <a:rect l="l" t="t" r="r" b="b"/>
            <a:pathLst>
              <a:path w="4200341" h="6885805">
                <a:moveTo>
                  <a:pt x="0" y="0"/>
                </a:moveTo>
                <a:lnTo>
                  <a:pt x="4200341" y="0"/>
                </a:lnTo>
                <a:lnTo>
                  <a:pt x="4200341" y="6885805"/>
                </a:lnTo>
                <a:lnTo>
                  <a:pt x="0" y="6885805"/>
                </a:lnTo>
                <a:lnTo>
                  <a:pt x="0" y="0"/>
                </a:lnTo>
                <a:close/>
              </a:path>
            </a:pathLst>
          </a:custGeom>
          <a:blipFill>
            <a:blip r:embed="rId4"/>
            <a:stretch>
              <a:fillRect/>
            </a:stretch>
          </a:blipFill>
        </p:spPr>
      </p:sp>
      <p:sp>
        <p:nvSpPr>
          <p:cNvPr id="9" name="Freeform 9"/>
          <p:cNvSpPr/>
          <p:nvPr/>
        </p:nvSpPr>
        <p:spPr>
          <a:xfrm>
            <a:off x="8569035" y="6577904"/>
            <a:ext cx="2873347" cy="4277936"/>
          </a:xfrm>
          <a:custGeom>
            <a:avLst/>
            <a:gdLst/>
            <a:ahLst/>
            <a:cxnLst/>
            <a:rect l="l" t="t" r="r" b="b"/>
            <a:pathLst>
              <a:path w="2873347" h="4277936">
                <a:moveTo>
                  <a:pt x="0" y="0"/>
                </a:moveTo>
                <a:lnTo>
                  <a:pt x="2873347" y="0"/>
                </a:lnTo>
                <a:lnTo>
                  <a:pt x="2873347" y="4277936"/>
                </a:lnTo>
                <a:lnTo>
                  <a:pt x="0" y="4277936"/>
                </a:lnTo>
                <a:lnTo>
                  <a:pt x="0" y="0"/>
                </a:lnTo>
                <a:close/>
              </a:path>
            </a:pathLst>
          </a:custGeom>
          <a:blipFill>
            <a:blip r:embed="rId5"/>
            <a:stretch>
              <a:fillRect/>
            </a:stretch>
          </a:blipFill>
        </p:spPr>
      </p:sp>
      <p:sp>
        <p:nvSpPr>
          <p:cNvPr id="10" name="Freeform 10"/>
          <p:cNvSpPr/>
          <p:nvPr/>
        </p:nvSpPr>
        <p:spPr>
          <a:xfrm>
            <a:off x="12131026" y="0"/>
            <a:ext cx="6156974" cy="9883238"/>
          </a:xfrm>
          <a:custGeom>
            <a:avLst/>
            <a:gdLst/>
            <a:ahLst/>
            <a:cxnLst/>
            <a:rect l="l" t="t" r="r" b="b"/>
            <a:pathLst>
              <a:path w="6156974" h="9883238">
                <a:moveTo>
                  <a:pt x="0" y="0"/>
                </a:moveTo>
                <a:lnTo>
                  <a:pt x="6156974" y="0"/>
                </a:lnTo>
                <a:lnTo>
                  <a:pt x="6156974" y="9883238"/>
                </a:lnTo>
                <a:lnTo>
                  <a:pt x="0" y="9883238"/>
                </a:lnTo>
                <a:lnTo>
                  <a:pt x="0" y="0"/>
                </a:lnTo>
                <a:close/>
              </a:path>
            </a:pathLst>
          </a:custGeom>
          <a:blipFill>
            <a:blip r:embed="rId6"/>
            <a:stretch>
              <a:fillRect/>
            </a:stretch>
          </a:blipFill>
        </p:spPr>
      </p:sp>
      <p:sp>
        <p:nvSpPr>
          <p:cNvPr id="11" name="TextBox 11"/>
          <p:cNvSpPr txBox="1"/>
          <p:nvPr/>
        </p:nvSpPr>
        <p:spPr>
          <a:xfrm>
            <a:off x="541731" y="1877076"/>
            <a:ext cx="11618714" cy="4631824"/>
          </a:xfrm>
          <a:prstGeom prst="rect">
            <a:avLst/>
          </a:prstGeom>
        </p:spPr>
        <p:txBody>
          <a:bodyPr lIns="0" tIns="0" rIns="0" bIns="0" rtlCol="0" anchor="t">
            <a:spAutoFit/>
          </a:bodyPr>
          <a:lstStyle/>
          <a:p>
            <a:pPr algn="ctr">
              <a:lnSpc>
                <a:spcPts val="4577"/>
              </a:lnSpc>
              <a:spcBef>
                <a:spcPct val="0"/>
              </a:spcBef>
            </a:pPr>
            <a:endParaRPr/>
          </a:p>
          <a:p>
            <a:pPr algn="just">
              <a:lnSpc>
                <a:spcPts val="4577"/>
              </a:lnSpc>
              <a:spcBef>
                <a:spcPct val="0"/>
              </a:spcBef>
            </a:pPr>
            <a:r>
              <a:rPr lang="en-US" sz="3269">
                <a:solidFill>
                  <a:srgbClr val="DAFFFB"/>
                </a:solidFill>
                <a:latin typeface="Canva Sans Bold"/>
                <a:ea typeface="Canva Sans Bold"/>
                <a:cs typeface="Canva Sans Bold"/>
                <a:sym typeface="Canva Sans Bold"/>
              </a:rPr>
              <a:t>Agile Model:</a:t>
            </a:r>
            <a:r>
              <a:rPr lang="en-US" sz="3269">
                <a:solidFill>
                  <a:srgbClr val="FFFFFF"/>
                </a:solidFill>
                <a:latin typeface="Canva Sans"/>
                <a:ea typeface="Canva Sans"/>
                <a:cs typeface="Canva Sans"/>
                <a:sym typeface="Canva Sans"/>
              </a:rPr>
              <a:t> Iterative development with regular feedback.</a:t>
            </a:r>
          </a:p>
          <a:p>
            <a:pPr algn="just">
              <a:lnSpc>
                <a:spcPts val="4577"/>
              </a:lnSpc>
              <a:spcBef>
                <a:spcPct val="0"/>
              </a:spcBef>
            </a:pPr>
            <a:endParaRPr lang="en-US" sz="3269">
              <a:solidFill>
                <a:srgbClr val="FFFFFF"/>
              </a:solidFill>
              <a:latin typeface="Canva Sans"/>
              <a:ea typeface="Canva Sans"/>
              <a:cs typeface="Canva Sans"/>
              <a:sym typeface="Canva Sans"/>
            </a:endParaRPr>
          </a:p>
          <a:p>
            <a:pPr marL="705936" lvl="1" indent="-352968" algn="just">
              <a:lnSpc>
                <a:spcPts val="4577"/>
              </a:lnSpc>
              <a:buFont typeface="Arial"/>
              <a:buChar char="•"/>
            </a:pPr>
            <a:r>
              <a:rPr lang="en-US" sz="3269">
                <a:solidFill>
                  <a:srgbClr val="FFFFFF"/>
                </a:solidFill>
                <a:latin typeface="Canva Sans"/>
                <a:ea typeface="Canva Sans"/>
                <a:cs typeface="Canva Sans"/>
                <a:sym typeface="Canva Sans"/>
              </a:rPr>
              <a:t>Requirement Gathering</a:t>
            </a:r>
          </a:p>
          <a:p>
            <a:pPr marL="705936" lvl="1" indent="-352968" algn="just">
              <a:lnSpc>
                <a:spcPts val="4577"/>
              </a:lnSpc>
              <a:buFont typeface="Arial"/>
              <a:buChar char="•"/>
            </a:pPr>
            <a:r>
              <a:rPr lang="en-US" sz="3269">
                <a:solidFill>
                  <a:srgbClr val="FFFFFF"/>
                </a:solidFill>
                <a:latin typeface="Canva Sans"/>
                <a:ea typeface="Canva Sans"/>
                <a:cs typeface="Canva Sans"/>
                <a:sym typeface="Canva Sans"/>
              </a:rPr>
              <a:t>Design</a:t>
            </a:r>
          </a:p>
          <a:p>
            <a:pPr marL="705936" lvl="1" indent="-352968" algn="just">
              <a:lnSpc>
                <a:spcPts val="4577"/>
              </a:lnSpc>
              <a:buFont typeface="Arial"/>
              <a:buChar char="•"/>
            </a:pPr>
            <a:r>
              <a:rPr lang="en-US" sz="3269">
                <a:solidFill>
                  <a:srgbClr val="FFFFFF"/>
                </a:solidFill>
                <a:latin typeface="Canva Sans"/>
                <a:ea typeface="Canva Sans"/>
                <a:cs typeface="Canva Sans"/>
                <a:sym typeface="Canva Sans"/>
              </a:rPr>
              <a:t>Construction/Iteration</a:t>
            </a:r>
          </a:p>
          <a:p>
            <a:pPr marL="705936" lvl="1" indent="-352968" algn="just">
              <a:lnSpc>
                <a:spcPts val="4577"/>
              </a:lnSpc>
              <a:buFont typeface="Arial"/>
              <a:buChar char="•"/>
            </a:pPr>
            <a:r>
              <a:rPr lang="en-US" sz="3269">
                <a:solidFill>
                  <a:srgbClr val="FFFFFF"/>
                </a:solidFill>
                <a:latin typeface="Canva Sans"/>
                <a:ea typeface="Canva Sans"/>
                <a:cs typeface="Canva Sans"/>
                <a:sym typeface="Canva Sans"/>
              </a:rPr>
              <a:t>Testing</a:t>
            </a:r>
          </a:p>
          <a:p>
            <a:pPr marL="705936" lvl="1" indent="-352968" algn="just">
              <a:lnSpc>
                <a:spcPts val="4577"/>
              </a:lnSpc>
              <a:buFont typeface="Arial"/>
              <a:buChar char="•"/>
            </a:pPr>
            <a:r>
              <a:rPr lang="en-US" sz="3269">
                <a:solidFill>
                  <a:srgbClr val="FFFFFF"/>
                </a:solidFill>
                <a:latin typeface="Canva Sans"/>
                <a:ea typeface="Canva Sans"/>
                <a:cs typeface="Canva Sans"/>
                <a:sym typeface="Canva Sans"/>
              </a:rPr>
              <a:t>Deployment</a:t>
            </a:r>
          </a:p>
        </p:txBody>
      </p:sp>
      <p:sp>
        <p:nvSpPr>
          <p:cNvPr id="12" name="TextBox 12"/>
          <p:cNvSpPr txBox="1"/>
          <p:nvPr/>
        </p:nvSpPr>
        <p:spPr>
          <a:xfrm>
            <a:off x="571149" y="410269"/>
            <a:ext cx="9921577" cy="1632219"/>
          </a:xfrm>
          <a:prstGeom prst="rect">
            <a:avLst/>
          </a:prstGeom>
        </p:spPr>
        <p:txBody>
          <a:bodyPr lIns="0" tIns="0" rIns="0" bIns="0" rtlCol="0" anchor="t">
            <a:spAutoFit/>
          </a:bodyPr>
          <a:lstStyle/>
          <a:p>
            <a:pPr algn="l">
              <a:lnSpc>
                <a:spcPts val="5564"/>
              </a:lnSpc>
            </a:pPr>
            <a:r>
              <a:rPr lang="en-US" sz="6048" spc="-211">
                <a:solidFill>
                  <a:srgbClr val="DAFFFB"/>
                </a:solidFill>
                <a:latin typeface="Helvetica World Bold"/>
                <a:ea typeface="Helvetica World Bold"/>
                <a:cs typeface="Helvetica World Bold"/>
                <a:sym typeface="Helvetica World Bold"/>
              </a:rPr>
              <a:t>Design and Methodology Identified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4350" y="9883238"/>
            <a:ext cx="21040117" cy="3086100"/>
            <a:chOff x="0" y="0"/>
            <a:chExt cx="5541430" cy="812800"/>
          </a:xfrm>
        </p:grpSpPr>
        <p:sp>
          <p:nvSpPr>
            <p:cNvPr id="6" name="Freeform 6"/>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sp>
        <p:sp>
          <p:nvSpPr>
            <p:cNvPr id="7" name="TextBox 7"/>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8" name="Freeform 8"/>
          <p:cNvSpPr/>
          <p:nvPr/>
        </p:nvSpPr>
        <p:spPr>
          <a:xfrm>
            <a:off x="188518" y="3018385"/>
            <a:ext cx="4920324" cy="6239915"/>
          </a:xfrm>
          <a:custGeom>
            <a:avLst/>
            <a:gdLst/>
            <a:ahLst/>
            <a:cxnLst/>
            <a:rect l="l" t="t" r="r" b="b"/>
            <a:pathLst>
              <a:path w="4920324" h="6239915">
                <a:moveTo>
                  <a:pt x="0" y="0"/>
                </a:moveTo>
                <a:lnTo>
                  <a:pt x="4920323" y="0"/>
                </a:lnTo>
                <a:lnTo>
                  <a:pt x="4920323" y="6239915"/>
                </a:lnTo>
                <a:lnTo>
                  <a:pt x="0" y="6239915"/>
                </a:lnTo>
                <a:lnTo>
                  <a:pt x="0" y="0"/>
                </a:lnTo>
                <a:close/>
              </a:path>
            </a:pathLst>
          </a:custGeom>
          <a:blipFill>
            <a:blip r:embed="rId4"/>
            <a:stretch>
              <a:fillRect l="-14268" r="-11517"/>
            </a:stretch>
          </a:blipFill>
        </p:spPr>
      </p:sp>
      <p:sp>
        <p:nvSpPr>
          <p:cNvPr id="9" name="Freeform 9"/>
          <p:cNvSpPr/>
          <p:nvPr/>
        </p:nvSpPr>
        <p:spPr>
          <a:xfrm>
            <a:off x="5108841" y="3041084"/>
            <a:ext cx="2793403" cy="6239915"/>
          </a:xfrm>
          <a:custGeom>
            <a:avLst/>
            <a:gdLst/>
            <a:ahLst/>
            <a:cxnLst/>
            <a:rect l="l" t="t" r="r" b="b"/>
            <a:pathLst>
              <a:path w="2793403" h="6239915">
                <a:moveTo>
                  <a:pt x="0" y="0"/>
                </a:moveTo>
                <a:lnTo>
                  <a:pt x="2793403" y="0"/>
                </a:lnTo>
                <a:lnTo>
                  <a:pt x="2793403" y="6239915"/>
                </a:lnTo>
                <a:lnTo>
                  <a:pt x="0" y="6239915"/>
                </a:lnTo>
                <a:lnTo>
                  <a:pt x="0" y="0"/>
                </a:lnTo>
                <a:close/>
              </a:path>
            </a:pathLst>
          </a:custGeom>
          <a:blipFill>
            <a:blip r:embed="rId5"/>
            <a:stretch>
              <a:fillRect l="-24227" r="-19229" b="-2604"/>
            </a:stretch>
          </a:blipFill>
        </p:spPr>
      </p:sp>
      <p:sp>
        <p:nvSpPr>
          <p:cNvPr id="10" name="Freeform 10"/>
          <p:cNvSpPr/>
          <p:nvPr/>
        </p:nvSpPr>
        <p:spPr>
          <a:xfrm>
            <a:off x="7902244" y="3063783"/>
            <a:ext cx="2510425" cy="6194517"/>
          </a:xfrm>
          <a:custGeom>
            <a:avLst/>
            <a:gdLst/>
            <a:ahLst/>
            <a:cxnLst/>
            <a:rect l="l" t="t" r="r" b="b"/>
            <a:pathLst>
              <a:path w="2510425" h="6194517">
                <a:moveTo>
                  <a:pt x="0" y="0"/>
                </a:moveTo>
                <a:lnTo>
                  <a:pt x="2510426" y="0"/>
                </a:lnTo>
                <a:lnTo>
                  <a:pt x="2510426" y="6194517"/>
                </a:lnTo>
                <a:lnTo>
                  <a:pt x="0" y="6194517"/>
                </a:lnTo>
                <a:lnTo>
                  <a:pt x="0" y="0"/>
                </a:lnTo>
                <a:close/>
              </a:path>
            </a:pathLst>
          </a:custGeom>
          <a:blipFill>
            <a:blip r:embed="rId6"/>
            <a:stretch>
              <a:fillRect l="-21763" r="-13498" b="-5228"/>
            </a:stretch>
          </a:blipFill>
        </p:spPr>
      </p:sp>
      <p:sp>
        <p:nvSpPr>
          <p:cNvPr id="11" name="Freeform 11"/>
          <p:cNvSpPr/>
          <p:nvPr/>
        </p:nvSpPr>
        <p:spPr>
          <a:xfrm>
            <a:off x="10412670" y="3086482"/>
            <a:ext cx="2579542" cy="6194517"/>
          </a:xfrm>
          <a:custGeom>
            <a:avLst/>
            <a:gdLst/>
            <a:ahLst/>
            <a:cxnLst/>
            <a:rect l="l" t="t" r="r" b="b"/>
            <a:pathLst>
              <a:path w="2579542" h="6194517">
                <a:moveTo>
                  <a:pt x="0" y="0"/>
                </a:moveTo>
                <a:lnTo>
                  <a:pt x="2579542" y="0"/>
                </a:lnTo>
                <a:lnTo>
                  <a:pt x="2579542" y="6194517"/>
                </a:lnTo>
                <a:lnTo>
                  <a:pt x="0" y="6194517"/>
                </a:lnTo>
                <a:lnTo>
                  <a:pt x="0" y="0"/>
                </a:lnTo>
                <a:close/>
              </a:path>
            </a:pathLst>
          </a:custGeom>
          <a:blipFill>
            <a:blip r:embed="rId7"/>
            <a:stretch>
              <a:fillRect l="-17053" r="-18365" b="-3047"/>
            </a:stretch>
          </a:blipFill>
        </p:spPr>
      </p:sp>
      <p:sp>
        <p:nvSpPr>
          <p:cNvPr id="12" name="Freeform 12"/>
          <p:cNvSpPr/>
          <p:nvPr/>
        </p:nvSpPr>
        <p:spPr>
          <a:xfrm>
            <a:off x="12992212" y="3086482"/>
            <a:ext cx="2592588" cy="6194517"/>
          </a:xfrm>
          <a:custGeom>
            <a:avLst/>
            <a:gdLst/>
            <a:ahLst/>
            <a:cxnLst/>
            <a:rect l="l" t="t" r="r" b="b"/>
            <a:pathLst>
              <a:path w="2592588" h="6194517">
                <a:moveTo>
                  <a:pt x="0" y="0"/>
                </a:moveTo>
                <a:lnTo>
                  <a:pt x="2592588" y="0"/>
                </a:lnTo>
                <a:lnTo>
                  <a:pt x="2592588" y="6194517"/>
                </a:lnTo>
                <a:lnTo>
                  <a:pt x="0" y="6194517"/>
                </a:lnTo>
                <a:lnTo>
                  <a:pt x="0" y="0"/>
                </a:lnTo>
                <a:close/>
              </a:path>
            </a:pathLst>
          </a:custGeom>
          <a:blipFill>
            <a:blip r:embed="rId8"/>
            <a:stretch>
              <a:fillRect l="-23494" b="-2335"/>
            </a:stretch>
          </a:blipFill>
        </p:spPr>
      </p:sp>
      <p:sp>
        <p:nvSpPr>
          <p:cNvPr id="13" name="Freeform 13"/>
          <p:cNvSpPr/>
          <p:nvPr/>
        </p:nvSpPr>
        <p:spPr>
          <a:xfrm>
            <a:off x="15506812" y="3086482"/>
            <a:ext cx="2645942" cy="6194517"/>
          </a:xfrm>
          <a:custGeom>
            <a:avLst/>
            <a:gdLst/>
            <a:ahLst/>
            <a:cxnLst/>
            <a:rect l="l" t="t" r="r" b="b"/>
            <a:pathLst>
              <a:path w="2645942" h="6194517">
                <a:moveTo>
                  <a:pt x="0" y="0"/>
                </a:moveTo>
                <a:lnTo>
                  <a:pt x="2645942" y="0"/>
                </a:lnTo>
                <a:lnTo>
                  <a:pt x="2645942" y="6194517"/>
                </a:lnTo>
                <a:lnTo>
                  <a:pt x="0" y="6194517"/>
                </a:lnTo>
                <a:lnTo>
                  <a:pt x="0" y="0"/>
                </a:lnTo>
                <a:close/>
              </a:path>
            </a:pathLst>
          </a:custGeom>
          <a:blipFill>
            <a:blip r:embed="rId9"/>
            <a:stretch>
              <a:fillRect l="-14068" r="-4743" b="-2277"/>
            </a:stretch>
          </a:blipFill>
        </p:spPr>
      </p:sp>
      <p:sp>
        <p:nvSpPr>
          <p:cNvPr id="14" name="TextBox 14"/>
          <p:cNvSpPr txBox="1"/>
          <p:nvPr/>
        </p:nvSpPr>
        <p:spPr>
          <a:xfrm>
            <a:off x="1537090" y="876300"/>
            <a:ext cx="15507066" cy="1286556"/>
          </a:xfrm>
          <a:prstGeom prst="rect">
            <a:avLst/>
          </a:prstGeom>
        </p:spPr>
        <p:txBody>
          <a:bodyPr lIns="0" tIns="0" rIns="0" bIns="0" rtlCol="0" anchor="t">
            <a:spAutoFit/>
          </a:bodyPr>
          <a:lstStyle/>
          <a:p>
            <a:pPr algn="ctr">
              <a:lnSpc>
                <a:spcPts val="10462"/>
              </a:lnSpc>
              <a:spcBef>
                <a:spcPct val="0"/>
              </a:spcBef>
            </a:pPr>
            <a:r>
              <a:rPr lang="en-US" sz="7473">
                <a:solidFill>
                  <a:srgbClr val="FFFFFF"/>
                </a:solidFill>
                <a:latin typeface="Canva Sans Bold"/>
                <a:ea typeface="Canva Sans Bold"/>
                <a:cs typeface="Canva Sans Bold"/>
                <a:sym typeface="Canva Sans Bold"/>
              </a:rPr>
              <a:t>Process Flowchart Modules</a:t>
            </a:r>
          </a:p>
        </p:txBody>
      </p:sp>
      <p:grpSp>
        <p:nvGrpSpPr>
          <p:cNvPr id="15" name="Group 15"/>
          <p:cNvGrpSpPr/>
          <p:nvPr/>
        </p:nvGrpSpPr>
        <p:grpSpPr>
          <a:xfrm>
            <a:off x="0" y="2412334"/>
            <a:ext cx="18152754" cy="7143717"/>
            <a:chOff x="0" y="0"/>
            <a:chExt cx="5789838" cy="2278495"/>
          </a:xfrm>
        </p:grpSpPr>
        <p:sp>
          <p:nvSpPr>
            <p:cNvPr id="16" name="Freeform 16"/>
            <p:cNvSpPr/>
            <p:nvPr/>
          </p:nvSpPr>
          <p:spPr>
            <a:xfrm>
              <a:off x="0" y="0"/>
              <a:ext cx="5789838" cy="2278495"/>
            </a:xfrm>
            <a:custGeom>
              <a:avLst/>
              <a:gdLst/>
              <a:ahLst/>
              <a:cxnLst/>
              <a:rect l="l" t="t" r="r" b="b"/>
              <a:pathLst>
                <a:path w="5789838" h="2278495">
                  <a:moveTo>
                    <a:pt x="21751" y="0"/>
                  </a:moveTo>
                  <a:lnTo>
                    <a:pt x="5768087" y="0"/>
                  </a:lnTo>
                  <a:cubicBezTo>
                    <a:pt x="5773856" y="0"/>
                    <a:pt x="5779388" y="2292"/>
                    <a:pt x="5783467" y="6371"/>
                  </a:cubicBezTo>
                  <a:cubicBezTo>
                    <a:pt x="5787546" y="10450"/>
                    <a:pt x="5789838" y="15982"/>
                    <a:pt x="5789838" y="21751"/>
                  </a:cubicBezTo>
                  <a:lnTo>
                    <a:pt x="5789838" y="2256744"/>
                  </a:lnTo>
                  <a:cubicBezTo>
                    <a:pt x="5789838" y="2262513"/>
                    <a:pt x="5787546" y="2268045"/>
                    <a:pt x="5783467" y="2272124"/>
                  </a:cubicBezTo>
                  <a:cubicBezTo>
                    <a:pt x="5779388" y="2276204"/>
                    <a:pt x="5773856" y="2278495"/>
                    <a:pt x="5768087" y="2278495"/>
                  </a:cubicBezTo>
                  <a:lnTo>
                    <a:pt x="21751" y="2278495"/>
                  </a:lnTo>
                  <a:cubicBezTo>
                    <a:pt x="15982" y="2278495"/>
                    <a:pt x="10450" y="2276204"/>
                    <a:pt x="6371" y="2272124"/>
                  </a:cubicBezTo>
                  <a:cubicBezTo>
                    <a:pt x="2292" y="2268045"/>
                    <a:pt x="0" y="2262513"/>
                    <a:pt x="0" y="2256744"/>
                  </a:cubicBezTo>
                  <a:lnTo>
                    <a:pt x="0" y="21751"/>
                  </a:lnTo>
                  <a:cubicBezTo>
                    <a:pt x="0" y="15982"/>
                    <a:pt x="2292" y="10450"/>
                    <a:pt x="6371" y="6371"/>
                  </a:cubicBezTo>
                  <a:cubicBezTo>
                    <a:pt x="10450" y="2292"/>
                    <a:pt x="15982" y="0"/>
                    <a:pt x="21751" y="0"/>
                  </a:cubicBezTo>
                  <a:close/>
                </a:path>
              </a:pathLst>
            </a:custGeom>
            <a:solidFill>
              <a:srgbClr val="000000">
                <a:alpha val="0"/>
              </a:srgbClr>
            </a:solidFill>
            <a:ln w="19050" cap="rnd">
              <a:solidFill>
                <a:srgbClr val="FFFFFF"/>
              </a:solidFill>
              <a:prstDash val="solid"/>
              <a:round/>
            </a:ln>
          </p:spPr>
        </p:sp>
        <p:sp>
          <p:nvSpPr>
            <p:cNvPr id="17" name="TextBox 17"/>
            <p:cNvSpPr txBox="1"/>
            <p:nvPr/>
          </p:nvSpPr>
          <p:spPr>
            <a:xfrm>
              <a:off x="0" y="-47625"/>
              <a:ext cx="5789838" cy="2326120"/>
            </a:xfrm>
            <a:prstGeom prst="rect">
              <a:avLst/>
            </a:prstGeom>
          </p:spPr>
          <p:txBody>
            <a:bodyPr lIns="50800" tIns="50800" rIns="50800" bIns="50800" rtlCol="0" anchor="ctr"/>
            <a:lstStyle/>
            <a:p>
              <a:pPr algn="ctr">
                <a:lnSpc>
                  <a:spcPts val="366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Custom</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Canva Sans Bold</vt:lpstr>
      <vt:lpstr>Helvetica World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Modern Artificial Intelligence Presentation</dc:title>
  <cp:lastModifiedBy>Sabeeha Sultana</cp:lastModifiedBy>
  <cp:revision>2</cp:revision>
  <dcterms:created xsi:type="dcterms:W3CDTF">2006-08-16T00:00:00Z</dcterms:created>
  <dcterms:modified xsi:type="dcterms:W3CDTF">2024-10-04T07:28:13Z</dcterms:modified>
  <dc:identifier>DAGOeqwkhno</dc:identifier>
</cp:coreProperties>
</file>