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5"/>
  </p:notesMasterIdLst>
  <p:sldIdLst>
    <p:sldId id="256" r:id="rId3"/>
    <p:sldId id="259" r:id="rId4"/>
    <p:sldId id="257" r:id="rId5"/>
    <p:sldId id="293" r:id="rId6"/>
    <p:sldId id="298" r:id="rId7"/>
    <p:sldId id="294" r:id="rId8"/>
    <p:sldId id="295" r:id="rId9"/>
    <p:sldId id="296" r:id="rId10"/>
    <p:sldId id="297" r:id="rId11"/>
    <p:sldId id="299" r:id="rId12"/>
    <p:sldId id="300" r:id="rId13"/>
    <p:sldId id="301" r:id="rId14"/>
    <p:sldId id="303" r:id="rId15"/>
    <p:sldId id="309" r:id="rId16"/>
    <p:sldId id="302" r:id="rId17"/>
    <p:sldId id="307" r:id="rId18"/>
    <p:sldId id="306" r:id="rId19"/>
    <p:sldId id="304" r:id="rId20"/>
    <p:sldId id="292" r:id="rId21"/>
    <p:sldId id="305" r:id="rId22"/>
    <p:sldId id="308" r:id="rId23"/>
    <p:sldId id="290" r:id="rId24"/>
  </p:sldIdLst>
  <p:sldSz cx="9144000" cy="5143500" type="screen16x9"/>
  <p:notesSz cx="6858000" cy="9144000"/>
  <p:embeddedFontLst>
    <p:embeddedFont>
      <p:font typeface="Be Vietnam Pro" panose="020B0604020202020204" charset="0"/>
      <p:regular r:id="rId26"/>
      <p:bold r:id="rId27"/>
      <p:italic r:id="rId28"/>
      <p:boldItalic r:id="rId29"/>
    </p:embeddedFont>
    <p:embeddedFont>
      <p:font typeface="Bebas Neue" panose="020B0606020202050201" pitchFamily="34" charset="0"/>
      <p:regular r:id="rId30"/>
    </p:embeddedFon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Proxima Nova" panose="020B0604020202020204" charset="0"/>
      <p:regular r:id="rId47"/>
      <p:bold r:id="rId48"/>
      <p:italic r:id="rId49"/>
      <p:boldItalic r:id="rId50"/>
    </p:embeddedFont>
    <p:embeddedFont>
      <p:font typeface="Proxima Nova Semibold" panose="020B0604020202020204" charset="0"/>
      <p:regular r:id="rId51"/>
      <p:bold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64651B-3AB5-4018-A529-849AE7E1D969}">
  <a:tblStyle styleId="{6864651B-3AB5-4018-A529-849AE7E1D9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2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8.xml"/><Relationship Id="rId41" Type="http://schemas.openxmlformats.org/officeDocument/2006/relationships/font" Target="fonts/font1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64f1886d5d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64f1886d5d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64f1886d5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64f1886d5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64f1886d5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64f1886d5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82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g166a2b5b574_0_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g166a2b5b574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87918" y="-4997"/>
            <a:ext cx="8768329" cy="4984347"/>
            <a:chOff x="187918" y="-4997"/>
            <a:chExt cx="8768329" cy="4984347"/>
          </a:xfrm>
        </p:grpSpPr>
        <p:sp>
          <p:nvSpPr>
            <p:cNvPr id="10" name="Google Shape;10;p2"/>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29908">
              <a:off x="190089" y="33114"/>
              <a:ext cx="8763986" cy="537311"/>
              <a:chOff x="190096" y="10"/>
              <a:chExt cx="8763655" cy="537290"/>
            </a:xfrm>
          </p:grpSpPr>
          <p:sp>
            <p:nvSpPr>
              <p:cNvPr id="29" name="Google Shape;29;p2"/>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2"/>
          <p:cNvSpPr txBox="1">
            <a:spLocks noGrp="1"/>
          </p:cNvSpPr>
          <p:nvPr>
            <p:ph type="ctrTitle"/>
          </p:nvPr>
        </p:nvSpPr>
        <p:spPr>
          <a:xfrm>
            <a:off x="2335950" y="1011975"/>
            <a:ext cx="5804400" cy="2026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4" name="Google Shape;54;p2"/>
          <p:cNvSpPr txBox="1">
            <a:spLocks noGrp="1"/>
          </p:cNvSpPr>
          <p:nvPr>
            <p:ph type="subTitle" idx="1"/>
          </p:nvPr>
        </p:nvSpPr>
        <p:spPr>
          <a:xfrm>
            <a:off x="2335950" y="3229725"/>
            <a:ext cx="4359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2"/>
        <p:cNvGrpSpPr/>
        <p:nvPr/>
      </p:nvGrpSpPr>
      <p:grpSpPr>
        <a:xfrm>
          <a:off x="0" y="0"/>
          <a:ext cx="0" cy="0"/>
          <a:chOff x="0" y="0"/>
          <a:chExt cx="0" cy="0"/>
        </a:xfrm>
      </p:grpSpPr>
      <p:grpSp>
        <p:nvGrpSpPr>
          <p:cNvPr id="433" name="Google Shape;433;p11"/>
          <p:cNvGrpSpPr/>
          <p:nvPr/>
        </p:nvGrpSpPr>
        <p:grpSpPr>
          <a:xfrm>
            <a:off x="187918" y="-4997"/>
            <a:ext cx="8768329" cy="4984347"/>
            <a:chOff x="187918" y="-4997"/>
            <a:chExt cx="8768329" cy="4984347"/>
          </a:xfrm>
        </p:grpSpPr>
        <p:sp>
          <p:nvSpPr>
            <p:cNvPr id="434" name="Google Shape;434;p11"/>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11"/>
            <p:cNvGrpSpPr/>
            <p:nvPr/>
          </p:nvGrpSpPr>
          <p:grpSpPr>
            <a:xfrm rot="29908">
              <a:off x="190089" y="33114"/>
              <a:ext cx="8763986" cy="537311"/>
              <a:chOff x="190096" y="10"/>
              <a:chExt cx="8763655" cy="537290"/>
            </a:xfrm>
          </p:grpSpPr>
          <p:sp>
            <p:nvSpPr>
              <p:cNvPr id="453" name="Google Shape;453;p11"/>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11"/>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8" name="Google Shape;47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0"/>
        <p:cNvGrpSpPr/>
        <p:nvPr/>
      </p:nvGrpSpPr>
      <p:grpSpPr>
        <a:xfrm>
          <a:off x="0" y="0"/>
          <a:ext cx="0" cy="0"/>
          <a:chOff x="0" y="0"/>
          <a:chExt cx="0" cy="0"/>
        </a:xfrm>
      </p:grpSpPr>
      <p:sp>
        <p:nvSpPr>
          <p:cNvPr id="481" name="Google Shape;481;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2" name="Google Shape;482;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3" name="Google Shape;483;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4" name="Google Shape;484;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5" name="Google Shape;485;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6" name="Google Shape;486;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7" name="Google Shape;487;p13"/>
          <p:cNvSpPr txBox="1">
            <a:spLocks noGrp="1"/>
          </p:cNvSpPr>
          <p:nvPr>
            <p:ph type="title" idx="6"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8" name="Google Shape;488;p13"/>
          <p:cNvSpPr txBox="1">
            <a:spLocks noGrp="1"/>
          </p:cNvSpPr>
          <p:nvPr>
            <p:ph type="subTitle" idx="7"/>
          </p:nvPr>
        </p:nvSpPr>
        <p:spPr>
          <a:xfrm>
            <a:off x="7200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9" name="Google Shape;489;p13"/>
          <p:cNvSpPr txBox="1">
            <a:spLocks noGrp="1"/>
          </p:cNvSpPr>
          <p:nvPr>
            <p:ph type="title" idx="8"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0" name="Google Shape;490;p13"/>
          <p:cNvSpPr txBox="1">
            <a:spLocks noGrp="1"/>
          </p:cNvSpPr>
          <p:nvPr>
            <p:ph type="subTitle" idx="9"/>
          </p:nvPr>
        </p:nvSpPr>
        <p:spPr>
          <a:xfrm>
            <a:off x="34038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1" name="Google Shape;491;p13"/>
          <p:cNvSpPr txBox="1">
            <a:spLocks noGrp="1"/>
          </p:cNvSpPr>
          <p:nvPr>
            <p:ph type="title" idx="13"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2" name="Google Shape;492;p13"/>
          <p:cNvSpPr txBox="1">
            <a:spLocks noGrp="1"/>
          </p:cNvSpPr>
          <p:nvPr>
            <p:ph type="subTitle" idx="14"/>
          </p:nvPr>
        </p:nvSpPr>
        <p:spPr>
          <a:xfrm>
            <a:off x="60876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3" name="Google Shape;493;p1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494" name="Google Shape;49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5" name="Google Shape;495;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6" name="Google Shape;496;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7" name="Google Shape;497;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8" name="Google Shape;498;p13"/>
          <p:cNvSpPr txBox="1">
            <a:spLocks noGrp="1"/>
          </p:cNvSpPr>
          <p:nvPr>
            <p:ph type="subTitle" idx="19"/>
          </p:nvPr>
        </p:nvSpPr>
        <p:spPr>
          <a:xfrm>
            <a:off x="7151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9" name="Google Shape;499;p13"/>
          <p:cNvSpPr txBox="1">
            <a:spLocks noGrp="1"/>
          </p:cNvSpPr>
          <p:nvPr>
            <p:ph type="subTitle" idx="20"/>
          </p:nvPr>
        </p:nvSpPr>
        <p:spPr>
          <a:xfrm>
            <a:off x="34038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0" name="Google Shape;500;p13"/>
          <p:cNvSpPr txBox="1">
            <a:spLocks noGrp="1"/>
          </p:cNvSpPr>
          <p:nvPr>
            <p:ph type="subTitle" idx="21"/>
          </p:nvPr>
        </p:nvSpPr>
        <p:spPr>
          <a:xfrm>
            <a:off x="60925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01"/>
        <p:cNvGrpSpPr/>
        <p:nvPr/>
      </p:nvGrpSpPr>
      <p:grpSpPr>
        <a:xfrm>
          <a:off x="0" y="0"/>
          <a:ext cx="0" cy="0"/>
          <a:chOff x="0" y="0"/>
          <a:chExt cx="0" cy="0"/>
        </a:xfrm>
      </p:grpSpPr>
      <p:sp>
        <p:nvSpPr>
          <p:cNvPr id="502" name="Google Shape;502;p14"/>
          <p:cNvSpPr txBox="1">
            <a:spLocks noGrp="1"/>
          </p:cNvSpPr>
          <p:nvPr>
            <p:ph type="title"/>
          </p:nvPr>
        </p:nvSpPr>
        <p:spPr>
          <a:xfrm>
            <a:off x="2290025" y="33927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03" name="Google Shape;503;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04" name="Google Shape;504;p1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05"/>
        <p:cNvGrpSpPr/>
        <p:nvPr/>
      </p:nvGrpSpPr>
      <p:grpSpPr>
        <a:xfrm>
          <a:off x="0" y="0"/>
          <a:ext cx="0" cy="0"/>
          <a:chOff x="0" y="0"/>
          <a:chExt cx="0" cy="0"/>
        </a:xfrm>
      </p:grpSpPr>
      <p:sp>
        <p:nvSpPr>
          <p:cNvPr id="506" name="Google Shape;506;p15"/>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07" name="Google Shape;507;p15"/>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09"/>
        <p:cNvGrpSpPr/>
        <p:nvPr/>
      </p:nvGrpSpPr>
      <p:grpSpPr>
        <a:xfrm>
          <a:off x="0" y="0"/>
          <a:ext cx="0" cy="0"/>
          <a:chOff x="0" y="0"/>
          <a:chExt cx="0" cy="0"/>
        </a:xfrm>
      </p:grpSpPr>
      <p:sp>
        <p:nvSpPr>
          <p:cNvPr id="510" name="Google Shape;510;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1" name="Google Shape;511;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2" name="Google Shape;512;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3" name="Google Shape;513;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4" name="Google Shape;514;p16"/>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15" name="Google Shape;51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16"/>
        <p:cNvGrpSpPr/>
        <p:nvPr/>
      </p:nvGrpSpPr>
      <p:grpSpPr>
        <a:xfrm>
          <a:off x="0" y="0"/>
          <a:ext cx="0" cy="0"/>
          <a:chOff x="0" y="0"/>
          <a:chExt cx="0" cy="0"/>
        </a:xfrm>
      </p:grpSpPr>
      <p:sp>
        <p:nvSpPr>
          <p:cNvPr id="517" name="Google Shape;517;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8" name="Google Shape;518;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9" name="Google Shape;519;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1" name="Google Shape;521;p1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22" name="Google Shape;52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3" name="Google Shape;523;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4" name="Google Shape;524;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25"/>
        <p:cNvGrpSpPr/>
        <p:nvPr/>
      </p:nvGrpSpPr>
      <p:grpSpPr>
        <a:xfrm>
          <a:off x="0" y="0"/>
          <a:ext cx="0" cy="0"/>
          <a:chOff x="0" y="0"/>
          <a:chExt cx="0" cy="0"/>
        </a:xfrm>
      </p:grpSpPr>
      <p:sp>
        <p:nvSpPr>
          <p:cNvPr id="526" name="Google Shape;526;p18"/>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27" name="Google Shape;52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8" name="Google Shape;528;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9" name="Google Shape;529;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0" name="Google Shape;530;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1" name="Google Shape;531;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2" name="Google Shape;532;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3" name="Google Shape;533;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34"/>
        <p:cNvGrpSpPr/>
        <p:nvPr/>
      </p:nvGrpSpPr>
      <p:grpSpPr>
        <a:xfrm>
          <a:off x="0" y="0"/>
          <a:ext cx="0" cy="0"/>
          <a:chOff x="0" y="0"/>
          <a:chExt cx="0" cy="0"/>
        </a:xfrm>
      </p:grpSpPr>
      <p:sp>
        <p:nvSpPr>
          <p:cNvPr id="535" name="Google Shape;535;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6" name="Google Shape;536;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7" name="Google Shape;537;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8" name="Google Shape;538;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9" name="Google Shape;539;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0" name="Google Shape;540;p1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41" name="Google Shape;54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2" name="Google Shape;542;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3" name="Google Shape;543;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4" name="Google Shape;544;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45"/>
        <p:cNvGrpSpPr/>
        <p:nvPr/>
      </p:nvGrpSpPr>
      <p:grpSpPr>
        <a:xfrm>
          <a:off x="0" y="0"/>
          <a:ext cx="0" cy="0"/>
          <a:chOff x="0" y="0"/>
          <a:chExt cx="0" cy="0"/>
        </a:xfrm>
      </p:grpSpPr>
      <p:sp>
        <p:nvSpPr>
          <p:cNvPr id="546" name="Google Shape;546;p20"/>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47" name="Google Shape;54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8" name="Google Shape;548;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1" name="Google Shape;551;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2" name="Google Shape;552;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3" name="Google Shape;553;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4" name="Google Shape;554;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5" name="Google Shape;555;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6" name="Google Shape;556;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7" name="Google Shape;557;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8" name="Google Shape;558;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9" name="Google Shape;559;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3"/>
          <p:cNvGrpSpPr/>
          <p:nvPr/>
        </p:nvGrpSpPr>
        <p:grpSpPr>
          <a:xfrm>
            <a:off x="187918" y="-4997"/>
            <a:ext cx="8768329" cy="4984347"/>
            <a:chOff x="187918" y="-4997"/>
            <a:chExt cx="8768329" cy="4984347"/>
          </a:xfrm>
        </p:grpSpPr>
        <p:sp>
          <p:nvSpPr>
            <p:cNvPr id="57" name="Google Shape;57;p3"/>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rot="29908">
              <a:off x="190089" y="33114"/>
              <a:ext cx="8763986" cy="537311"/>
              <a:chOff x="190096" y="10"/>
              <a:chExt cx="8763655" cy="537290"/>
            </a:xfrm>
          </p:grpSpPr>
          <p:sp>
            <p:nvSpPr>
              <p:cNvPr id="76" name="Google Shape;76;p3"/>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3"/>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1" name="Google Shape;101;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0"/>
        <p:cNvGrpSpPr/>
        <p:nvPr/>
      </p:nvGrpSpPr>
      <p:grpSpPr>
        <a:xfrm>
          <a:off x="0" y="0"/>
          <a:ext cx="0" cy="0"/>
          <a:chOff x="0" y="0"/>
          <a:chExt cx="0" cy="0"/>
        </a:xfrm>
      </p:grpSpPr>
      <p:sp>
        <p:nvSpPr>
          <p:cNvPr id="561" name="Google Shape;561;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2" name="Google Shape;562;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3" name="Google Shape;563;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4" name="Google Shape;564;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5" name="Google Shape;565;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6" name="Google Shape;566;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7" name="Google Shape;567;p2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68"/>
        <p:cNvGrpSpPr/>
        <p:nvPr/>
      </p:nvGrpSpPr>
      <p:grpSpPr>
        <a:xfrm>
          <a:off x="0" y="0"/>
          <a:ext cx="0" cy="0"/>
          <a:chOff x="0" y="0"/>
          <a:chExt cx="0" cy="0"/>
        </a:xfrm>
      </p:grpSpPr>
      <p:sp>
        <p:nvSpPr>
          <p:cNvPr id="569" name="Google Shape;569;p22"/>
          <p:cNvSpPr txBox="1">
            <a:spLocks noGrp="1"/>
          </p:cNvSpPr>
          <p:nvPr>
            <p:ph type="ctrTitle"/>
          </p:nvPr>
        </p:nvSpPr>
        <p:spPr>
          <a:xfrm>
            <a:off x="2429950" y="66982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0" name="Google Shape;570;p22"/>
          <p:cNvSpPr txBox="1">
            <a:spLocks noGrp="1"/>
          </p:cNvSpPr>
          <p:nvPr>
            <p:ph type="subTitle" idx="1"/>
          </p:nvPr>
        </p:nvSpPr>
        <p:spPr>
          <a:xfrm>
            <a:off x="2425075" y="1704550"/>
            <a:ext cx="4293900" cy="18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71" name="Google Shape;571;p22"/>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2"/>
        <p:cNvGrpSpPr/>
        <p:nvPr/>
      </p:nvGrpSpPr>
      <p:grpSpPr>
        <a:xfrm>
          <a:off x="0" y="0"/>
          <a:ext cx="0" cy="0"/>
          <a:chOff x="0" y="0"/>
          <a:chExt cx="0" cy="0"/>
        </a:xfrm>
      </p:grpSpPr>
      <p:sp>
        <p:nvSpPr>
          <p:cNvPr id="573" name="Google Shape;573;p2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grpSp>
        <p:nvGrpSpPr>
          <p:cNvPr id="104" name="Google Shape;104;p4"/>
          <p:cNvGrpSpPr/>
          <p:nvPr/>
        </p:nvGrpSpPr>
        <p:grpSpPr>
          <a:xfrm>
            <a:off x="187918" y="-4997"/>
            <a:ext cx="8768329" cy="4984347"/>
            <a:chOff x="187918" y="-4997"/>
            <a:chExt cx="8768329" cy="4984347"/>
          </a:xfrm>
        </p:grpSpPr>
        <p:sp>
          <p:nvSpPr>
            <p:cNvPr id="105" name="Google Shape;105;p4"/>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4"/>
            <p:cNvGrpSpPr/>
            <p:nvPr/>
          </p:nvGrpSpPr>
          <p:grpSpPr>
            <a:xfrm rot="29908">
              <a:off x="190089" y="33114"/>
              <a:ext cx="8763986" cy="537311"/>
              <a:chOff x="190096" y="10"/>
              <a:chExt cx="8763655" cy="537290"/>
            </a:xfrm>
          </p:grpSpPr>
          <p:sp>
            <p:nvSpPr>
              <p:cNvPr id="124" name="Google Shape;124;p4"/>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4"/>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txBox="1">
            <a:spLocks noGrp="1"/>
          </p:cNvSpPr>
          <p:nvPr>
            <p:ph type="body" idx="1"/>
          </p:nvPr>
        </p:nvSpPr>
        <p:spPr>
          <a:xfrm>
            <a:off x="720000" y="1690875"/>
            <a:ext cx="7704000" cy="2877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49" name="Google Shape;149;p4"/>
          <p:cNvSpPr txBox="1">
            <a:spLocks noGrp="1"/>
          </p:cNvSpPr>
          <p:nvPr>
            <p:ph type="title"/>
          </p:nvPr>
        </p:nvSpPr>
        <p:spPr>
          <a:xfrm>
            <a:off x="720000" y="907363"/>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0"/>
        <p:cNvGrpSpPr/>
        <p:nvPr/>
      </p:nvGrpSpPr>
      <p:grpSpPr>
        <a:xfrm>
          <a:off x="0" y="0"/>
          <a:ext cx="0" cy="0"/>
          <a:chOff x="0" y="0"/>
          <a:chExt cx="0" cy="0"/>
        </a:xfrm>
      </p:grpSpPr>
      <p:grpSp>
        <p:nvGrpSpPr>
          <p:cNvPr id="151" name="Google Shape;151;p5"/>
          <p:cNvGrpSpPr/>
          <p:nvPr/>
        </p:nvGrpSpPr>
        <p:grpSpPr>
          <a:xfrm>
            <a:off x="187918" y="-4997"/>
            <a:ext cx="8768329" cy="4984347"/>
            <a:chOff x="187918" y="-4997"/>
            <a:chExt cx="8768329" cy="4984347"/>
          </a:xfrm>
        </p:grpSpPr>
        <p:sp>
          <p:nvSpPr>
            <p:cNvPr id="152" name="Google Shape;152;p5"/>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5"/>
            <p:cNvGrpSpPr/>
            <p:nvPr/>
          </p:nvGrpSpPr>
          <p:grpSpPr>
            <a:xfrm rot="29908">
              <a:off x="190089" y="33114"/>
              <a:ext cx="8763986" cy="537311"/>
              <a:chOff x="190096" y="10"/>
              <a:chExt cx="8763655" cy="537290"/>
            </a:xfrm>
          </p:grpSpPr>
          <p:sp>
            <p:nvSpPr>
              <p:cNvPr id="171" name="Google Shape;171;p5"/>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5"/>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6" name="Google Shape;196;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grpSp>
        <p:nvGrpSpPr>
          <p:cNvPr id="201" name="Google Shape;201;p6"/>
          <p:cNvGrpSpPr/>
          <p:nvPr/>
        </p:nvGrpSpPr>
        <p:grpSpPr>
          <a:xfrm>
            <a:off x="187918" y="-4997"/>
            <a:ext cx="8768329" cy="4984347"/>
            <a:chOff x="187918" y="-4997"/>
            <a:chExt cx="8768329" cy="4984347"/>
          </a:xfrm>
        </p:grpSpPr>
        <p:sp>
          <p:nvSpPr>
            <p:cNvPr id="202" name="Google Shape;202;p6"/>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6"/>
            <p:cNvGrpSpPr/>
            <p:nvPr/>
          </p:nvGrpSpPr>
          <p:grpSpPr>
            <a:xfrm rot="29908">
              <a:off x="190089" y="33114"/>
              <a:ext cx="8763986" cy="537311"/>
              <a:chOff x="190096" y="10"/>
              <a:chExt cx="8763655" cy="537290"/>
            </a:xfrm>
          </p:grpSpPr>
          <p:sp>
            <p:nvSpPr>
              <p:cNvPr id="221" name="Google Shape;221;p6"/>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6"/>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6"/>
          <p:cNvSpPr txBox="1">
            <a:spLocks noGrp="1"/>
          </p:cNvSpPr>
          <p:nvPr>
            <p:ph type="title"/>
          </p:nvPr>
        </p:nvSpPr>
        <p:spPr>
          <a:xfrm>
            <a:off x="720000" y="907363"/>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6"/>
        <p:cNvGrpSpPr/>
        <p:nvPr/>
      </p:nvGrpSpPr>
      <p:grpSpPr>
        <a:xfrm>
          <a:off x="0" y="0"/>
          <a:ext cx="0" cy="0"/>
          <a:chOff x="0" y="0"/>
          <a:chExt cx="0" cy="0"/>
        </a:xfrm>
      </p:grpSpPr>
      <p:grpSp>
        <p:nvGrpSpPr>
          <p:cNvPr id="247" name="Google Shape;247;p7"/>
          <p:cNvGrpSpPr/>
          <p:nvPr/>
        </p:nvGrpSpPr>
        <p:grpSpPr>
          <a:xfrm>
            <a:off x="187918" y="-4997"/>
            <a:ext cx="8768329" cy="4984347"/>
            <a:chOff x="187918" y="-4997"/>
            <a:chExt cx="8768329" cy="4984347"/>
          </a:xfrm>
        </p:grpSpPr>
        <p:sp>
          <p:nvSpPr>
            <p:cNvPr id="248" name="Google Shape;248;p7"/>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7"/>
            <p:cNvGrpSpPr/>
            <p:nvPr/>
          </p:nvGrpSpPr>
          <p:grpSpPr>
            <a:xfrm rot="29908">
              <a:off x="190089" y="33114"/>
              <a:ext cx="8763986" cy="537311"/>
              <a:chOff x="190096" y="10"/>
              <a:chExt cx="8763655" cy="537290"/>
            </a:xfrm>
          </p:grpSpPr>
          <p:sp>
            <p:nvSpPr>
              <p:cNvPr id="267" name="Google Shape;267;p7"/>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3"/>
        <p:cNvGrpSpPr/>
        <p:nvPr/>
      </p:nvGrpSpPr>
      <p:grpSpPr>
        <a:xfrm>
          <a:off x="0" y="0"/>
          <a:ext cx="0" cy="0"/>
          <a:chOff x="0" y="0"/>
          <a:chExt cx="0" cy="0"/>
        </a:xfrm>
      </p:grpSpPr>
      <p:grpSp>
        <p:nvGrpSpPr>
          <p:cNvPr id="294" name="Google Shape;294;p8"/>
          <p:cNvGrpSpPr/>
          <p:nvPr/>
        </p:nvGrpSpPr>
        <p:grpSpPr>
          <a:xfrm>
            <a:off x="187918" y="-4997"/>
            <a:ext cx="8768329" cy="4984347"/>
            <a:chOff x="187918" y="-4997"/>
            <a:chExt cx="8768329" cy="4984347"/>
          </a:xfrm>
        </p:grpSpPr>
        <p:sp>
          <p:nvSpPr>
            <p:cNvPr id="295" name="Google Shape;295;p8"/>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8"/>
            <p:cNvGrpSpPr/>
            <p:nvPr/>
          </p:nvGrpSpPr>
          <p:grpSpPr>
            <a:xfrm rot="29908">
              <a:off x="190089" y="33114"/>
              <a:ext cx="8763986" cy="537311"/>
              <a:chOff x="190096" y="10"/>
              <a:chExt cx="8763655" cy="537290"/>
            </a:xfrm>
          </p:grpSpPr>
          <p:sp>
            <p:nvSpPr>
              <p:cNvPr id="314" name="Google Shape;314;p8"/>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8"/>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9"/>
        <p:cNvGrpSpPr/>
        <p:nvPr/>
      </p:nvGrpSpPr>
      <p:grpSpPr>
        <a:xfrm>
          <a:off x="0" y="0"/>
          <a:ext cx="0" cy="0"/>
          <a:chOff x="0" y="0"/>
          <a:chExt cx="0" cy="0"/>
        </a:xfrm>
      </p:grpSpPr>
      <p:grpSp>
        <p:nvGrpSpPr>
          <p:cNvPr id="340" name="Google Shape;340;p9"/>
          <p:cNvGrpSpPr/>
          <p:nvPr/>
        </p:nvGrpSpPr>
        <p:grpSpPr>
          <a:xfrm>
            <a:off x="187918" y="-4997"/>
            <a:ext cx="8768329" cy="4984347"/>
            <a:chOff x="187918" y="-4997"/>
            <a:chExt cx="8768329" cy="4984347"/>
          </a:xfrm>
        </p:grpSpPr>
        <p:sp>
          <p:nvSpPr>
            <p:cNvPr id="341" name="Google Shape;341;p9"/>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9"/>
            <p:cNvGrpSpPr/>
            <p:nvPr/>
          </p:nvGrpSpPr>
          <p:grpSpPr>
            <a:xfrm rot="29908">
              <a:off x="190089" y="33114"/>
              <a:ext cx="8763986" cy="537311"/>
              <a:chOff x="190096" y="10"/>
              <a:chExt cx="8763655" cy="537290"/>
            </a:xfrm>
          </p:grpSpPr>
          <p:sp>
            <p:nvSpPr>
              <p:cNvPr id="360" name="Google Shape;360;p9"/>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9"/>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5" name="Google Shape;385;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6"/>
        <p:cNvGrpSpPr/>
        <p:nvPr/>
      </p:nvGrpSpPr>
      <p:grpSpPr>
        <a:xfrm>
          <a:off x="0" y="0"/>
          <a:ext cx="0" cy="0"/>
          <a:chOff x="0" y="0"/>
          <a:chExt cx="0" cy="0"/>
        </a:xfrm>
      </p:grpSpPr>
      <p:grpSp>
        <p:nvGrpSpPr>
          <p:cNvPr id="387" name="Google Shape;387;p10"/>
          <p:cNvGrpSpPr/>
          <p:nvPr/>
        </p:nvGrpSpPr>
        <p:grpSpPr>
          <a:xfrm>
            <a:off x="187918" y="-4997"/>
            <a:ext cx="8768329" cy="4984347"/>
            <a:chOff x="187918" y="-4997"/>
            <a:chExt cx="8768329" cy="4984347"/>
          </a:xfrm>
        </p:grpSpPr>
        <p:sp>
          <p:nvSpPr>
            <p:cNvPr id="388" name="Google Shape;388;p10"/>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0"/>
            <p:cNvGrpSpPr/>
            <p:nvPr/>
          </p:nvGrpSpPr>
          <p:grpSpPr>
            <a:xfrm rot="29908">
              <a:off x="190089" y="33114"/>
              <a:ext cx="8763986" cy="537311"/>
              <a:chOff x="190096" y="10"/>
              <a:chExt cx="8763655" cy="537290"/>
            </a:xfrm>
          </p:grpSpPr>
          <p:sp>
            <p:nvSpPr>
              <p:cNvPr id="407" name="Google Shape;407;p10"/>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0"/>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0"/>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10"/>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1pPr>
            <a:lvl2pPr lvl="1"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2pPr>
            <a:lvl3pPr lvl="2"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3pPr>
            <a:lvl4pPr lvl="3"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4pPr>
            <a:lvl5pPr lvl="4"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5pPr>
            <a:lvl6pPr lvl="5"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6pPr>
            <a:lvl7pPr lvl="6"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7pPr>
            <a:lvl8pPr lvl="7"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8pPr>
            <a:lvl9pPr lvl="8"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1pPr>
            <a:lvl2pPr marL="914400" lvl="1"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2pPr>
            <a:lvl3pPr marL="1371600" lvl="2"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3pPr>
            <a:lvl4pPr marL="1828800" lvl="3"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4pPr>
            <a:lvl5pPr marL="2286000" lvl="4"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5pPr>
            <a:lvl6pPr marL="2743200" lvl="5"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6pPr>
            <a:lvl7pPr marL="3200400" lvl="6"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7pPr>
            <a:lvl8pPr marL="3657600" lvl="7"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8pPr>
            <a:lvl9pPr marL="4114800" lvl="8" indent="-317500">
              <a:lnSpc>
                <a:spcPct val="100000"/>
              </a:lnSpc>
              <a:spcBef>
                <a:spcPts val="1600"/>
              </a:spcBef>
              <a:spcAft>
                <a:spcPts val="1600"/>
              </a:spcAft>
              <a:buClr>
                <a:schemeClr val="lt1"/>
              </a:buClr>
              <a:buSzPts val="1400"/>
              <a:buFont typeface="Be Vietnam Pro"/>
              <a:buChar char="■"/>
              <a:defRPr>
                <a:solidFill>
                  <a:schemeClr val="lt1"/>
                </a:solidFill>
                <a:latin typeface="Be Vietnam Pro"/>
                <a:ea typeface="Be Vietnam Pro"/>
                <a:cs typeface="Be Vietnam Pro"/>
                <a:sym typeface="Be Vietnam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74"/>
        <p:cNvGrpSpPr/>
        <p:nvPr/>
      </p:nvGrpSpPr>
      <p:grpSpPr>
        <a:xfrm>
          <a:off x="0" y="0"/>
          <a:ext cx="0" cy="0"/>
          <a:chOff x="0" y="0"/>
          <a:chExt cx="0" cy="0"/>
        </a:xfrm>
      </p:grpSpPr>
      <p:sp>
        <p:nvSpPr>
          <p:cNvPr id="575" name="Google Shape;575;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76" name="Google Shape;576;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26"/>
          <p:cNvSpPr txBox="1">
            <a:spLocks noGrp="1"/>
          </p:cNvSpPr>
          <p:nvPr>
            <p:ph type="ctrTitle"/>
          </p:nvPr>
        </p:nvSpPr>
        <p:spPr>
          <a:xfrm>
            <a:off x="2335950" y="1011975"/>
            <a:ext cx="5804400" cy="20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solidFill>
              </a:rPr>
              <a:t>Capstone Project – </a:t>
            </a:r>
            <a:r>
              <a:rPr lang="en-US" dirty="0" err="1">
                <a:solidFill>
                  <a:schemeClr val="accent1"/>
                </a:solidFill>
              </a:rPr>
              <a:t>Sakila</a:t>
            </a:r>
            <a:r>
              <a:rPr lang="en-US" dirty="0">
                <a:solidFill>
                  <a:schemeClr val="accent1"/>
                </a:solidFill>
              </a:rPr>
              <a:t> DVD Rental Store</a:t>
            </a:r>
            <a:endParaRPr lang="en-IN" dirty="0">
              <a:solidFill>
                <a:schemeClr val="accent1"/>
              </a:solidFill>
            </a:endParaRPr>
          </a:p>
        </p:txBody>
      </p:sp>
      <p:sp>
        <p:nvSpPr>
          <p:cNvPr id="583" name="Google Shape;583;p26"/>
          <p:cNvSpPr txBox="1">
            <a:spLocks noGrp="1"/>
          </p:cNvSpPr>
          <p:nvPr>
            <p:ph type="subTitle" idx="1"/>
          </p:nvPr>
        </p:nvSpPr>
        <p:spPr>
          <a:xfrm>
            <a:off x="2392500" y="3220560"/>
            <a:ext cx="4359000" cy="6375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Sree Harshitha Thikkireddi</a:t>
            </a:r>
          </a:p>
          <a:p>
            <a:pPr marL="0" lvl="0" indent="0" algn="ctr" rtl="0">
              <a:spcBef>
                <a:spcPts val="0"/>
              </a:spcBef>
              <a:spcAft>
                <a:spcPts val="0"/>
              </a:spcAft>
              <a:buNone/>
            </a:pPr>
            <a:endParaRPr lang="en" sz="400" dirty="0"/>
          </a:p>
          <a:p>
            <a:pPr marL="0" lvl="0" indent="0" algn="ctr" rtl="0">
              <a:spcBef>
                <a:spcPts val="0"/>
              </a:spcBef>
              <a:spcAft>
                <a:spcPts val="0"/>
              </a:spcAft>
              <a:buNone/>
            </a:pPr>
            <a:r>
              <a:rPr lang="en" sz="1050" dirty="0"/>
              <a:t>DATA ANALYTICS</a:t>
            </a:r>
            <a:endParaRPr sz="1050" dirty="0"/>
          </a:p>
        </p:txBody>
      </p:sp>
      <p:cxnSp>
        <p:nvCxnSpPr>
          <p:cNvPr id="588" name="Google Shape;588;p26"/>
          <p:cNvCxnSpPr/>
          <p:nvPr/>
        </p:nvCxnSpPr>
        <p:spPr>
          <a:xfrm>
            <a:off x="969388" y="3129517"/>
            <a:ext cx="7213200" cy="0"/>
          </a:xfrm>
          <a:prstGeom prst="straightConnector1">
            <a:avLst/>
          </a:prstGeom>
          <a:noFill/>
          <a:ln w="19050" cap="flat" cmpd="sng">
            <a:solidFill>
              <a:schemeClr val="lt1"/>
            </a:solidFill>
            <a:prstDash val="solid"/>
            <a:round/>
            <a:headEnd type="none" w="med" len="med"/>
            <a:tailEnd type="none" w="med" len="med"/>
          </a:ln>
        </p:spPr>
      </p:cxnSp>
      <p:cxnSp>
        <p:nvCxnSpPr>
          <p:cNvPr id="589" name="Google Shape;589;p26"/>
          <p:cNvCxnSpPr/>
          <p:nvPr/>
        </p:nvCxnSpPr>
        <p:spPr>
          <a:xfrm>
            <a:off x="969388" y="3949155"/>
            <a:ext cx="72132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DE18B26-FBA2-A824-B1AA-95CDAB62E4C7}"/>
              </a:ext>
            </a:extLst>
          </p:cNvPr>
          <p:cNvGraphicFramePr>
            <a:graphicFrameLocks noGrp="1"/>
          </p:cNvGraphicFramePr>
          <p:nvPr>
            <p:extLst>
              <p:ext uri="{D42A27DB-BD31-4B8C-83A1-F6EECF244321}">
                <p14:modId xmlns:p14="http://schemas.microsoft.com/office/powerpoint/2010/main" val="567798337"/>
              </p:ext>
            </p:extLst>
          </p:nvPr>
        </p:nvGraphicFramePr>
        <p:xfrm>
          <a:off x="1070716" y="2814324"/>
          <a:ext cx="5725160" cy="557595"/>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1971350449"/>
                    </a:ext>
                  </a:extLst>
                </a:gridCol>
                <a:gridCol w="4197985">
                  <a:extLst>
                    <a:ext uri="{9D8B030D-6E8A-4147-A177-3AD203B41FA5}">
                      <a16:colId xmlns:a16="http://schemas.microsoft.com/office/drawing/2014/main" val="555206145"/>
                    </a:ext>
                  </a:extLst>
                </a:gridCol>
              </a:tblGrid>
              <a:tr h="0">
                <a:tc>
                  <a:txBody>
                    <a:bodyPr/>
                    <a:lstStyle/>
                    <a:p>
                      <a:pPr algn="just">
                        <a:lnSpc>
                          <a:spcPct val="107000"/>
                        </a:lnSpc>
                        <a:spcAft>
                          <a:spcPts val="800"/>
                        </a:spcAft>
                      </a:pPr>
                      <a:r>
                        <a:rPr lang="en-IN" sz="1200" kern="100">
                          <a:solidFill>
                            <a:schemeClr val="bg1"/>
                          </a:solidFill>
                          <a:effectLst/>
                        </a:rPr>
                        <a:t>actor_id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actor_id in the Actor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049055"/>
                  </a:ext>
                </a:extLst>
              </a:tr>
              <a:tr h="0">
                <a:tc>
                  <a:txBody>
                    <a:bodyPr/>
                    <a:lstStyle/>
                    <a:p>
                      <a:pPr algn="just">
                        <a:lnSpc>
                          <a:spcPct val="107000"/>
                        </a:lnSpc>
                        <a:spcAft>
                          <a:spcPts val="800"/>
                        </a:spcAft>
                      </a:pPr>
                      <a:r>
                        <a:rPr lang="en-IN" sz="1200" kern="100">
                          <a:solidFill>
                            <a:schemeClr val="bg1"/>
                          </a:solidFill>
                          <a:effectLst/>
                        </a:rPr>
                        <a:t>film_id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film_id in the Film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7885850"/>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546608"/>
                  </a:ext>
                </a:extLst>
              </a:tr>
            </a:tbl>
          </a:graphicData>
        </a:graphic>
      </p:graphicFrame>
      <p:graphicFrame>
        <p:nvGraphicFramePr>
          <p:cNvPr id="5" name="Table 4">
            <a:extLst>
              <a:ext uri="{FF2B5EF4-FFF2-40B4-BE49-F238E27FC236}">
                <a16:creationId xmlns:a16="http://schemas.microsoft.com/office/drawing/2014/main" id="{F5338308-23DB-C342-D92D-D41DDA329C5F}"/>
              </a:ext>
            </a:extLst>
          </p:cNvPr>
          <p:cNvGraphicFramePr>
            <a:graphicFrameLocks noGrp="1"/>
          </p:cNvGraphicFramePr>
          <p:nvPr>
            <p:extLst>
              <p:ext uri="{D42A27DB-BD31-4B8C-83A1-F6EECF244321}">
                <p14:modId xmlns:p14="http://schemas.microsoft.com/office/powerpoint/2010/main" val="98087616"/>
              </p:ext>
            </p:extLst>
          </p:nvPr>
        </p:nvGraphicFramePr>
        <p:xfrm>
          <a:off x="1070716" y="1556118"/>
          <a:ext cx="5725160" cy="753302"/>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1845078028"/>
                    </a:ext>
                  </a:extLst>
                </a:gridCol>
                <a:gridCol w="4197985">
                  <a:extLst>
                    <a:ext uri="{9D8B030D-6E8A-4147-A177-3AD203B41FA5}">
                      <a16:colId xmlns:a16="http://schemas.microsoft.com/office/drawing/2014/main" val="3709483793"/>
                    </a:ext>
                  </a:extLst>
                </a:gridCol>
              </a:tblGrid>
              <a:tr h="0">
                <a:tc>
                  <a:txBody>
                    <a:bodyPr/>
                    <a:lstStyle/>
                    <a:p>
                      <a:pPr algn="just">
                        <a:lnSpc>
                          <a:spcPct val="107000"/>
                        </a:lnSpc>
                        <a:spcAft>
                          <a:spcPts val="800"/>
                        </a:spcAft>
                      </a:pPr>
                      <a:r>
                        <a:rPr lang="en-IN" sz="1200" kern="100">
                          <a:solidFill>
                            <a:schemeClr val="bg1"/>
                          </a:solidFill>
                          <a:effectLst/>
                        </a:rPr>
                        <a:t>film_id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Foreign key referencing the </a:t>
                      </a:r>
                      <a:r>
                        <a:rPr lang="en-IN" sz="1200" kern="100" dirty="0" err="1">
                          <a:solidFill>
                            <a:schemeClr val="bg1"/>
                          </a:solidFill>
                          <a:effectLst/>
                        </a:rPr>
                        <a:t>film_id</a:t>
                      </a:r>
                      <a:r>
                        <a:rPr lang="en-IN" sz="1200" kern="100" dirty="0">
                          <a:solidFill>
                            <a:schemeClr val="bg1"/>
                          </a:solidFill>
                          <a:effectLst/>
                        </a:rPr>
                        <a:t> in the Film table.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9618424"/>
                  </a:ext>
                </a:extLst>
              </a:tr>
              <a:tr h="0">
                <a:tc>
                  <a:txBody>
                    <a:bodyPr/>
                    <a:lstStyle/>
                    <a:p>
                      <a:pPr algn="just">
                        <a:lnSpc>
                          <a:spcPct val="107000"/>
                        </a:lnSpc>
                        <a:spcAft>
                          <a:spcPts val="800"/>
                        </a:spcAft>
                      </a:pPr>
                      <a:r>
                        <a:rPr lang="en-IN" sz="1200" kern="100">
                          <a:solidFill>
                            <a:schemeClr val="bg1"/>
                          </a:solidFill>
                          <a:effectLst/>
                        </a:rPr>
                        <a:t>category_id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category_id in the Category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162735"/>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8299026"/>
                  </a:ext>
                </a:extLst>
              </a:tr>
            </a:tbl>
          </a:graphicData>
        </a:graphic>
      </p:graphicFrame>
      <p:graphicFrame>
        <p:nvGraphicFramePr>
          <p:cNvPr id="6" name="Table 5">
            <a:extLst>
              <a:ext uri="{FF2B5EF4-FFF2-40B4-BE49-F238E27FC236}">
                <a16:creationId xmlns:a16="http://schemas.microsoft.com/office/drawing/2014/main" id="{A66A9FAA-DC7F-FD88-657D-87977724FF8E}"/>
              </a:ext>
            </a:extLst>
          </p:cNvPr>
          <p:cNvGraphicFramePr>
            <a:graphicFrameLocks noGrp="1"/>
          </p:cNvGraphicFramePr>
          <p:nvPr>
            <p:extLst>
              <p:ext uri="{D42A27DB-BD31-4B8C-83A1-F6EECF244321}">
                <p14:modId xmlns:p14="http://schemas.microsoft.com/office/powerpoint/2010/main" val="372700632"/>
              </p:ext>
            </p:extLst>
          </p:nvPr>
        </p:nvGraphicFramePr>
        <p:xfrm>
          <a:off x="1070716" y="3945445"/>
          <a:ext cx="5725160" cy="557595"/>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2754964275"/>
                    </a:ext>
                  </a:extLst>
                </a:gridCol>
                <a:gridCol w="4197985">
                  <a:extLst>
                    <a:ext uri="{9D8B030D-6E8A-4147-A177-3AD203B41FA5}">
                      <a16:colId xmlns:a16="http://schemas.microsoft.com/office/drawing/2014/main" val="810582043"/>
                    </a:ext>
                  </a:extLst>
                </a:gridCol>
              </a:tblGrid>
              <a:tr h="60326">
                <a:tc>
                  <a:txBody>
                    <a:bodyPr/>
                    <a:lstStyle/>
                    <a:p>
                      <a:pPr algn="just">
                        <a:lnSpc>
                          <a:spcPct val="107000"/>
                        </a:lnSpc>
                        <a:spcAft>
                          <a:spcPts val="800"/>
                        </a:spcAft>
                      </a:pPr>
                      <a:r>
                        <a:rPr lang="en-IN" sz="1200" kern="100">
                          <a:solidFill>
                            <a:schemeClr val="bg1"/>
                          </a:solidFill>
                          <a:effectLst/>
                        </a:rPr>
                        <a:t>film_id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79711"/>
                  </a:ext>
                </a:extLst>
              </a:tr>
              <a:tr h="60326">
                <a:tc>
                  <a:txBody>
                    <a:bodyPr/>
                    <a:lstStyle/>
                    <a:p>
                      <a:pPr algn="just">
                        <a:lnSpc>
                          <a:spcPct val="107000"/>
                        </a:lnSpc>
                        <a:spcAft>
                          <a:spcPts val="800"/>
                        </a:spcAft>
                      </a:pPr>
                      <a:r>
                        <a:rPr lang="en-IN" sz="1200" kern="100">
                          <a:solidFill>
                            <a:schemeClr val="bg1"/>
                          </a:solidFill>
                          <a:effectLst/>
                        </a:rPr>
                        <a:t>title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Title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053173"/>
                  </a:ext>
                </a:extLst>
              </a:tr>
              <a:tr h="60326">
                <a:tc>
                  <a:txBody>
                    <a:bodyPr/>
                    <a:lstStyle/>
                    <a:p>
                      <a:pPr algn="just">
                        <a:lnSpc>
                          <a:spcPct val="107000"/>
                        </a:lnSpc>
                        <a:spcAft>
                          <a:spcPts val="800"/>
                        </a:spcAft>
                      </a:pPr>
                      <a:r>
                        <a:rPr lang="en-IN" sz="1200" kern="100">
                          <a:solidFill>
                            <a:schemeClr val="bg1"/>
                          </a:solidFill>
                          <a:effectLst/>
                        </a:rPr>
                        <a:t>description</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Description of the film.</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892128"/>
                  </a:ext>
                </a:extLst>
              </a:tr>
            </a:tbl>
          </a:graphicData>
        </a:graphic>
      </p:graphicFrame>
      <p:sp>
        <p:nvSpPr>
          <p:cNvPr id="7" name="Rectangle 1">
            <a:extLst>
              <a:ext uri="{FF2B5EF4-FFF2-40B4-BE49-F238E27FC236}">
                <a16:creationId xmlns:a16="http://schemas.microsoft.com/office/drawing/2014/main" id="{D554F200-7356-73CC-1438-C3EE2F66EDFA}"/>
              </a:ext>
            </a:extLst>
          </p:cNvPr>
          <p:cNvSpPr>
            <a:spLocks noGrp="1" noChangeArrowheads="1"/>
          </p:cNvSpPr>
          <p:nvPr>
            <p:ph type="body" idx="1"/>
          </p:nvPr>
        </p:nvSpPr>
        <p:spPr bwMode="auto">
          <a:xfrm>
            <a:off x="1070716" y="1161059"/>
            <a:ext cx="63574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a:t>
            </a:r>
            <a:r>
              <a:rPr kumimoji="0" lang="en-US" altLang="en-US" b="1" i="0" u="none" strike="noStrike" cap="none" normalizeH="0" baseline="0" dirty="0" err="1">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Film_Category</a:t>
            </a:r>
            <a:endParaRPr kumimoji="0" lang="en-US" altLang="en-US" b="0" i="0" u="none" strike="noStrike" cap="none" normalizeH="0" baseline="0" dirty="0">
              <a:ln>
                <a:noFill/>
              </a:ln>
              <a:solidFill>
                <a:schemeClr val="bg1"/>
              </a:solidFill>
              <a:effectLst/>
            </a:endParaRPr>
          </a:p>
        </p:txBody>
      </p:sp>
      <p:sp>
        <p:nvSpPr>
          <p:cNvPr id="9" name="TextBox 8">
            <a:extLst>
              <a:ext uri="{FF2B5EF4-FFF2-40B4-BE49-F238E27FC236}">
                <a16:creationId xmlns:a16="http://schemas.microsoft.com/office/drawing/2014/main" id="{B6251BE9-A65D-44B7-EDB4-FC78269975C9}"/>
              </a:ext>
            </a:extLst>
          </p:cNvPr>
          <p:cNvSpPr txBox="1"/>
          <p:nvPr/>
        </p:nvSpPr>
        <p:spPr>
          <a:xfrm>
            <a:off x="980405" y="2425442"/>
            <a:ext cx="457200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a:t>
            </a:r>
            <a:r>
              <a:rPr kumimoji="0" lang="en-US" altLang="en-US" b="1" i="0" u="none" strike="noStrike" cap="none" normalizeH="0" baseline="0" dirty="0" err="1">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Film_Actor</a:t>
            </a:r>
            <a:endParaRPr kumimoji="0" lang="en-US" altLang="en-US" b="0" i="0" u="none" strike="noStrike" cap="none" normalizeH="0" baseline="0" dirty="0">
              <a:ln>
                <a:noFill/>
              </a:ln>
              <a:solidFill>
                <a:schemeClr val="bg1"/>
              </a:solidFill>
              <a:effectLst/>
            </a:endParaRPr>
          </a:p>
        </p:txBody>
      </p:sp>
      <p:sp>
        <p:nvSpPr>
          <p:cNvPr id="11" name="TextBox 10">
            <a:extLst>
              <a:ext uri="{FF2B5EF4-FFF2-40B4-BE49-F238E27FC236}">
                <a16:creationId xmlns:a16="http://schemas.microsoft.com/office/drawing/2014/main" id="{E194E2E0-77CA-9D49-88CA-CEA22CE1637A}"/>
              </a:ext>
            </a:extLst>
          </p:cNvPr>
          <p:cNvSpPr txBox="1"/>
          <p:nvPr/>
        </p:nvSpPr>
        <p:spPr>
          <a:xfrm>
            <a:off x="980405" y="3504793"/>
            <a:ext cx="457200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a:t>
            </a:r>
            <a:r>
              <a:rPr kumimoji="0" lang="en-US" altLang="en-US" b="1" i="0" u="none" strike="noStrike" cap="none" normalizeH="0" baseline="0" dirty="0" err="1">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Film_Text</a:t>
            </a:r>
            <a:endParaRPr kumimoji="0" lang="en-US" altLang="en-US"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68514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F4C94F-8FB2-EE8F-046D-230A8D0948E0}"/>
              </a:ext>
            </a:extLst>
          </p:cNvPr>
          <p:cNvGraphicFramePr>
            <a:graphicFrameLocks noGrp="1"/>
          </p:cNvGraphicFramePr>
          <p:nvPr>
            <p:extLst>
              <p:ext uri="{D42A27DB-BD31-4B8C-83A1-F6EECF244321}">
                <p14:modId xmlns:p14="http://schemas.microsoft.com/office/powerpoint/2010/main" val="4848948"/>
              </p:ext>
            </p:extLst>
          </p:nvPr>
        </p:nvGraphicFramePr>
        <p:xfrm>
          <a:off x="1115836" y="1679927"/>
          <a:ext cx="5725160" cy="557595"/>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193801112"/>
                    </a:ext>
                  </a:extLst>
                </a:gridCol>
                <a:gridCol w="4197985">
                  <a:extLst>
                    <a:ext uri="{9D8B030D-6E8A-4147-A177-3AD203B41FA5}">
                      <a16:colId xmlns:a16="http://schemas.microsoft.com/office/drawing/2014/main" val="785121443"/>
                    </a:ext>
                  </a:extLst>
                </a:gridCol>
              </a:tblGrid>
              <a:tr h="0">
                <a:tc>
                  <a:txBody>
                    <a:bodyPr/>
                    <a:lstStyle/>
                    <a:p>
                      <a:pPr algn="just">
                        <a:lnSpc>
                          <a:spcPct val="107000"/>
                        </a:lnSpc>
                        <a:spcAft>
                          <a:spcPts val="800"/>
                        </a:spcAft>
                      </a:pPr>
                      <a:r>
                        <a:rPr lang="en-IN" sz="1200" kern="100" dirty="0" err="1">
                          <a:solidFill>
                            <a:schemeClr val="bg1"/>
                          </a:solidFill>
                          <a:effectLst/>
                        </a:rPr>
                        <a:t>language_id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language.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752729"/>
                  </a:ext>
                </a:extLst>
              </a:tr>
              <a:tr h="0">
                <a:tc>
                  <a:txBody>
                    <a:bodyPr/>
                    <a:lstStyle/>
                    <a:p>
                      <a:pPr algn="just">
                        <a:lnSpc>
                          <a:spcPct val="107000"/>
                        </a:lnSpc>
                        <a:spcAft>
                          <a:spcPts val="800"/>
                        </a:spcAft>
                      </a:pPr>
                      <a:r>
                        <a:rPr lang="en-IN" sz="1200" kern="100">
                          <a:solidFill>
                            <a:schemeClr val="bg1"/>
                          </a:solidFill>
                          <a:effectLst/>
                        </a:rPr>
                        <a:t>name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Name of the language.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3261429"/>
                  </a:ext>
                </a:extLst>
              </a:tr>
              <a:tr h="0">
                <a:tc>
                  <a:txBody>
                    <a:bodyPr/>
                    <a:lstStyle/>
                    <a:p>
                      <a:pPr algn="just">
                        <a:lnSpc>
                          <a:spcPct val="107000"/>
                        </a:lnSpc>
                        <a:spcAft>
                          <a:spcPts val="800"/>
                        </a:spcAft>
                      </a:pPr>
                      <a:r>
                        <a:rPr lang="en-IN" sz="1200" kern="100" dirty="0" err="1">
                          <a:solidFill>
                            <a:schemeClr val="bg1"/>
                          </a:solidFill>
                          <a:effectLst/>
                        </a:rPr>
                        <a:t>last_update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2932385"/>
                  </a:ext>
                </a:extLst>
              </a:tr>
            </a:tbl>
          </a:graphicData>
        </a:graphic>
      </p:graphicFrame>
      <p:sp>
        <p:nvSpPr>
          <p:cNvPr id="5" name="Rectangle 1">
            <a:extLst>
              <a:ext uri="{FF2B5EF4-FFF2-40B4-BE49-F238E27FC236}">
                <a16:creationId xmlns:a16="http://schemas.microsoft.com/office/drawing/2014/main" id="{AC749298-1103-F4E8-A151-7A107BF4F863}"/>
              </a:ext>
            </a:extLst>
          </p:cNvPr>
          <p:cNvSpPr>
            <a:spLocks noGrp="1" noChangeArrowheads="1"/>
          </p:cNvSpPr>
          <p:nvPr>
            <p:ph type="body" idx="1"/>
          </p:nvPr>
        </p:nvSpPr>
        <p:spPr bwMode="auto">
          <a:xfrm>
            <a:off x="1115836" y="1199491"/>
            <a:ext cx="16385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Language</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16BB3BF2-80BE-0054-A558-80B01BC44663}"/>
              </a:ext>
            </a:extLst>
          </p:cNvPr>
          <p:cNvGraphicFramePr>
            <a:graphicFrameLocks noGrp="1"/>
          </p:cNvGraphicFramePr>
          <p:nvPr>
            <p:extLst>
              <p:ext uri="{D42A27DB-BD31-4B8C-83A1-F6EECF244321}">
                <p14:modId xmlns:p14="http://schemas.microsoft.com/office/powerpoint/2010/main" val="2488712199"/>
              </p:ext>
            </p:extLst>
          </p:nvPr>
        </p:nvGraphicFramePr>
        <p:xfrm>
          <a:off x="1115836" y="2905979"/>
          <a:ext cx="5725160" cy="1692469"/>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761352556"/>
                    </a:ext>
                  </a:extLst>
                </a:gridCol>
                <a:gridCol w="4197985">
                  <a:extLst>
                    <a:ext uri="{9D8B030D-6E8A-4147-A177-3AD203B41FA5}">
                      <a16:colId xmlns:a16="http://schemas.microsoft.com/office/drawing/2014/main" val="1129708192"/>
                    </a:ext>
                  </a:extLst>
                </a:gridCol>
              </a:tblGrid>
              <a:tr h="0">
                <a:tc>
                  <a:txBody>
                    <a:bodyPr/>
                    <a:lstStyle/>
                    <a:p>
                      <a:pPr algn="just">
                        <a:lnSpc>
                          <a:spcPct val="107000"/>
                        </a:lnSpc>
                        <a:spcAft>
                          <a:spcPts val="800"/>
                        </a:spcAft>
                      </a:pPr>
                      <a:r>
                        <a:rPr lang="en-IN" sz="1200" kern="100">
                          <a:solidFill>
                            <a:schemeClr val="bg1"/>
                          </a:solidFill>
                          <a:effectLst/>
                        </a:rPr>
                        <a:t>payment_id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payment.</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4528855"/>
                  </a:ext>
                </a:extLst>
              </a:tr>
              <a:tr h="0">
                <a:tc>
                  <a:txBody>
                    <a:bodyPr/>
                    <a:lstStyle/>
                    <a:p>
                      <a:pPr algn="just">
                        <a:lnSpc>
                          <a:spcPct val="107000"/>
                        </a:lnSpc>
                        <a:spcAft>
                          <a:spcPts val="800"/>
                        </a:spcAft>
                      </a:pPr>
                      <a:r>
                        <a:rPr lang="en-IN" sz="1200" kern="100">
                          <a:solidFill>
                            <a:schemeClr val="bg1"/>
                          </a:solidFill>
                          <a:effectLst/>
                        </a:rPr>
                        <a:t>customer_id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customer_id field in the Customer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694128"/>
                  </a:ext>
                </a:extLst>
              </a:tr>
              <a:tr h="0">
                <a:tc>
                  <a:txBody>
                    <a:bodyPr/>
                    <a:lstStyle/>
                    <a:p>
                      <a:pPr algn="just">
                        <a:lnSpc>
                          <a:spcPct val="107000"/>
                        </a:lnSpc>
                        <a:spcAft>
                          <a:spcPts val="800"/>
                        </a:spcAft>
                      </a:pPr>
                      <a:r>
                        <a:rPr lang="en-IN" sz="1200" kern="100">
                          <a:solidFill>
                            <a:schemeClr val="bg1"/>
                          </a:solidFill>
                          <a:effectLst/>
                        </a:rPr>
                        <a:t>staff_id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staff_id field in the Staff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2581334"/>
                  </a:ext>
                </a:extLst>
              </a:tr>
              <a:tr h="0">
                <a:tc>
                  <a:txBody>
                    <a:bodyPr/>
                    <a:lstStyle/>
                    <a:p>
                      <a:pPr algn="just">
                        <a:lnSpc>
                          <a:spcPct val="107000"/>
                        </a:lnSpc>
                        <a:spcAft>
                          <a:spcPts val="800"/>
                        </a:spcAft>
                      </a:pPr>
                      <a:r>
                        <a:rPr lang="en-IN" sz="1200" kern="100">
                          <a:solidFill>
                            <a:schemeClr val="bg1"/>
                          </a:solidFill>
                          <a:effectLst/>
                        </a:rPr>
                        <a:t>rental_id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rental_id field in the Rental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1087387"/>
                  </a:ext>
                </a:extLst>
              </a:tr>
              <a:tr h="0">
                <a:tc>
                  <a:txBody>
                    <a:bodyPr/>
                    <a:lstStyle/>
                    <a:p>
                      <a:pPr algn="just">
                        <a:lnSpc>
                          <a:spcPct val="107000"/>
                        </a:lnSpc>
                        <a:spcAft>
                          <a:spcPts val="800"/>
                        </a:spcAft>
                      </a:pPr>
                      <a:r>
                        <a:rPr lang="en-IN" sz="1200" kern="100">
                          <a:solidFill>
                            <a:schemeClr val="bg1"/>
                          </a:solidFill>
                          <a:effectLst/>
                        </a:rPr>
                        <a:t>amount</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Payment amount.</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4397313"/>
                  </a:ext>
                </a:extLst>
              </a:tr>
              <a:tr h="0">
                <a:tc>
                  <a:txBody>
                    <a:bodyPr/>
                    <a:lstStyle/>
                    <a:p>
                      <a:pPr algn="just">
                        <a:lnSpc>
                          <a:spcPct val="107000"/>
                        </a:lnSpc>
                        <a:spcAft>
                          <a:spcPts val="800"/>
                        </a:spcAft>
                      </a:pPr>
                      <a:r>
                        <a:rPr lang="en-IN" sz="1200" kern="100">
                          <a:solidFill>
                            <a:schemeClr val="bg1"/>
                          </a:solidFill>
                          <a:effectLst/>
                        </a:rPr>
                        <a:t>payment_date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Date when the payment was made.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8242640"/>
                  </a:ext>
                </a:extLst>
              </a:tr>
              <a:tr h="0">
                <a:tc>
                  <a:txBody>
                    <a:bodyPr/>
                    <a:lstStyle/>
                    <a:p>
                      <a:pPr algn="just">
                        <a:lnSpc>
                          <a:spcPct val="107000"/>
                        </a:lnSpc>
                        <a:spcAft>
                          <a:spcPts val="800"/>
                        </a:spcAft>
                      </a:pPr>
                      <a:r>
                        <a:rPr lang="en-IN" sz="1200" kern="100" dirty="0" err="1">
                          <a:solidFill>
                            <a:schemeClr val="bg1"/>
                          </a:solidFill>
                          <a:effectLst/>
                        </a:rPr>
                        <a:t>last_update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602479"/>
                  </a:ext>
                </a:extLst>
              </a:tr>
            </a:tbl>
          </a:graphicData>
        </a:graphic>
      </p:graphicFrame>
      <p:sp>
        <p:nvSpPr>
          <p:cNvPr id="7" name="Rectangle 2">
            <a:extLst>
              <a:ext uri="{FF2B5EF4-FFF2-40B4-BE49-F238E27FC236}">
                <a16:creationId xmlns:a16="http://schemas.microsoft.com/office/drawing/2014/main" id="{41E422A8-2DA8-0BC6-563F-AD23FBF16E46}"/>
              </a:ext>
            </a:extLst>
          </p:cNvPr>
          <p:cNvSpPr>
            <a:spLocks noChangeArrowheads="1"/>
          </p:cNvSpPr>
          <p:nvPr/>
        </p:nvSpPr>
        <p:spPr bwMode="auto">
          <a:xfrm>
            <a:off x="1115836" y="2417861"/>
            <a:ext cx="22368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Payment</a:t>
            </a:r>
            <a:endParaRPr kumimoji="0" lang="en-US" altLang="en-US"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01976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9FDBBE-8A0A-4B02-7E4C-026320E97D46}"/>
              </a:ext>
            </a:extLst>
          </p:cNvPr>
          <p:cNvGraphicFramePr>
            <a:graphicFrameLocks noGrp="1"/>
          </p:cNvGraphicFramePr>
          <p:nvPr>
            <p:extLst>
              <p:ext uri="{D42A27DB-BD31-4B8C-83A1-F6EECF244321}">
                <p14:modId xmlns:p14="http://schemas.microsoft.com/office/powerpoint/2010/main" val="4154323186"/>
              </p:ext>
            </p:extLst>
          </p:nvPr>
        </p:nvGraphicFramePr>
        <p:xfrm>
          <a:off x="1178842" y="1408323"/>
          <a:ext cx="5725160" cy="1692469"/>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2456883982"/>
                    </a:ext>
                  </a:extLst>
                </a:gridCol>
                <a:gridCol w="4197985">
                  <a:extLst>
                    <a:ext uri="{9D8B030D-6E8A-4147-A177-3AD203B41FA5}">
                      <a16:colId xmlns:a16="http://schemas.microsoft.com/office/drawing/2014/main" val="828991008"/>
                    </a:ext>
                  </a:extLst>
                </a:gridCol>
              </a:tblGrid>
              <a:tr h="0">
                <a:tc>
                  <a:txBody>
                    <a:bodyPr/>
                    <a:lstStyle/>
                    <a:p>
                      <a:pPr algn="just">
                        <a:lnSpc>
                          <a:spcPct val="107000"/>
                        </a:lnSpc>
                        <a:spcAft>
                          <a:spcPts val="800"/>
                        </a:spcAft>
                      </a:pPr>
                      <a:r>
                        <a:rPr lang="en-IN" sz="1200" kern="100">
                          <a:solidFill>
                            <a:schemeClr val="bg1"/>
                          </a:solidFill>
                          <a:effectLst/>
                        </a:rPr>
                        <a:t>rental_id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rental.</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8197267"/>
                  </a:ext>
                </a:extLst>
              </a:tr>
              <a:tr h="0">
                <a:tc>
                  <a:txBody>
                    <a:bodyPr/>
                    <a:lstStyle/>
                    <a:p>
                      <a:pPr algn="just">
                        <a:lnSpc>
                          <a:spcPct val="107000"/>
                        </a:lnSpc>
                        <a:spcAft>
                          <a:spcPts val="800"/>
                        </a:spcAft>
                      </a:pPr>
                      <a:r>
                        <a:rPr lang="en-IN" sz="1200" kern="100">
                          <a:solidFill>
                            <a:schemeClr val="bg1"/>
                          </a:solidFill>
                          <a:effectLst/>
                        </a:rPr>
                        <a:t>rental_date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Date when the rental was made.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4018179"/>
                  </a:ext>
                </a:extLst>
              </a:tr>
              <a:tr h="0">
                <a:tc>
                  <a:txBody>
                    <a:bodyPr/>
                    <a:lstStyle/>
                    <a:p>
                      <a:pPr algn="just">
                        <a:lnSpc>
                          <a:spcPct val="107000"/>
                        </a:lnSpc>
                        <a:spcAft>
                          <a:spcPts val="800"/>
                        </a:spcAft>
                      </a:pPr>
                      <a:r>
                        <a:rPr lang="en-IN" sz="1200" kern="100">
                          <a:solidFill>
                            <a:schemeClr val="bg1"/>
                          </a:solidFill>
                          <a:effectLst/>
                        </a:rPr>
                        <a:t>inventory_id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inventory_id field in the Inventory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4276970"/>
                  </a:ext>
                </a:extLst>
              </a:tr>
              <a:tr h="0">
                <a:tc>
                  <a:txBody>
                    <a:bodyPr/>
                    <a:lstStyle/>
                    <a:p>
                      <a:pPr algn="just">
                        <a:lnSpc>
                          <a:spcPct val="107000"/>
                        </a:lnSpc>
                        <a:spcAft>
                          <a:spcPts val="800"/>
                        </a:spcAft>
                      </a:pPr>
                      <a:r>
                        <a:rPr lang="en-IN" sz="1200" kern="100">
                          <a:solidFill>
                            <a:schemeClr val="bg1"/>
                          </a:solidFill>
                          <a:effectLst/>
                        </a:rPr>
                        <a:t>customer_id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customer_id field in the Customer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2754179"/>
                  </a:ext>
                </a:extLst>
              </a:tr>
              <a:tr h="0">
                <a:tc>
                  <a:txBody>
                    <a:bodyPr/>
                    <a:lstStyle/>
                    <a:p>
                      <a:pPr algn="just">
                        <a:lnSpc>
                          <a:spcPct val="107000"/>
                        </a:lnSpc>
                        <a:spcAft>
                          <a:spcPts val="800"/>
                        </a:spcAft>
                      </a:pPr>
                      <a:r>
                        <a:rPr lang="en-IN" sz="1200" kern="100">
                          <a:solidFill>
                            <a:schemeClr val="bg1"/>
                          </a:solidFill>
                          <a:effectLst/>
                        </a:rPr>
                        <a:t>return_date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Date when the rental was returned.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099995"/>
                  </a:ext>
                </a:extLst>
              </a:tr>
              <a:tr h="0">
                <a:tc>
                  <a:txBody>
                    <a:bodyPr/>
                    <a:lstStyle/>
                    <a:p>
                      <a:pPr algn="just">
                        <a:lnSpc>
                          <a:spcPct val="107000"/>
                        </a:lnSpc>
                        <a:spcAft>
                          <a:spcPts val="800"/>
                        </a:spcAft>
                      </a:pPr>
                      <a:r>
                        <a:rPr lang="en-IN" sz="1200" kern="100">
                          <a:solidFill>
                            <a:schemeClr val="bg1"/>
                          </a:solidFill>
                          <a:effectLst/>
                        </a:rPr>
                        <a:t>staff_id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staff_id field in the Staff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9404798"/>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 to the rental record.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0117554"/>
                  </a:ext>
                </a:extLst>
              </a:tr>
            </a:tbl>
          </a:graphicData>
        </a:graphic>
      </p:graphicFrame>
      <p:sp>
        <p:nvSpPr>
          <p:cNvPr id="5" name="Rectangle 1">
            <a:extLst>
              <a:ext uri="{FF2B5EF4-FFF2-40B4-BE49-F238E27FC236}">
                <a16:creationId xmlns:a16="http://schemas.microsoft.com/office/drawing/2014/main" id="{114F2D00-2B41-8DDF-E9BD-E6054D6A3292}"/>
              </a:ext>
            </a:extLst>
          </p:cNvPr>
          <p:cNvSpPr>
            <a:spLocks noGrp="1" noChangeArrowheads="1"/>
          </p:cNvSpPr>
          <p:nvPr>
            <p:ph type="body" idx="1"/>
          </p:nvPr>
        </p:nvSpPr>
        <p:spPr bwMode="auto">
          <a:xfrm>
            <a:off x="1178842" y="1002871"/>
            <a:ext cx="40996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Rental</a:t>
            </a:r>
            <a:endParaRPr kumimoji="0" lang="en-US" altLang="en-US" sz="2400" b="0" i="0" u="none" strike="noStrike" cap="none" normalizeH="0" baseline="0">
              <a:ln>
                <a:noFill/>
              </a:ln>
              <a:solidFill>
                <a:schemeClr val="bg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5D27B769-8168-FE68-D246-1A8CA9B8C14D}"/>
              </a:ext>
            </a:extLst>
          </p:cNvPr>
          <p:cNvGraphicFramePr>
            <a:graphicFrameLocks noGrp="1"/>
          </p:cNvGraphicFramePr>
          <p:nvPr>
            <p:extLst>
              <p:ext uri="{D42A27DB-BD31-4B8C-83A1-F6EECF244321}">
                <p14:modId xmlns:p14="http://schemas.microsoft.com/office/powerpoint/2010/main" val="999261569"/>
              </p:ext>
            </p:extLst>
          </p:nvPr>
        </p:nvGraphicFramePr>
        <p:xfrm>
          <a:off x="1178524" y="3620500"/>
          <a:ext cx="5725160" cy="1134874"/>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3448910471"/>
                    </a:ext>
                  </a:extLst>
                </a:gridCol>
                <a:gridCol w="4197985">
                  <a:extLst>
                    <a:ext uri="{9D8B030D-6E8A-4147-A177-3AD203B41FA5}">
                      <a16:colId xmlns:a16="http://schemas.microsoft.com/office/drawing/2014/main" val="1143183947"/>
                    </a:ext>
                  </a:extLst>
                </a:gridCol>
              </a:tblGrid>
              <a:tr h="0">
                <a:tc>
                  <a:txBody>
                    <a:bodyPr/>
                    <a:lstStyle/>
                    <a:p>
                      <a:pPr algn="just">
                        <a:lnSpc>
                          <a:spcPct val="107000"/>
                        </a:lnSpc>
                        <a:spcAft>
                          <a:spcPts val="800"/>
                        </a:spcAft>
                      </a:pPr>
                      <a:r>
                        <a:rPr lang="en-IN" sz="1200" kern="100" dirty="0" err="1">
                          <a:solidFill>
                            <a:schemeClr val="bg1"/>
                          </a:solidFill>
                          <a:effectLst/>
                        </a:rPr>
                        <a:t>store_id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store.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046891"/>
                  </a:ext>
                </a:extLst>
              </a:tr>
              <a:tr h="0">
                <a:tc>
                  <a:txBody>
                    <a:bodyPr/>
                    <a:lstStyle/>
                    <a:p>
                      <a:pPr algn="just">
                        <a:lnSpc>
                          <a:spcPct val="107000"/>
                        </a:lnSpc>
                        <a:spcAft>
                          <a:spcPts val="800"/>
                        </a:spcAft>
                      </a:pP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staff_id field in the Staff table for the store manager.</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3015807"/>
                  </a:ext>
                </a:extLst>
              </a:tr>
              <a:tr h="0">
                <a:tc>
                  <a:txBody>
                    <a:bodyPr/>
                    <a:lstStyle/>
                    <a:p>
                      <a:pPr algn="just">
                        <a:lnSpc>
                          <a:spcPct val="107000"/>
                        </a:lnSpc>
                        <a:spcAft>
                          <a:spcPts val="800"/>
                        </a:spcAft>
                      </a:pPr>
                      <a:r>
                        <a:rPr lang="en-IN" sz="1200" kern="100" dirty="0" err="1">
                          <a:solidFill>
                            <a:schemeClr val="bg1"/>
                          </a:solidFill>
                          <a:effectLst/>
                        </a:rPr>
                        <a:t>address_id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Foreign key referencing the </a:t>
                      </a:r>
                      <a:r>
                        <a:rPr lang="en-IN" sz="1200" kern="100" dirty="0" err="1">
                          <a:solidFill>
                            <a:schemeClr val="bg1"/>
                          </a:solidFill>
                          <a:effectLst/>
                        </a:rPr>
                        <a:t>address_id</a:t>
                      </a:r>
                      <a:r>
                        <a:rPr lang="en-IN" sz="1200" kern="100" dirty="0">
                          <a:solidFill>
                            <a:schemeClr val="bg1"/>
                          </a:solidFill>
                          <a:effectLst/>
                        </a:rPr>
                        <a:t> field in the Address table for the store location.</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2328937"/>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 to the store record.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448665"/>
                  </a:ext>
                </a:extLst>
              </a:tr>
            </a:tbl>
          </a:graphicData>
        </a:graphic>
      </p:graphicFrame>
      <p:sp>
        <p:nvSpPr>
          <p:cNvPr id="7" name="Rectangle 2">
            <a:extLst>
              <a:ext uri="{FF2B5EF4-FFF2-40B4-BE49-F238E27FC236}">
                <a16:creationId xmlns:a16="http://schemas.microsoft.com/office/drawing/2014/main" id="{2F43C88D-9FB7-DBD7-3D35-B7077A78418A}"/>
              </a:ext>
            </a:extLst>
          </p:cNvPr>
          <p:cNvSpPr>
            <a:spLocks noChangeArrowheads="1"/>
          </p:cNvSpPr>
          <p:nvPr/>
        </p:nvSpPr>
        <p:spPr bwMode="auto">
          <a:xfrm>
            <a:off x="1178524" y="3206757"/>
            <a:ext cx="15982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Store</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73807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13D0B4-20E1-8542-16CE-583CF00E50C8}"/>
              </a:ext>
            </a:extLst>
          </p:cNvPr>
          <p:cNvPicPr>
            <a:picLocks noChangeAspect="1"/>
          </p:cNvPicPr>
          <p:nvPr/>
        </p:nvPicPr>
        <p:blipFill>
          <a:blip r:embed="rId2"/>
          <a:stretch>
            <a:fillRect/>
          </a:stretch>
        </p:blipFill>
        <p:spPr>
          <a:xfrm>
            <a:off x="817097" y="993421"/>
            <a:ext cx="7509805" cy="3830255"/>
          </a:xfrm>
          <a:prstGeom prst="rect">
            <a:avLst/>
          </a:prstGeom>
        </p:spPr>
      </p:pic>
    </p:spTree>
    <p:extLst>
      <p:ext uri="{BB962C8B-B14F-4D97-AF65-F5344CB8AC3E}">
        <p14:creationId xmlns:p14="http://schemas.microsoft.com/office/powerpoint/2010/main" val="293403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6F8BE6-1ECE-845D-D7B2-A7DEAD9E958E}"/>
              </a:ext>
            </a:extLst>
          </p:cNvPr>
          <p:cNvPicPr>
            <a:picLocks noChangeAspect="1"/>
          </p:cNvPicPr>
          <p:nvPr/>
        </p:nvPicPr>
        <p:blipFill>
          <a:blip r:embed="rId2"/>
          <a:stretch>
            <a:fillRect/>
          </a:stretch>
        </p:blipFill>
        <p:spPr>
          <a:xfrm>
            <a:off x="844439" y="1002154"/>
            <a:ext cx="7455122" cy="3897223"/>
          </a:xfrm>
          <a:prstGeom prst="rect">
            <a:avLst/>
          </a:prstGeom>
        </p:spPr>
      </p:pic>
    </p:spTree>
    <p:extLst>
      <p:ext uri="{BB962C8B-B14F-4D97-AF65-F5344CB8AC3E}">
        <p14:creationId xmlns:p14="http://schemas.microsoft.com/office/powerpoint/2010/main" val="85062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67C773-D97D-C319-C2B2-60144E5A6BEF}"/>
              </a:ext>
            </a:extLst>
          </p:cNvPr>
          <p:cNvPicPr>
            <a:picLocks noChangeAspect="1"/>
          </p:cNvPicPr>
          <p:nvPr/>
        </p:nvPicPr>
        <p:blipFill>
          <a:blip r:embed="rId2"/>
          <a:stretch>
            <a:fillRect/>
          </a:stretch>
        </p:blipFill>
        <p:spPr>
          <a:xfrm>
            <a:off x="1009111" y="977485"/>
            <a:ext cx="7125778" cy="3850956"/>
          </a:xfrm>
          <a:prstGeom prst="rect">
            <a:avLst/>
          </a:prstGeom>
        </p:spPr>
      </p:pic>
    </p:spTree>
    <p:extLst>
      <p:ext uri="{BB962C8B-B14F-4D97-AF65-F5344CB8AC3E}">
        <p14:creationId xmlns:p14="http://schemas.microsoft.com/office/powerpoint/2010/main" val="701810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7F0958-BD89-0F18-BA28-EA16D74861FF}"/>
              </a:ext>
            </a:extLst>
          </p:cNvPr>
          <p:cNvPicPr>
            <a:picLocks noChangeAspect="1"/>
          </p:cNvPicPr>
          <p:nvPr/>
        </p:nvPicPr>
        <p:blipFill>
          <a:blip r:embed="rId2"/>
          <a:stretch>
            <a:fillRect/>
          </a:stretch>
        </p:blipFill>
        <p:spPr>
          <a:xfrm>
            <a:off x="924134" y="1004711"/>
            <a:ext cx="7295732" cy="3838532"/>
          </a:xfrm>
          <a:prstGeom prst="rect">
            <a:avLst/>
          </a:prstGeom>
        </p:spPr>
      </p:pic>
    </p:spTree>
    <p:extLst>
      <p:ext uri="{BB962C8B-B14F-4D97-AF65-F5344CB8AC3E}">
        <p14:creationId xmlns:p14="http://schemas.microsoft.com/office/powerpoint/2010/main" val="383965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330833-F023-2D9A-618F-D0B3D1563652}"/>
              </a:ext>
            </a:extLst>
          </p:cNvPr>
          <p:cNvPicPr>
            <a:picLocks noChangeAspect="1"/>
          </p:cNvPicPr>
          <p:nvPr/>
        </p:nvPicPr>
        <p:blipFill>
          <a:blip r:embed="rId2"/>
          <a:stretch>
            <a:fillRect/>
          </a:stretch>
        </p:blipFill>
        <p:spPr>
          <a:xfrm>
            <a:off x="773366" y="1004710"/>
            <a:ext cx="7597268" cy="3814204"/>
          </a:xfrm>
          <a:prstGeom prst="rect">
            <a:avLst/>
          </a:prstGeom>
        </p:spPr>
      </p:pic>
    </p:spTree>
    <p:extLst>
      <p:ext uri="{BB962C8B-B14F-4D97-AF65-F5344CB8AC3E}">
        <p14:creationId xmlns:p14="http://schemas.microsoft.com/office/powerpoint/2010/main" val="383772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2B9EDC-9748-2A08-525C-1B66D420F603}"/>
              </a:ext>
            </a:extLst>
          </p:cNvPr>
          <p:cNvPicPr>
            <a:picLocks noChangeAspect="1"/>
          </p:cNvPicPr>
          <p:nvPr/>
        </p:nvPicPr>
        <p:blipFill>
          <a:blip r:embed="rId2"/>
          <a:stretch>
            <a:fillRect/>
          </a:stretch>
        </p:blipFill>
        <p:spPr>
          <a:xfrm>
            <a:off x="789394" y="1061155"/>
            <a:ext cx="7565211" cy="3656159"/>
          </a:xfrm>
          <a:prstGeom prst="rect">
            <a:avLst/>
          </a:prstGeom>
        </p:spPr>
      </p:pic>
    </p:spTree>
    <p:extLst>
      <p:ext uri="{BB962C8B-B14F-4D97-AF65-F5344CB8AC3E}">
        <p14:creationId xmlns:p14="http://schemas.microsoft.com/office/powerpoint/2010/main" val="163763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581F57-DA7C-1756-0432-BA89F0564F0E}"/>
              </a:ext>
            </a:extLst>
          </p:cNvPr>
          <p:cNvPicPr>
            <a:picLocks noChangeAspect="1"/>
          </p:cNvPicPr>
          <p:nvPr/>
        </p:nvPicPr>
        <p:blipFill>
          <a:blip r:embed="rId2"/>
          <a:stretch>
            <a:fillRect/>
          </a:stretch>
        </p:blipFill>
        <p:spPr>
          <a:xfrm>
            <a:off x="1103256" y="997533"/>
            <a:ext cx="6937488" cy="3763174"/>
          </a:xfrm>
          <a:prstGeom prst="rect">
            <a:avLst/>
          </a:prstGeom>
        </p:spPr>
      </p:pic>
    </p:spTree>
    <p:extLst>
      <p:ext uri="{BB962C8B-B14F-4D97-AF65-F5344CB8AC3E}">
        <p14:creationId xmlns:p14="http://schemas.microsoft.com/office/powerpoint/2010/main" val="13841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3" name="Google Shape;613;p29"/>
          <p:cNvSpPr txBox="1"/>
          <p:nvPr/>
        </p:nvSpPr>
        <p:spPr>
          <a:xfrm>
            <a:off x="545766" y="2207487"/>
            <a:ext cx="1760400" cy="10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lt1"/>
                </a:solidFill>
                <a:latin typeface="Open Sans"/>
                <a:ea typeface="Open Sans"/>
                <a:cs typeface="Open Sans"/>
                <a:sym typeface="Open Sans"/>
              </a:rPr>
              <a:t>TABLE </a:t>
            </a:r>
          </a:p>
          <a:p>
            <a:pPr marL="0" lvl="0" indent="0" algn="ctr" rtl="0">
              <a:spcBef>
                <a:spcPts val="0"/>
              </a:spcBef>
              <a:spcAft>
                <a:spcPts val="0"/>
              </a:spcAft>
              <a:buNone/>
            </a:pPr>
            <a:r>
              <a:rPr lang="en" sz="2000" b="1" dirty="0">
                <a:solidFill>
                  <a:schemeClr val="lt1"/>
                </a:solidFill>
                <a:latin typeface="Open Sans"/>
                <a:ea typeface="Open Sans"/>
                <a:cs typeface="Open Sans"/>
                <a:sym typeface="Open Sans"/>
              </a:rPr>
              <a:t>OF CONTENTS</a:t>
            </a:r>
            <a:endParaRPr sz="2000" b="1" dirty="0">
              <a:solidFill>
                <a:schemeClr val="lt1"/>
              </a:solidFill>
              <a:latin typeface="Open Sans"/>
              <a:ea typeface="Open Sans"/>
              <a:cs typeface="Open Sans"/>
              <a:sym typeface="Open Sans"/>
            </a:endParaRPr>
          </a:p>
        </p:txBody>
      </p:sp>
      <p:cxnSp>
        <p:nvCxnSpPr>
          <p:cNvPr id="614" name="Google Shape;614;p29"/>
          <p:cNvCxnSpPr/>
          <p:nvPr/>
        </p:nvCxnSpPr>
        <p:spPr>
          <a:xfrm>
            <a:off x="2373591" y="1302087"/>
            <a:ext cx="0" cy="2985900"/>
          </a:xfrm>
          <a:prstGeom prst="straightConnector1">
            <a:avLst/>
          </a:prstGeom>
          <a:noFill/>
          <a:ln w="19050" cap="flat" cmpd="sng">
            <a:solidFill>
              <a:schemeClr val="lt1"/>
            </a:solidFill>
            <a:prstDash val="solid"/>
            <a:round/>
            <a:headEnd type="none" w="med" len="med"/>
            <a:tailEnd type="none" w="med" len="med"/>
          </a:ln>
        </p:spPr>
      </p:cxnSp>
      <p:grpSp>
        <p:nvGrpSpPr>
          <p:cNvPr id="615" name="Google Shape;615;p29"/>
          <p:cNvGrpSpPr/>
          <p:nvPr/>
        </p:nvGrpSpPr>
        <p:grpSpPr>
          <a:xfrm>
            <a:off x="2558166" y="1302087"/>
            <a:ext cx="5700600" cy="969997"/>
            <a:chOff x="2727500" y="1618175"/>
            <a:chExt cx="5700600" cy="969997"/>
          </a:xfrm>
        </p:grpSpPr>
        <p:cxnSp>
          <p:nvCxnSpPr>
            <p:cNvPr id="616" name="Google Shape;616;p29"/>
            <p:cNvCxnSpPr/>
            <p:nvPr/>
          </p:nvCxnSpPr>
          <p:spPr>
            <a:xfrm>
              <a:off x="2727500" y="2083663"/>
              <a:ext cx="5700600" cy="0"/>
            </a:xfrm>
            <a:prstGeom prst="straightConnector1">
              <a:avLst/>
            </a:prstGeom>
            <a:noFill/>
            <a:ln w="19050" cap="flat" cmpd="sng">
              <a:solidFill>
                <a:schemeClr val="lt1"/>
              </a:solidFill>
              <a:prstDash val="solid"/>
              <a:round/>
              <a:headEnd type="none" w="med" len="med"/>
              <a:tailEnd type="none" w="med" len="med"/>
            </a:ln>
          </p:spPr>
        </p:cxnSp>
        <p:sp>
          <p:nvSpPr>
            <p:cNvPr id="617" name="Google Shape;617;p29"/>
            <p:cNvSpPr txBox="1"/>
            <p:nvPr/>
          </p:nvSpPr>
          <p:spPr>
            <a:xfrm>
              <a:off x="3201025" y="1618175"/>
              <a:ext cx="2014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chemeClr val="lt1"/>
                  </a:solidFill>
                  <a:latin typeface="Open Sans"/>
                  <a:ea typeface="Open Sans"/>
                  <a:cs typeface="Open Sans"/>
                  <a:sym typeface="Open Sans"/>
                </a:rPr>
                <a:t>OBJECTIVE</a:t>
              </a:r>
              <a:endParaRPr b="1" i="1" dirty="0">
                <a:solidFill>
                  <a:schemeClr val="lt1"/>
                </a:solidFill>
                <a:latin typeface="Open Sans"/>
                <a:ea typeface="Open Sans"/>
                <a:cs typeface="Open Sans"/>
                <a:sym typeface="Open Sans"/>
              </a:endParaRPr>
            </a:p>
          </p:txBody>
        </p:sp>
        <p:sp>
          <p:nvSpPr>
            <p:cNvPr id="618" name="Google Shape;618;p29"/>
            <p:cNvSpPr txBox="1"/>
            <p:nvPr/>
          </p:nvSpPr>
          <p:spPr>
            <a:xfrm>
              <a:off x="2727500" y="2144472"/>
              <a:ext cx="57006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Be Vietnam Pro"/>
                  <a:ea typeface="Be Vietnam Pro"/>
                  <a:cs typeface="Be Vietnam Pro"/>
                  <a:sym typeface="Be Vietnam Pro"/>
                </a:rPr>
                <a:t>The purpose and aim of the analysis.</a:t>
              </a:r>
              <a:endParaRPr dirty="0">
                <a:solidFill>
                  <a:schemeClr val="lt1"/>
                </a:solidFill>
                <a:latin typeface="Be Vietnam Pro"/>
                <a:ea typeface="Be Vietnam Pro"/>
                <a:cs typeface="Be Vietnam Pro"/>
                <a:sym typeface="Be Vietnam Pro"/>
              </a:endParaRPr>
            </a:p>
          </p:txBody>
        </p:sp>
        <p:sp>
          <p:nvSpPr>
            <p:cNvPr id="619" name="Google Shape;619;p29"/>
            <p:cNvSpPr txBox="1"/>
            <p:nvPr/>
          </p:nvSpPr>
          <p:spPr>
            <a:xfrm>
              <a:off x="2727500" y="1618175"/>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01</a:t>
              </a:r>
              <a:endParaRPr sz="1800" b="1">
                <a:solidFill>
                  <a:schemeClr val="lt1"/>
                </a:solidFill>
                <a:latin typeface="Open Sans"/>
                <a:ea typeface="Open Sans"/>
                <a:cs typeface="Open Sans"/>
                <a:sym typeface="Open Sans"/>
              </a:endParaRPr>
            </a:p>
          </p:txBody>
        </p:sp>
      </p:grpSp>
      <p:grpSp>
        <p:nvGrpSpPr>
          <p:cNvPr id="620" name="Google Shape;620;p29"/>
          <p:cNvGrpSpPr/>
          <p:nvPr/>
        </p:nvGrpSpPr>
        <p:grpSpPr>
          <a:xfrm>
            <a:off x="2558166" y="2316287"/>
            <a:ext cx="5700600" cy="969997"/>
            <a:chOff x="2727500" y="2632375"/>
            <a:chExt cx="5700600" cy="969997"/>
          </a:xfrm>
        </p:grpSpPr>
        <p:cxnSp>
          <p:nvCxnSpPr>
            <p:cNvPr id="621" name="Google Shape;621;p29"/>
            <p:cNvCxnSpPr/>
            <p:nvPr/>
          </p:nvCxnSpPr>
          <p:spPr>
            <a:xfrm>
              <a:off x="2727500" y="3097863"/>
              <a:ext cx="5700600" cy="0"/>
            </a:xfrm>
            <a:prstGeom prst="straightConnector1">
              <a:avLst/>
            </a:prstGeom>
            <a:noFill/>
            <a:ln w="19050" cap="flat" cmpd="sng">
              <a:solidFill>
                <a:schemeClr val="lt1"/>
              </a:solidFill>
              <a:prstDash val="solid"/>
              <a:round/>
              <a:headEnd type="none" w="med" len="med"/>
              <a:tailEnd type="none" w="med" len="med"/>
            </a:ln>
          </p:spPr>
        </p:cxnSp>
        <p:sp>
          <p:nvSpPr>
            <p:cNvPr id="622" name="Google Shape;622;p29"/>
            <p:cNvSpPr txBox="1"/>
            <p:nvPr/>
          </p:nvSpPr>
          <p:spPr>
            <a:xfrm>
              <a:off x="3201025" y="2632375"/>
              <a:ext cx="2014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chemeClr val="lt1"/>
                  </a:solidFill>
                  <a:latin typeface="Open Sans"/>
                  <a:ea typeface="Open Sans"/>
                  <a:cs typeface="Open Sans"/>
                  <a:sym typeface="Open Sans"/>
                </a:rPr>
                <a:t>DATA DICTIONARY</a:t>
              </a:r>
              <a:endParaRPr b="1" i="1" dirty="0">
                <a:solidFill>
                  <a:schemeClr val="lt1"/>
                </a:solidFill>
                <a:latin typeface="Open Sans"/>
                <a:ea typeface="Open Sans"/>
                <a:cs typeface="Open Sans"/>
                <a:sym typeface="Open Sans"/>
              </a:endParaRPr>
            </a:p>
          </p:txBody>
        </p:sp>
        <p:sp>
          <p:nvSpPr>
            <p:cNvPr id="623" name="Google Shape;623;p29"/>
            <p:cNvSpPr txBox="1"/>
            <p:nvPr/>
          </p:nvSpPr>
          <p:spPr>
            <a:xfrm>
              <a:off x="2727500" y="3158672"/>
              <a:ext cx="57006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Be Vietnam Pro"/>
                  <a:ea typeface="Be Vietnam Pro"/>
                  <a:cs typeface="Be Vietnam Pro"/>
                  <a:sym typeface="Be Vietnam Pro"/>
                </a:rPr>
                <a:t>Definitions and descriptions of key database tables and fields.</a:t>
              </a:r>
              <a:endParaRPr dirty="0">
                <a:solidFill>
                  <a:schemeClr val="lt1"/>
                </a:solidFill>
                <a:latin typeface="Be Vietnam Pro"/>
                <a:ea typeface="Be Vietnam Pro"/>
                <a:cs typeface="Be Vietnam Pro"/>
                <a:sym typeface="Be Vietnam Pro"/>
              </a:endParaRPr>
            </a:p>
          </p:txBody>
        </p:sp>
        <p:sp>
          <p:nvSpPr>
            <p:cNvPr id="624" name="Google Shape;624;p29"/>
            <p:cNvSpPr txBox="1"/>
            <p:nvPr/>
          </p:nvSpPr>
          <p:spPr>
            <a:xfrm>
              <a:off x="2727500" y="2632375"/>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02</a:t>
              </a:r>
              <a:endParaRPr sz="1800" b="1">
                <a:solidFill>
                  <a:schemeClr val="lt1"/>
                </a:solidFill>
                <a:latin typeface="Open Sans"/>
                <a:ea typeface="Open Sans"/>
                <a:cs typeface="Open Sans"/>
                <a:sym typeface="Open Sans"/>
              </a:endParaRPr>
            </a:p>
          </p:txBody>
        </p:sp>
      </p:grpSp>
      <p:grpSp>
        <p:nvGrpSpPr>
          <p:cNvPr id="625" name="Google Shape;625;p29"/>
          <p:cNvGrpSpPr/>
          <p:nvPr/>
        </p:nvGrpSpPr>
        <p:grpSpPr>
          <a:xfrm>
            <a:off x="2558166" y="3330487"/>
            <a:ext cx="5700600" cy="1060892"/>
            <a:chOff x="2727500" y="3646575"/>
            <a:chExt cx="5700600" cy="969997"/>
          </a:xfrm>
        </p:grpSpPr>
        <p:cxnSp>
          <p:nvCxnSpPr>
            <p:cNvPr id="626" name="Google Shape;626;p29"/>
            <p:cNvCxnSpPr/>
            <p:nvPr/>
          </p:nvCxnSpPr>
          <p:spPr>
            <a:xfrm>
              <a:off x="2727500" y="4112063"/>
              <a:ext cx="5700600" cy="0"/>
            </a:xfrm>
            <a:prstGeom prst="straightConnector1">
              <a:avLst/>
            </a:prstGeom>
            <a:noFill/>
            <a:ln w="19050" cap="flat" cmpd="sng">
              <a:solidFill>
                <a:schemeClr val="lt1"/>
              </a:solidFill>
              <a:prstDash val="solid"/>
              <a:round/>
              <a:headEnd type="none" w="med" len="med"/>
              <a:tailEnd type="none" w="med" len="med"/>
            </a:ln>
          </p:spPr>
        </p:cxnSp>
        <p:sp>
          <p:nvSpPr>
            <p:cNvPr id="627" name="Google Shape;627;p29"/>
            <p:cNvSpPr txBox="1"/>
            <p:nvPr/>
          </p:nvSpPr>
          <p:spPr>
            <a:xfrm>
              <a:off x="3201024" y="3646575"/>
              <a:ext cx="3425554"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chemeClr val="lt1"/>
                  </a:solidFill>
                  <a:latin typeface="Open Sans"/>
                  <a:ea typeface="Open Sans"/>
                  <a:cs typeface="Open Sans"/>
                  <a:sym typeface="Open Sans"/>
                </a:rPr>
                <a:t>ROUGH LAYOUT OF DASHBOARD</a:t>
              </a:r>
              <a:endParaRPr b="1" i="1" dirty="0">
                <a:solidFill>
                  <a:schemeClr val="lt1"/>
                </a:solidFill>
                <a:latin typeface="Open Sans"/>
                <a:ea typeface="Open Sans"/>
                <a:cs typeface="Open Sans"/>
                <a:sym typeface="Open Sans"/>
              </a:endParaRPr>
            </a:p>
          </p:txBody>
        </p:sp>
        <p:sp>
          <p:nvSpPr>
            <p:cNvPr id="628" name="Google Shape;628;p29"/>
            <p:cNvSpPr txBox="1"/>
            <p:nvPr/>
          </p:nvSpPr>
          <p:spPr>
            <a:xfrm>
              <a:off x="2727500" y="4172872"/>
              <a:ext cx="57006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Be Vietnam Pro"/>
                  <a:ea typeface="Be Vietnam Pro"/>
                  <a:cs typeface="Be Vietnam Pro"/>
                  <a:sym typeface="Be Vietnam Pro"/>
                </a:rPr>
                <a:t>A visual representation of the Power BI dashboard structure and content.</a:t>
              </a:r>
              <a:endParaRPr dirty="0">
                <a:solidFill>
                  <a:schemeClr val="lt1"/>
                </a:solidFill>
                <a:latin typeface="Be Vietnam Pro"/>
                <a:ea typeface="Be Vietnam Pro"/>
                <a:cs typeface="Be Vietnam Pro"/>
                <a:sym typeface="Be Vietnam Pro"/>
              </a:endParaRPr>
            </a:p>
          </p:txBody>
        </p:sp>
        <p:sp>
          <p:nvSpPr>
            <p:cNvPr id="629" name="Google Shape;629;p29"/>
            <p:cNvSpPr txBox="1"/>
            <p:nvPr/>
          </p:nvSpPr>
          <p:spPr>
            <a:xfrm>
              <a:off x="2727500" y="3646575"/>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03</a:t>
              </a:r>
              <a:endParaRPr sz="1800" b="1">
                <a:solidFill>
                  <a:schemeClr val="lt1"/>
                </a:solidFill>
                <a:latin typeface="Open Sans"/>
                <a:ea typeface="Open Sans"/>
                <a:cs typeface="Open Sans"/>
                <a:sym typeface="Open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9D0B7B-20BC-6BB2-C1CF-4641119830BB}"/>
              </a:ext>
            </a:extLst>
          </p:cNvPr>
          <p:cNvPicPr>
            <a:picLocks noChangeAspect="1"/>
          </p:cNvPicPr>
          <p:nvPr/>
        </p:nvPicPr>
        <p:blipFill>
          <a:blip r:embed="rId2"/>
          <a:stretch>
            <a:fillRect/>
          </a:stretch>
        </p:blipFill>
        <p:spPr>
          <a:xfrm>
            <a:off x="1012009" y="993422"/>
            <a:ext cx="7119981" cy="3857460"/>
          </a:xfrm>
          <a:prstGeom prst="rect">
            <a:avLst/>
          </a:prstGeom>
        </p:spPr>
      </p:pic>
    </p:spTree>
    <p:extLst>
      <p:ext uri="{BB962C8B-B14F-4D97-AF65-F5344CB8AC3E}">
        <p14:creationId xmlns:p14="http://schemas.microsoft.com/office/powerpoint/2010/main" val="231047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125970-2A9A-275F-EF17-E568820E7388}"/>
              </a:ext>
            </a:extLst>
          </p:cNvPr>
          <p:cNvPicPr>
            <a:picLocks noChangeAspect="1"/>
          </p:cNvPicPr>
          <p:nvPr/>
        </p:nvPicPr>
        <p:blipFill>
          <a:blip r:embed="rId2"/>
          <a:stretch>
            <a:fillRect/>
          </a:stretch>
        </p:blipFill>
        <p:spPr>
          <a:xfrm>
            <a:off x="845136" y="948267"/>
            <a:ext cx="7453728" cy="3928533"/>
          </a:xfrm>
          <a:prstGeom prst="rect">
            <a:avLst/>
          </a:prstGeom>
        </p:spPr>
      </p:pic>
    </p:spTree>
    <p:extLst>
      <p:ext uri="{BB962C8B-B14F-4D97-AF65-F5344CB8AC3E}">
        <p14:creationId xmlns:p14="http://schemas.microsoft.com/office/powerpoint/2010/main" val="44553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827"/>
        <p:cNvGrpSpPr/>
        <p:nvPr/>
      </p:nvGrpSpPr>
      <p:grpSpPr>
        <a:xfrm>
          <a:off x="0" y="0"/>
          <a:ext cx="0" cy="0"/>
          <a:chOff x="0" y="0"/>
          <a:chExt cx="0" cy="0"/>
        </a:xfrm>
      </p:grpSpPr>
      <p:sp>
        <p:nvSpPr>
          <p:cNvPr id="1829" name="Google Shape;1829;p60"/>
          <p:cNvSpPr txBox="1"/>
          <p:nvPr/>
        </p:nvSpPr>
        <p:spPr>
          <a:xfrm>
            <a:off x="1048350" y="2120089"/>
            <a:ext cx="7047300" cy="9033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rgbClr val="FFFFFF"/>
                </a:solidFill>
              </a:rPr>
              <a:t>Thank You!</a:t>
            </a:r>
          </a:p>
          <a:p>
            <a:pPr marL="0" lvl="0" indent="0" algn="ctr" rtl="0">
              <a:lnSpc>
                <a:spcPct val="115000"/>
              </a:lnSpc>
              <a:spcBef>
                <a:spcPts val="0"/>
              </a:spcBef>
              <a:spcAft>
                <a:spcPts val="0"/>
              </a:spcAft>
              <a:buNone/>
            </a:pPr>
            <a:r>
              <a:rPr lang="en-US" dirty="0">
                <a:solidFill>
                  <a:srgbClr val="FFFFFF"/>
                </a:solidFill>
              </a:rPr>
              <a:t>Detailed Findings and Explanations</a:t>
            </a:r>
          </a:p>
          <a:p>
            <a:pPr marL="0" lvl="0" indent="0" algn="ctr" rtl="0">
              <a:lnSpc>
                <a:spcPct val="115000"/>
              </a:lnSpc>
              <a:spcBef>
                <a:spcPts val="0"/>
              </a:spcBef>
              <a:spcAft>
                <a:spcPts val="0"/>
              </a:spcAft>
              <a:buNone/>
            </a:pPr>
            <a:r>
              <a:rPr lang="en-US" dirty="0">
                <a:solidFill>
                  <a:srgbClr val="FFFFFF"/>
                </a:solidFill>
              </a:rPr>
              <a:t>Will Be Provided in the Final Presentation.</a:t>
            </a:r>
            <a:endParaRPr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7"/>
          <p:cNvSpPr txBox="1">
            <a:spLocks noGrp="1"/>
          </p:cNvSpPr>
          <p:nvPr>
            <p:ph type="body" idx="1"/>
          </p:nvPr>
        </p:nvSpPr>
        <p:spPr>
          <a:xfrm>
            <a:off x="720000" y="1724150"/>
            <a:ext cx="7704000" cy="27291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lt1"/>
              </a:buClr>
              <a:buSzPts val="1400"/>
              <a:buFont typeface="Montserrat"/>
              <a:buChar char="●"/>
            </a:pPr>
            <a:r>
              <a:rPr lang="en-US" sz="1600" dirty="0"/>
              <a:t>The primary objective of the analysis of the </a:t>
            </a:r>
            <a:r>
              <a:rPr lang="en-US" sz="1600" dirty="0" err="1"/>
              <a:t>Sakila</a:t>
            </a:r>
            <a:r>
              <a:rPr lang="en-US" sz="1600" dirty="0"/>
              <a:t> DVD Rental Store database (2005-2006) is to gain valuable insights into the rental business's operational and customer-related aspects. This analysis aims to uncover patterns, trends, and factors that can significantly impact the store's performance, customer satisfaction, and revenue generation. By exploring various dimensions of the database, we seek to provide actionable recommendations to optimize operations and enhance the overall customer experience.</a:t>
            </a:r>
          </a:p>
          <a:p>
            <a:pPr marL="457200" lvl="0" indent="-317500" algn="l" rtl="0">
              <a:spcBef>
                <a:spcPts val="0"/>
              </a:spcBef>
              <a:spcAft>
                <a:spcPts val="0"/>
              </a:spcAft>
              <a:buClr>
                <a:schemeClr val="lt1"/>
              </a:buClr>
              <a:buSzPts val="1400"/>
              <a:buFont typeface="Montserrat"/>
              <a:buChar char="●"/>
            </a:pPr>
            <a:endParaRPr lang="en-US" dirty="0"/>
          </a:p>
        </p:txBody>
      </p:sp>
      <p:sp>
        <p:nvSpPr>
          <p:cNvPr id="595" name="Google Shape;595;p27"/>
          <p:cNvSpPr txBox="1">
            <a:spLocks noGrp="1"/>
          </p:cNvSpPr>
          <p:nvPr>
            <p:ph type="title"/>
          </p:nvPr>
        </p:nvSpPr>
        <p:spPr>
          <a:xfrm>
            <a:off x="720000" y="9073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 OF THE ANALYSIS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63B82B-E19A-721F-3F88-73B4B51373ED}"/>
              </a:ext>
            </a:extLst>
          </p:cNvPr>
          <p:cNvSpPr>
            <a:spLocks noGrp="1"/>
          </p:cNvSpPr>
          <p:nvPr>
            <p:ph type="body" idx="1"/>
          </p:nvPr>
        </p:nvSpPr>
        <p:spPr>
          <a:xfrm>
            <a:off x="720000" y="1374786"/>
            <a:ext cx="7704000" cy="2877900"/>
          </a:xfrm>
        </p:spPr>
        <p:txBody>
          <a:bodyPr/>
          <a:lstStyle/>
          <a:p>
            <a:pPr algn="just"/>
            <a:r>
              <a:rPr lang="en-US" sz="1600" dirty="0"/>
              <a:t>Furthermore, our analysis strives to answer key questions such as the impact of inventory availability on customer satisfaction, rental frequency over time, and rental completion rates. By delving into these questions, we aim to contribute to better decision-making, strategic planning, and improved business intelligence for the </a:t>
            </a:r>
            <a:r>
              <a:rPr lang="en-US" sz="1600" dirty="0" err="1"/>
              <a:t>Sakila</a:t>
            </a:r>
            <a:r>
              <a:rPr lang="en-US" sz="1600" dirty="0"/>
              <a:t> DVD Rental Store. Ultimately, our objective is to assist the store in maximizing customer satisfaction, increasing rental frequency, and achieving sustainable growth in a competitive market.</a:t>
            </a:r>
          </a:p>
          <a:p>
            <a:endParaRPr lang="en-IN" dirty="0"/>
          </a:p>
        </p:txBody>
      </p:sp>
    </p:spTree>
    <p:extLst>
      <p:ext uri="{BB962C8B-B14F-4D97-AF65-F5344CB8AC3E}">
        <p14:creationId xmlns:p14="http://schemas.microsoft.com/office/powerpoint/2010/main" val="7079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1"/>
          <p:cNvSpPr txBox="1">
            <a:spLocks noGrp="1"/>
          </p:cNvSpPr>
          <p:nvPr>
            <p:ph type="title"/>
          </p:nvPr>
        </p:nvSpPr>
        <p:spPr>
          <a:xfrm>
            <a:off x="720000" y="9073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DICTIONARY</a:t>
            </a:r>
            <a:endParaRPr dirty="0"/>
          </a:p>
        </p:txBody>
      </p:sp>
      <p:sp>
        <p:nvSpPr>
          <p:cNvPr id="657" name="Google Shape;657;p31"/>
          <p:cNvSpPr txBox="1"/>
          <p:nvPr/>
        </p:nvSpPr>
        <p:spPr>
          <a:xfrm>
            <a:off x="2032350" y="1376352"/>
            <a:ext cx="5079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lt1"/>
                </a:solidFill>
                <a:latin typeface="Open Sans"/>
                <a:ea typeface="Open Sans"/>
                <a:cs typeface="Open Sans"/>
                <a:sym typeface="Open Sans"/>
              </a:rPr>
              <a:t>TABLES:</a:t>
            </a:r>
            <a:endParaRPr sz="2000" b="1" dirty="0">
              <a:solidFill>
                <a:schemeClr val="lt1"/>
              </a:solidFill>
              <a:latin typeface="Open Sans"/>
              <a:ea typeface="Open Sans"/>
              <a:cs typeface="Open Sans"/>
              <a:sym typeface="Open Sans"/>
            </a:endParaRPr>
          </a:p>
        </p:txBody>
      </p:sp>
      <p:graphicFrame>
        <p:nvGraphicFramePr>
          <p:cNvPr id="658" name="Google Shape;658;p31"/>
          <p:cNvGraphicFramePr/>
          <p:nvPr>
            <p:extLst>
              <p:ext uri="{D42A27DB-BD31-4B8C-83A1-F6EECF244321}">
                <p14:modId xmlns:p14="http://schemas.microsoft.com/office/powerpoint/2010/main" val="3493093869"/>
              </p:ext>
            </p:extLst>
          </p:nvPr>
        </p:nvGraphicFramePr>
        <p:xfrm>
          <a:off x="720001" y="1953825"/>
          <a:ext cx="2350775" cy="2277548"/>
        </p:xfrm>
        <a:graphic>
          <a:graphicData uri="http://schemas.openxmlformats.org/drawingml/2006/table">
            <a:tbl>
              <a:tblPr>
                <a:noFill/>
                <a:tableStyleId>{6864651B-3AB5-4018-A529-849AE7E1D969}</a:tableStyleId>
              </a:tblPr>
              <a:tblGrid>
                <a:gridCol w="2350775">
                  <a:extLst>
                    <a:ext uri="{9D8B030D-6E8A-4147-A177-3AD203B41FA5}">
                      <a16:colId xmlns:a16="http://schemas.microsoft.com/office/drawing/2014/main" val="20000"/>
                    </a:ext>
                  </a:extLst>
                </a:gridCol>
              </a:tblGrid>
              <a:tr h="45550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bg1"/>
                          </a:solidFill>
                          <a:effectLst/>
                          <a:latin typeface="Arial"/>
                          <a:ea typeface="Arial"/>
                          <a:cs typeface="Arial"/>
                          <a:sym typeface="Arial"/>
                        </a:rPr>
                        <a:t>Actor</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07348">
                <a:tc>
                  <a:txBody>
                    <a:bodyPr/>
                    <a:lstStyle/>
                    <a:p>
                      <a:pPr marL="139700" lvl="0" indent="0" algn="ctr" rtl="0">
                        <a:spcBef>
                          <a:spcPts val="0"/>
                        </a:spcBef>
                        <a:spcAft>
                          <a:spcPts val="0"/>
                        </a:spcAft>
                        <a:buClr>
                          <a:schemeClr val="lt1"/>
                        </a:buClr>
                        <a:buSzPts val="1400"/>
                        <a:buFont typeface="Be Vietnam Pro"/>
                        <a:buNone/>
                      </a:pPr>
                      <a:r>
                        <a:rPr lang="en-IN" sz="1400" b="1" i="0" u="none" strike="noStrike" cap="none" dirty="0">
                          <a:solidFill>
                            <a:schemeClr val="bg1"/>
                          </a:solidFill>
                          <a:effectLst/>
                          <a:latin typeface="Arial"/>
                          <a:ea typeface="Arial"/>
                          <a:cs typeface="Arial"/>
                          <a:sym typeface="Arial"/>
                        </a:rPr>
                        <a:t>Address</a:t>
                      </a:r>
                      <a:endParaRPr dirty="0">
                        <a:solidFill>
                          <a:schemeClr val="bg1"/>
                        </a:solidFill>
                        <a:latin typeface="Be Vietnam Pro"/>
                        <a:ea typeface="Be Vietnam Pro"/>
                        <a:cs typeface="Be Vietnam Pro"/>
                        <a:sym typeface="Be Vietnam Pro"/>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7348">
                <a:tc>
                  <a:txBody>
                    <a:bodyPr/>
                    <a:lstStyle/>
                    <a:p>
                      <a:pPr algn="ctr"/>
                      <a:r>
                        <a:rPr lang="en-IN" sz="1400" b="1" i="0" u="none" strike="noStrike" cap="none" dirty="0">
                          <a:solidFill>
                            <a:schemeClr val="bg1"/>
                          </a:solidFill>
                          <a:effectLst/>
                          <a:latin typeface="Arial"/>
                          <a:ea typeface="Arial"/>
                          <a:cs typeface="Arial"/>
                          <a:sym typeface="Arial"/>
                        </a:rPr>
                        <a:t>Category</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07348">
                <a:tc>
                  <a:txBody>
                    <a:bodyPr/>
                    <a:lstStyle/>
                    <a:p>
                      <a:pPr algn="ctr"/>
                      <a:r>
                        <a:rPr lang="en-IN" sz="1400" b="1" i="0" u="none" strike="noStrike" cap="none" dirty="0">
                          <a:solidFill>
                            <a:schemeClr val="bg1"/>
                          </a:solidFill>
                          <a:effectLst/>
                          <a:latin typeface="Arial"/>
                          <a:ea typeface="Arial"/>
                          <a:cs typeface="Arial"/>
                          <a:sym typeface="Arial"/>
                        </a:rPr>
                        <a:t>City</a:t>
                      </a: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659" name="Google Shape;659;p31"/>
          <p:cNvGraphicFramePr/>
          <p:nvPr>
            <p:extLst>
              <p:ext uri="{D42A27DB-BD31-4B8C-83A1-F6EECF244321}">
                <p14:modId xmlns:p14="http://schemas.microsoft.com/office/powerpoint/2010/main" val="295155961"/>
              </p:ext>
            </p:extLst>
          </p:nvPr>
        </p:nvGraphicFramePr>
        <p:xfrm>
          <a:off x="3396613" y="1953825"/>
          <a:ext cx="2350775" cy="2285900"/>
        </p:xfrm>
        <a:graphic>
          <a:graphicData uri="http://schemas.openxmlformats.org/drawingml/2006/table">
            <a:tbl>
              <a:tblPr>
                <a:noFill/>
                <a:tableStyleId>{6864651B-3AB5-4018-A529-849AE7E1D969}</a:tableStyleId>
              </a:tblPr>
              <a:tblGrid>
                <a:gridCol w="2350775">
                  <a:extLst>
                    <a:ext uri="{9D8B030D-6E8A-4147-A177-3AD203B41FA5}">
                      <a16:colId xmlns:a16="http://schemas.microsoft.com/office/drawing/2014/main" val="20000"/>
                    </a:ext>
                  </a:extLst>
                </a:gridCol>
              </a:tblGrid>
              <a:tr h="457175">
                <a:tc>
                  <a:txBody>
                    <a:bodyPr/>
                    <a:lstStyle/>
                    <a:p>
                      <a:pPr algn="ctr"/>
                      <a:r>
                        <a:rPr lang="en-IN" sz="1400" b="1" i="0" u="none" strike="noStrike" cap="none" dirty="0">
                          <a:solidFill>
                            <a:schemeClr val="bg1"/>
                          </a:solidFill>
                          <a:effectLst/>
                          <a:latin typeface="Arial"/>
                          <a:ea typeface="Arial"/>
                          <a:cs typeface="Arial"/>
                          <a:sym typeface="Arial"/>
                        </a:rPr>
                        <a:t>Customer</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algn="ctr"/>
                      <a:r>
                        <a:rPr lang="en-IN" sz="1400" b="1" i="0" u="none" strike="noStrike" cap="none" dirty="0">
                          <a:solidFill>
                            <a:schemeClr val="bg1"/>
                          </a:solidFill>
                          <a:effectLst/>
                          <a:latin typeface="Arial"/>
                          <a:ea typeface="Arial"/>
                          <a:cs typeface="Arial"/>
                          <a:sym typeface="Arial"/>
                        </a:rPr>
                        <a:t>Film</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9575">
                <a:tc>
                  <a:txBody>
                    <a:bodyPr/>
                    <a:lstStyle/>
                    <a:p>
                      <a:pPr algn="ctr"/>
                      <a:r>
                        <a:rPr lang="en-IN" sz="1400" b="1" i="0" u="none" strike="noStrike" cap="none" dirty="0" err="1">
                          <a:solidFill>
                            <a:schemeClr val="bg1"/>
                          </a:solidFill>
                          <a:effectLst/>
                          <a:latin typeface="Arial"/>
                          <a:ea typeface="Arial"/>
                          <a:cs typeface="Arial"/>
                          <a:sym typeface="Arial"/>
                        </a:rPr>
                        <a:t>Film_Actor</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algn="ctr"/>
                      <a:r>
                        <a:rPr lang="en-IN" sz="1400" b="1" i="0" u="none" strike="noStrike" cap="none" dirty="0" err="1">
                          <a:solidFill>
                            <a:schemeClr val="bg1"/>
                          </a:solidFill>
                          <a:effectLst/>
                          <a:latin typeface="Arial"/>
                          <a:ea typeface="Arial"/>
                          <a:cs typeface="Arial"/>
                          <a:sym typeface="Arial"/>
                        </a:rPr>
                        <a:t>Film_Category</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660" name="Google Shape;660;p31"/>
          <p:cNvGraphicFramePr/>
          <p:nvPr>
            <p:extLst>
              <p:ext uri="{D42A27DB-BD31-4B8C-83A1-F6EECF244321}">
                <p14:modId xmlns:p14="http://schemas.microsoft.com/office/powerpoint/2010/main" val="3422021527"/>
              </p:ext>
            </p:extLst>
          </p:nvPr>
        </p:nvGraphicFramePr>
        <p:xfrm>
          <a:off x="6073225" y="1953825"/>
          <a:ext cx="2350775" cy="2285900"/>
        </p:xfrm>
        <a:graphic>
          <a:graphicData uri="http://schemas.openxmlformats.org/drawingml/2006/table">
            <a:tbl>
              <a:tblPr>
                <a:noFill/>
                <a:tableStyleId>{6864651B-3AB5-4018-A529-849AE7E1D969}</a:tableStyleId>
              </a:tblPr>
              <a:tblGrid>
                <a:gridCol w="2350775">
                  <a:extLst>
                    <a:ext uri="{9D8B030D-6E8A-4147-A177-3AD203B41FA5}">
                      <a16:colId xmlns:a16="http://schemas.microsoft.com/office/drawing/2014/main" val="20000"/>
                    </a:ext>
                  </a:extLst>
                </a:gridCol>
              </a:tblGrid>
              <a:tr h="457175">
                <a:tc>
                  <a:txBody>
                    <a:bodyPr/>
                    <a:lstStyle/>
                    <a:p>
                      <a:pPr algn="ctr"/>
                      <a:r>
                        <a:rPr lang="en-IN" sz="1400" b="1" i="0" u="none" strike="noStrike" cap="none" dirty="0" err="1">
                          <a:solidFill>
                            <a:schemeClr val="bg1"/>
                          </a:solidFill>
                          <a:effectLst/>
                          <a:latin typeface="Arial"/>
                          <a:ea typeface="Arial"/>
                          <a:cs typeface="Arial"/>
                          <a:sym typeface="Arial"/>
                        </a:rPr>
                        <a:t>Film_Text</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algn="ctr"/>
                      <a:r>
                        <a:rPr lang="en-IN" sz="1400" b="1" i="0" u="none" strike="noStrike" cap="none" dirty="0">
                          <a:solidFill>
                            <a:schemeClr val="bg1"/>
                          </a:solidFill>
                          <a:effectLst/>
                          <a:latin typeface="Arial"/>
                          <a:ea typeface="Arial"/>
                          <a:cs typeface="Arial"/>
                          <a:sym typeface="Arial"/>
                        </a:rPr>
                        <a:t>Inventory</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9575">
                <a:tc>
                  <a:txBody>
                    <a:bodyPr/>
                    <a:lstStyle/>
                    <a:p>
                      <a:pPr algn="ctr"/>
                      <a:r>
                        <a:rPr lang="en-IN" sz="1400" b="1" i="0" u="none" strike="noStrike" cap="none" dirty="0">
                          <a:solidFill>
                            <a:schemeClr val="bg1"/>
                          </a:solidFill>
                          <a:effectLst/>
                          <a:latin typeface="Arial"/>
                          <a:ea typeface="Arial"/>
                          <a:cs typeface="Arial"/>
                          <a:sym typeface="Arial"/>
                        </a:rPr>
                        <a:t>Language</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algn="ctr"/>
                      <a:r>
                        <a:rPr lang="en-IN" sz="1400" b="1" i="0" u="none" strike="noStrike" cap="none" dirty="0">
                          <a:solidFill>
                            <a:schemeClr val="bg1"/>
                          </a:solidFill>
                          <a:effectLst/>
                          <a:latin typeface="Arial"/>
                          <a:ea typeface="Arial"/>
                          <a:cs typeface="Arial"/>
                          <a:sym typeface="Arial"/>
                        </a:rPr>
                        <a:t>Payment</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5" name="Straight Connector 4">
            <a:extLst>
              <a:ext uri="{FF2B5EF4-FFF2-40B4-BE49-F238E27FC236}">
                <a16:creationId xmlns:a16="http://schemas.microsoft.com/office/drawing/2014/main" id="{2D5494F7-0348-6AB0-D927-11E4FD816436}"/>
              </a:ext>
            </a:extLst>
          </p:cNvPr>
          <p:cNvCxnSpPr>
            <a:cxnSpLocks/>
          </p:cNvCxnSpPr>
          <p:nvPr/>
        </p:nvCxnSpPr>
        <p:spPr>
          <a:xfrm>
            <a:off x="720000" y="4786489"/>
            <a:ext cx="23507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C1AE074-6D1A-DF66-00A4-BE11219611E3}"/>
              </a:ext>
            </a:extLst>
          </p:cNvPr>
          <p:cNvCxnSpPr>
            <a:cxnSpLocks/>
          </p:cNvCxnSpPr>
          <p:nvPr/>
        </p:nvCxnSpPr>
        <p:spPr>
          <a:xfrm>
            <a:off x="3396613" y="4780845"/>
            <a:ext cx="23507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4F390C-F14F-2CD3-8425-E74903F01428}"/>
              </a:ext>
            </a:extLst>
          </p:cNvPr>
          <p:cNvCxnSpPr>
            <a:cxnSpLocks/>
          </p:cNvCxnSpPr>
          <p:nvPr/>
        </p:nvCxnSpPr>
        <p:spPr>
          <a:xfrm>
            <a:off x="6073224" y="4780845"/>
            <a:ext cx="23507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CAF2239-081D-6D08-2316-4F0A3C7B50D1}"/>
              </a:ext>
            </a:extLst>
          </p:cNvPr>
          <p:cNvSpPr txBox="1"/>
          <p:nvPr/>
        </p:nvSpPr>
        <p:spPr>
          <a:xfrm>
            <a:off x="1395855" y="4355042"/>
            <a:ext cx="999066" cy="307777"/>
          </a:xfrm>
          <a:prstGeom prst="rect">
            <a:avLst/>
          </a:prstGeom>
          <a:noFill/>
        </p:spPr>
        <p:txBody>
          <a:bodyPr wrap="square">
            <a:spAutoFit/>
          </a:bodyPr>
          <a:lstStyle/>
          <a:p>
            <a:pPr algn="ctr"/>
            <a:r>
              <a:rPr lang="en-IN" sz="1400" b="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Rental</a:t>
            </a:r>
            <a:endParaRPr lang="en-IN" dirty="0">
              <a:solidFill>
                <a:schemeClr val="bg1"/>
              </a:solidFill>
            </a:endParaRPr>
          </a:p>
        </p:txBody>
      </p:sp>
      <p:sp>
        <p:nvSpPr>
          <p:cNvPr id="18" name="TextBox 17">
            <a:extLst>
              <a:ext uri="{FF2B5EF4-FFF2-40B4-BE49-F238E27FC236}">
                <a16:creationId xmlns:a16="http://schemas.microsoft.com/office/drawing/2014/main" id="{44A64D12-ADB6-C6AA-ABB6-D95464872039}"/>
              </a:ext>
            </a:extLst>
          </p:cNvPr>
          <p:cNvSpPr txBox="1"/>
          <p:nvPr/>
        </p:nvSpPr>
        <p:spPr>
          <a:xfrm>
            <a:off x="4179612" y="4355042"/>
            <a:ext cx="784776" cy="307777"/>
          </a:xfrm>
          <a:prstGeom prst="rect">
            <a:avLst/>
          </a:prstGeom>
          <a:noFill/>
        </p:spPr>
        <p:txBody>
          <a:bodyPr wrap="square">
            <a:spAutoFit/>
          </a:bodyPr>
          <a:lstStyle/>
          <a:p>
            <a:pPr algn="ctr"/>
            <a:r>
              <a:rPr lang="en-IN" sz="1400" b="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Staff</a:t>
            </a:r>
            <a:endParaRPr lang="en-IN" dirty="0">
              <a:solidFill>
                <a:schemeClr val="bg1"/>
              </a:solidFill>
            </a:endParaRPr>
          </a:p>
        </p:txBody>
      </p:sp>
      <p:sp>
        <p:nvSpPr>
          <p:cNvPr id="20" name="TextBox 19">
            <a:extLst>
              <a:ext uri="{FF2B5EF4-FFF2-40B4-BE49-F238E27FC236}">
                <a16:creationId xmlns:a16="http://schemas.microsoft.com/office/drawing/2014/main" id="{5657CF04-03F2-5C32-5025-6D32DCA35EA2}"/>
              </a:ext>
            </a:extLst>
          </p:cNvPr>
          <p:cNvSpPr txBox="1"/>
          <p:nvPr/>
        </p:nvSpPr>
        <p:spPr>
          <a:xfrm>
            <a:off x="6782945" y="4338364"/>
            <a:ext cx="931333" cy="310919"/>
          </a:xfrm>
          <a:prstGeom prst="rect">
            <a:avLst/>
          </a:prstGeom>
          <a:noFill/>
        </p:spPr>
        <p:txBody>
          <a:bodyPr wrap="square">
            <a:spAutoFit/>
          </a:bodyPr>
          <a:lstStyle/>
          <a:p>
            <a:pPr algn="ctr">
              <a:lnSpc>
                <a:spcPct val="107000"/>
              </a:lnSpc>
              <a:spcAft>
                <a:spcPts val="800"/>
              </a:spcAft>
            </a:pPr>
            <a:r>
              <a:rPr lang="en-IN" sz="1400" b="1"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Store</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270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3A40B34F-79BE-AD64-A801-E08A0B4D1A87}"/>
              </a:ext>
            </a:extLst>
          </p:cNvPr>
          <p:cNvGraphicFramePr>
            <a:graphicFrameLocks noGrp="1"/>
          </p:cNvGraphicFramePr>
          <p:nvPr>
            <p:extLst>
              <p:ext uri="{D42A27DB-BD31-4B8C-83A1-F6EECF244321}">
                <p14:modId xmlns:p14="http://schemas.microsoft.com/office/powerpoint/2010/main" val="3140662920"/>
              </p:ext>
            </p:extLst>
          </p:nvPr>
        </p:nvGraphicFramePr>
        <p:xfrm>
          <a:off x="1168464" y="1506672"/>
          <a:ext cx="5725160" cy="743460"/>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2129356047"/>
                    </a:ext>
                  </a:extLst>
                </a:gridCol>
                <a:gridCol w="4197985">
                  <a:extLst>
                    <a:ext uri="{9D8B030D-6E8A-4147-A177-3AD203B41FA5}">
                      <a16:colId xmlns:a16="http://schemas.microsoft.com/office/drawing/2014/main" val="867355556"/>
                    </a:ext>
                  </a:extLst>
                </a:gridCol>
              </a:tblGrid>
              <a:tr h="0">
                <a:tc>
                  <a:txBody>
                    <a:bodyPr/>
                    <a:lstStyle/>
                    <a:p>
                      <a:pPr algn="just">
                        <a:lnSpc>
                          <a:spcPct val="107000"/>
                        </a:lnSpc>
                        <a:spcAft>
                          <a:spcPts val="800"/>
                        </a:spcAft>
                      </a:pPr>
                      <a:r>
                        <a:rPr lang="en-IN" sz="1200" kern="100" dirty="0" err="1">
                          <a:solidFill>
                            <a:schemeClr val="bg1"/>
                          </a:solidFill>
                          <a:effectLst/>
                        </a:rPr>
                        <a:t>actor_id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actor.</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0357005"/>
                  </a:ext>
                </a:extLst>
              </a:tr>
              <a:tr h="0">
                <a:tc>
                  <a:txBody>
                    <a:bodyPr/>
                    <a:lstStyle/>
                    <a:p>
                      <a:pPr algn="just">
                        <a:lnSpc>
                          <a:spcPct val="107000"/>
                        </a:lnSpc>
                        <a:spcAft>
                          <a:spcPts val="800"/>
                        </a:spcAft>
                      </a:pPr>
                      <a:r>
                        <a:rPr lang="en-IN" sz="1200" kern="100" dirty="0" err="1">
                          <a:solidFill>
                            <a:schemeClr val="bg1"/>
                          </a:solidFill>
                          <a:effectLst/>
                        </a:rPr>
                        <a:t>first_name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First name of the actor.</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5589889"/>
                  </a:ext>
                </a:extLst>
              </a:tr>
              <a:tr h="0">
                <a:tc>
                  <a:txBody>
                    <a:bodyPr/>
                    <a:lstStyle/>
                    <a:p>
                      <a:pPr algn="just">
                        <a:lnSpc>
                          <a:spcPct val="107000"/>
                        </a:lnSpc>
                        <a:spcAft>
                          <a:spcPts val="800"/>
                        </a:spcAft>
                      </a:pPr>
                      <a:r>
                        <a:rPr lang="en-IN" sz="1200" kern="100">
                          <a:solidFill>
                            <a:schemeClr val="bg1"/>
                          </a:solidFill>
                          <a:effectLst/>
                        </a:rPr>
                        <a:t>last_name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Last name of the actor.</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7068394"/>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289532"/>
                  </a:ext>
                </a:extLst>
              </a:tr>
            </a:tbl>
          </a:graphicData>
        </a:graphic>
      </p:graphicFrame>
      <p:sp>
        <p:nvSpPr>
          <p:cNvPr id="12" name="Rectangle 1">
            <a:extLst>
              <a:ext uri="{FF2B5EF4-FFF2-40B4-BE49-F238E27FC236}">
                <a16:creationId xmlns:a16="http://schemas.microsoft.com/office/drawing/2014/main" id="{FAD87681-AAEE-A50E-A459-D5785FB3A7E5}"/>
              </a:ext>
            </a:extLst>
          </p:cNvPr>
          <p:cNvSpPr>
            <a:spLocks noGrp="1" noChangeArrowheads="1"/>
          </p:cNvSpPr>
          <p:nvPr>
            <p:ph type="body" idx="1"/>
          </p:nvPr>
        </p:nvSpPr>
        <p:spPr bwMode="auto">
          <a:xfrm>
            <a:off x="1168463" y="1009993"/>
            <a:ext cx="17102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Actor</a:t>
            </a:r>
            <a:endParaRPr kumimoji="0" lang="en-US" altLang="en-US" b="0" i="0" u="none" strike="noStrike" cap="none" normalizeH="0" baseline="0" dirty="0">
              <a:ln>
                <a:noFill/>
              </a:ln>
              <a:solidFill>
                <a:schemeClr val="bg1"/>
              </a:solidFill>
              <a:effectLst/>
            </a:endParaRPr>
          </a:p>
        </p:txBody>
      </p:sp>
      <p:graphicFrame>
        <p:nvGraphicFramePr>
          <p:cNvPr id="13" name="Table 12">
            <a:extLst>
              <a:ext uri="{FF2B5EF4-FFF2-40B4-BE49-F238E27FC236}">
                <a16:creationId xmlns:a16="http://schemas.microsoft.com/office/drawing/2014/main" id="{0571B385-E1CB-26DA-6E9E-2F63BB2F5143}"/>
              </a:ext>
            </a:extLst>
          </p:cNvPr>
          <p:cNvGraphicFramePr>
            <a:graphicFrameLocks noGrp="1"/>
          </p:cNvGraphicFramePr>
          <p:nvPr>
            <p:extLst>
              <p:ext uri="{D42A27DB-BD31-4B8C-83A1-F6EECF244321}">
                <p14:modId xmlns:p14="http://schemas.microsoft.com/office/powerpoint/2010/main" val="2234447987"/>
              </p:ext>
            </p:extLst>
          </p:nvPr>
        </p:nvGraphicFramePr>
        <p:xfrm>
          <a:off x="1168464" y="2891662"/>
          <a:ext cx="5725160" cy="1672785"/>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3457072615"/>
                    </a:ext>
                  </a:extLst>
                </a:gridCol>
                <a:gridCol w="4197985">
                  <a:extLst>
                    <a:ext uri="{9D8B030D-6E8A-4147-A177-3AD203B41FA5}">
                      <a16:colId xmlns:a16="http://schemas.microsoft.com/office/drawing/2014/main" val="3619872646"/>
                    </a:ext>
                  </a:extLst>
                </a:gridCol>
              </a:tblGrid>
              <a:tr h="0">
                <a:tc>
                  <a:txBody>
                    <a:bodyPr/>
                    <a:lstStyle/>
                    <a:p>
                      <a:pPr algn="just">
                        <a:lnSpc>
                          <a:spcPct val="107000"/>
                        </a:lnSpc>
                        <a:spcAft>
                          <a:spcPts val="800"/>
                        </a:spcAft>
                      </a:pPr>
                      <a:r>
                        <a:rPr lang="en-IN" sz="1200" kern="100" dirty="0" err="1">
                          <a:solidFill>
                            <a:schemeClr val="bg1"/>
                          </a:solidFill>
                          <a:effectLst/>
                        </a:rPr>
                        <a:t>address_id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Unique identifier for each address.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7142607"/>
                  </a:ext>
                </a:extLst>
              </a:tr>
              <a:tr h="0">
                <a:tc>
                  <a:txBody>
                    <a:bodyPr/>
                    <a:lstStyle/>
                    <a:p>
                      <a:pPr algn="just">
                        <a:lnSpc>
                          <a:spcPct val="107000"/>
                        </a:lnSpc>
                        <a:spcAft>
                          <a:spcPts val="800"/>
                        </a:spcAft>
                      </a:pPr>
                      <a:r>
                        <a:rPr lang="en-IN" sz="1200" kern="100" dirty="0">
                          <a:solidFill>
                            <a:schemeClr val="bg1"/>
                          </a:solidFill>
                          <a:effectLst/>
                        </a:rPr>
                        <a:t>address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Street address.</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2206008"/>
                  </a:ext>
                </a:extLst>
              </a:tr>
              <a:tr h="0">
                <a:tc>
                  <a:txBody>
                    <a:bodyPr/>
                    <a:lstStyle/>
                    <a:p>
                      <a:pPr algn="just">
                        <a:lnSpc>
                          <a:spcPct val="107000"/>
                        </a:lnSpc>
                        <a:spcAft>
                          <a:spcPts val="800"/>
                        </a:spcAft>
                      </a:pPr>
                      <a:r>
                        <a:rPr lang="en-IN" sz="1200" kern="100" dirty="0">
                          <a:solidFill>
                            <a:schemeClr val="bg1"/>
                          </a:solidFill>
                          <a:effectLst/>
                        </a:rPr>
                        <a:t>address2</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Additional address information (blank).</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5744108"/>
                  </a:ext>
                </a:extLst>
              </a:tr>
              <a:tr h="0">
                <a:tc>
                  <a:txBody>
                    <a:bodyPr/>
                    <a:lstStyle/>
                    <a:p>
                      <a:pPr algn="just">
                        <a:lnSpc>
                          <a:spcPct val="107000"/>
                        </a:lnSpc>
                        <a:spcAft>
                          <a:spcPts val="800"/>
                        </a:spcAft>
                      </a:pPr>
                      <a:r>
                        <a:rPr lang="en-IN" sz="1200" kern="100" dirty="0">
                          <a:solidFill>
                            <a:schemeClr val="bg1"/>
                          </a:solidFill>
                          <a:effectLst/>
                        </a:rPr>
                        <a:t>district</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District or region.</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0814661"/>
                  </a:ext>
                </a:extLst>
              </a:tr>
              <a:tr h="0">
                <a:tc>
                  <a:txBody>
                    <a:bodyPr/>
                    <a:lstStyle/>
                    <a:p>
                      <a:pPr algn="just">
                        <a:lnSpc>
                          <a:spcPct val="107000"/>
                        </a:lnSpc>
                        <a:spcAft>
                          <a:spcPts val="800"/>
                        </a:spcAft>
                      </a:pPr>
                      <a:r>
                        <a:rPr lang="en-IN" sz="1200" kern="100">
                          <a:solidFill>
                            <a:schemeClr val="bg1"/>
                          </a:solidFill>
                          <a:effectLst/>
                        </a:rPr>
                        <a:t>city_id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Foreign key referencing the </a:t>
                      </a:r>
                      <a:r>
                        <a:rPr lang="en-IN" sz="1200" kern="100" dirty="0" err="1">
                          <a:solidFill>
                            <a:schemeClr val="bg1"/>
                          </a:solidFill>
                          <a:effectLst/>
                        </a:rPr>
                        <a:t>city_id</a:t>
                      </a:r>
                      <a:r>
                        <a:rPr lang="en-IN" sz="1200" kern="100" dirty="0">
                          <a:solidFill>
                            <a:schemeClr val="bg1"/>
                          </a:solidFill>
                          <a:effectLst/>
                        </a:rPr>
                        <a:t> in the city table.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0365452"/>
                  </a:ext>
                </a:extLst>
              </a:tr>
              <a:tr h="0">
                <a:tc>
                  <a:txBody>
                    <a:bodyPr/>
                    <a:lstStyle/>
                    <a:p>
                      <a:pPr algn="just">
                        <a:lnSpc>
                          <a:spcPct val="107000"/>
                        </a:lnSpc>
                        <a:spcAft>
                          <a:spcPts val="800"/>
                        </a:spcAft>
                      </a:pPr>
                      <a:r>
                        <a:rPr lang="en-IN" sz="1200" kern="100">
                          <a:solidFill>
                            <a:schemeClr val="bg1"/>
                          </a:solidFill>
                          <a:effectLst/>
                        </a:rPr>
                        <a:t>postal_code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Postal code.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910187"/>
                  </a:ext>
                </a:extLst>
              </a:tr>
              <a:tr h="0">
                <a:tc>
                  <a:txBody>
                    <a:bodyPr/>
                    <a:lstStyle/>
                    <a:p>
                      <a:pPr algn="just">
                        <a:lnSpc>
                          <a:spcPct val="107000"/>
                        </a:lnSpc>
                        <a:spcAft>
                          <a:spcPts val="800"/>
                        </a:spcAft>
                      </a:pPr>
                      <a:r>
                        <a:rPr lang="en-IN" sz="1200" kern="100">
                          <a:solidFill>
                            <a:schemeClr val="bg1"/>
                          </a:solidFill>
                          <a:effectLst/>
                        </a:rPr>
                        <a:t>phone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Phone number.</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3731384"/>
                  </a:ext>
                </a:extLst>
              </a:tr>
              <a:tr h="0">
                <a:tc>
                  <a:txBody>
                    <a:bodyPr/>
                    <a:lstStyle/>
                    <a:p>
                      <a:pPr algn="just">
                        <a:lnSpc>
                          <a:spcPct val="107000"/>
                        </a:lnSpc>
                        <a:spcAft>
                          <a:spcPts val="800"/>
                        </a:spcAft>
                      </a:pPr>
                      <a:r>
                        <a:rPr lang="en-IN" sz="1200" kern="100">
                          <a:solidFill>
                            <a:schemeClr val="bg1"/>
                          </a:solidFill>
                          <a:effectLst/>
                        </a:rPr>
                        <a:t>location</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Location of the address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355360"/>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7012109"/>
                  </a:ext>
                </a:extLst>
              </a:tr>
            </a:tbl>
          </a:graphicData>
        </a:graphic>
      </p:graphicFrame>
      <p:sp>
        <p:nvSpPr>
          <p:cNvPr id="14" name="Rectangle 2">
            <a:extLst>
              <a:ext uri="{FF2B5EF4-FFF2-40B4-BE49-F238E27FC236}">
                <a16:creationId xmlns:a16="http://schemas.microsoft.com/office/drawing/2014/main" id="{4FFCC721-4EE8-26A3-9BF9-A055B2995304}"/>
              </a:ext>
            </a:extLst>
          </p:cNvPr>
          <p:cNvSpPr>
            <a:spLocks noChangeArrowheads="1"/>
          </p:cNvSpPr>
          <p:nvPr/>
        </p:nvSpPr>
        <p:spPr bwMode="auto">
          <a:xfrm>
            <a:off x="1168463" y="2374823"/>
            <a:ext cx="17102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Address</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7380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09E3432-957F-A691-84B2-CB500BFAD309}"/>
              </a:ext>
            </a:extLst>
          </p:cNvPr>
          <p:cNvGraphicFramePr>
            <a:graphicFrameLocks noGrp="1"/>
          </p:cNvGraphicFramePr>
          <p:nvPr>
            <p:extLst>
              <p:ext uri="{D42A27DB-BD31-4B8C-83A1-F6EECF244321}">
                <p14:modId xmlns:p14="http://schemas.microsoft.com/office/powerpoint/2010/main" val="2377463254"/>
              </p:ext>
            </p:extLst>
          </p:nvPr>
        </p:nvGraphicFramePr>
        <p:xfrm>
          <a:off x="1201421" y="3892338"/>
          <a:ext cx="5725160" cy="557595"/>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2128706465"/>
                    </a:ext>
                  </a:extLst>
                </a:gridCol>
                <a:gridCol w="4197985">
                  <a:extLst>
                    <a:ext uri="{9D8B030D-6E8A-4147-A177-3AD203B41FA5}">
                      <a16:colId xmlns:a16="http://schemas.microsoft.com/office/drawing/2014/main" val="3286083890"/>
                    </a:ext>
                  </a:extLst>
                </a:gridCol>
              </a:tblGrid>
              <a:tr h="0">
                <a:tc>
                  <a:txBody>
                    <a:bodyPr/>
                    <a:lstStyle/>
                    <a:p>
                      <a:pPr algn="just">
                        <a:lnSpc>
                          <a:spcPct val="107000"/>
                        </a:lnSpc>
                        <a:spcAft>
                          <a:spcPts val="800"/>
                        </a:spcAft>
                      </a:pPr>
                      <a:r>
                        <a:rPr lang="en-IN" sz="1200" kern="100" dirty="0" err="1">
                          <a:solidFill>
                            <a:schemeClr val="bg1"/>
                          </a:solidFill>
                          <a:effectLst/>
                        </a:rPr>
                        <a:t>category_id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category.</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7223773"/>
                  </a:ext>
                </a:extLst>
              </a:tr>
              <a:tr h="0">
                <a:tc>
                  <a:txBody>
                    <a:bodyPr/>
                    <a:lstStyle/>
                    <a:p>
                      <a:pPr algn="just">
                        <a:lnSpc>
                          <a:spcPct val="107000"/>
                        </a:lnSpc>
                        <a:spcAft>
                          <a:spcPts val="800"/>
                        </a:spcAft>
                      </a:pPr>
                      <a:r>
                        <a:rPr lang="en-IN" sz="1200" kern="100" dirty="0">
                          <a:solidFill>
                            <a:schemeClr val="bg1"/>
                          </a:solidFill>
                          <a:effectLst/>
                        </a:rPr>
                        <a:t>name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Name of the category.</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541910"/>
                  </a:ext>
                </a:extLst>
              </a:tr>
              <a:tr h="0">
                <a:tc>
                  <a:txBody>
                    <a:bodyPr/>
                    <a:lstStyle/>
                    <a:p>
                      <a:pPr algn="just">
                        <a:lnSpc>
                          <a:spcPct val="107000"/>
                        </a:lnSpc>
                        <a:spcAft>
                          <a:spcPts val="800"/>
                        </a:spcAft>
                      </a:pPr>
                      <a:r>
                        <a:rPr lang="en-IN" sz="1200" kern="100" dirty="0" err="1">
                          <a:solidFill>
                            <a:schemeClr val="bg1"/>
                          </a:solidFill>
                          <a:effectLst/>
                        </a:rPr>
                        <a:t>last_update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8102749"/>
                  </a:ext>
                </a:extLst>
              </a:tr>
            </a:tbl>
          </a:graphicData>
        </a:graphic>
      </p:graphicFrame>
      <p:graphicFrame>
        <p:nvGraphicFramePr>
          <p:cNvPr id="5" name="Table 4">
            <a:extLst>
              <a:ext uri="{FF2B5EF4-FFF2-40B4-BE49-F238E27FC236}">
                <a16:creationId xmlns:a16="http://schemas.microsoft.com/office/drawing/2014/main" id="{D5A0A6A6-70FC-07ED-53A9-CD097D345085}"/>
              </a:ext>
            </a:extLst>
          </p:cNvPr>
          <p:cNvGraphicFramePr>
            <a:graphicFrameLocks noGrp="1"/>
          </p:cNvGraphicFramePr>
          <p:nvPr>
            <p:extLst>
              <p:ext uri="{D42A27DB-BD31-4B8C-83A1-F6EECF244321}">
                <p14:modId xmlns:p14="http://schemas.microsoft.com/office/powerpoint/2010/main" val="2750021157"/>
              </p:ext>
            </p:extLst>
          </p:nvPr>
        </p:nvGraphicFramePr>
        <p:xfrm>
          <a:off x="1201421" y="2623141"/>
          <a:ext cx="5725160" cy="743460"/>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2623217779"/>
                    </a:ext>
                  </a:extLst>
                </a:gridCol>
                <a:gridCol w="4197985">
                  <a:extLst>
                    <a:ext uri="{9D8B030D-6E8A-4147-A177-3AD203B41FA5}">
                      <a16:colId xmlns:a16="http://schemas.microsoft.com/office/drawing/2014/main" val="2578596132"/>
                    </a:ext>
                  </a:extLst>
                </a:gridCol>
              </a:tblGrid>
              <a:tr h="0">
                <a:tc>
                  <a:txBody>
                    <a:bodyPr/>
                    <a:lstStyle/>
                    <a:p>
                      <a:pPr algn="just">
                        <a:lnSpc>
                          <a:spcPct val="107000"/>
                        </a:lnSpc>
                        <a:spcAft>
                          <a:spcPts val="800"/>
                        </a:spcAft>
                      </a:pPr>
                      <a:r>
                        <a:rPr lang="en-IN" sz="1200" kern="100" dirty="0" err="1">
                          <a:solidFill>
                            <a:schemeClr val="bg1"/>
                          </a:solidFill>
                          <a:effectLst/>
                        </a:rPr>
                        <a:t>city_id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city.</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0683228"/>
                  </a:ext>
                </a:extLst>
              </a:tr>
              <a:tr h="0">
                <a:tc>
                  <a:txBody>
                    <a:bodyPr/>
                    <a:lstStyle/>
                    <a:p>
                      <a:pPr algn="just">
                        <a:lnSpc>
                          <a:spcPct val="107000"/>
                        </a:lnSpc>
                        <a:spcAft>
                          <a:spcPts val="800"/>
                        </a:spcAft>
                      </a:pPr>
                      <a:r>
                        <a:rPr lang="en-IN" sz="1200" kern="100" dirty="0">
                          <a:solidFill>
                            <a:schemeClr val="bg1"/>
                          </a:solidFill>
                          <a:effectLst/>
                        </a:rPr>
                        <a:t>city</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City name.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682561"/>
                  </a:ext>
                </a:extLst>
              </a:tr>
              <a:tr h="0">
                <a:tc>
                  <a:txBody>
                    <a:bodyPr/>
                    <a:lstStyle/>
                    <a:p>
                      <a:pPr algn="just">
                        <a:lnSpc>
                          <a:spcPct val="107000"/>
                        </a:lnSpc>
                        <a:spcAft>
                          <a:spcPts val="800"/>
                        </a:spcAft>
                      </a:pPr>
                      <a:r>
                        <a:rPr lang="en-IN" sz="1200" kern="100">
                          <a:solidFill>
                            <a:schemeClr val="bg1"/>
                          </a:solidFill>
                          <a:effectLst/>
                        </a:rPr>
                        <a:t>country_id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Foreign key referencing the </a:t>
                      </a:r>
                      <a:r>
                        <a:rPr lang="en-IN" sz="1200" kern="100" dirty="0" err="1">
                          <a:solidFill>
                            <a:schemeClr val="bg1"/>
                          </a:solidFill>
                          <a:effectLst/>
                        </a:rPr>
                        <a:t>country_id</a:t>
                      </a:r>
                      <a:r>
                        <a:rPr lang="en-IN" sz="1200" kern="100" dirty="0">
                          <a:solidFill>
                            <a:schemeClr val="bg1"/>
                          </a:solidFill>
                          <a:effectLst/>
                        </a:rPr>
                        <a:t> in the Country table.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8315402"/>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0808947"/>
                  </a:ext>
                </a:extLst>
              </a:tr>
            </a:tbl>
          </a:graphicData>
        </a:graphic>
      </p:graphicFrame>
      <p:graphicFrame>
        <p:nvGraphicFramePr>
          <p:cNvPr id="6" name="Table 5">
            <a:extLst>
              <a:ext uri="{FF2B5EF4-FFF2-40B4-BE49-F238E27FC236}">
                <a16:creationId xmlns:a16="http://schemas.microsoft.com/office/drawing/2014/main" id="{2A22C8DD-FB83-93BF-258D-9950766F2167}"/>
              </a:ext>
            </a:extLst>
          </p:cNvPr>
          <p:cNvGraphicFramePr>
            <a:graphicFrameLocks noGrp="1"/>
          </p:cNvGraphicFramePr>
          <p:nvPr>
            <p:extLst>
              <p:ext uri="{D42A27DB-BD31-4B8C-83A1-F6EECF244321}">
                <p14:modId xmlns:p14="http://schemas.microsoft.com/office/powerpoint/2010/main" val="2438762805"/>
              </p:ext>
            </p:extLst>
          </p:nvPr>
        </p:nvGraphicFramePr>
        <p:xfrm>
          <a:off x="1201421" y="1522025"/>
          <a:ext cx="5725160" cy="557595"/>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1798088330"/>
                    </a:ext>
                  </a:extLst>
                </a:gridCol>
                <a:gridCol w="4197985">
                  <a:extLst>
                    <a:ext uri="{9D8B030D-6E8A-4147-A177-3AD203B41FA5}">
                      <a16:colId xmlns:a16="http://schemas.microsoft.com/office/drawing/2014/main" val="1203291330"/>
                    </a:ext>
                  </a:extLst>
                </a:gridCol>
              </a:tblGrid>
              <a:tr h="101869">
                <a:tc>
                  <a:txBody>
                    <a:bodyPr/>
                    <a:lstStyle/>
                    <a:p>
                      <a:pPr algn="just">
                        <a:lnSpc>
                          <a:spcPct val="107000"/>
                        </a:lnSpc>
                        <a:spcAft>
                          <a:spcPts val="800"/>
                        </a:spcAft>
                      </a:pPr>
                      <a:r>
                        <a:rPr lang="en-IN" sz="1200" kern="100" dirty="0" err="1">
                          <a:solidFill>
                            <a:schemeClr val="bg1"/>
                          </a:solidFill>
                          <a:effectLst/>
                        </a:rPr>
                        <a:t>country_id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Unique identifier for each country.</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014543"/>
                  </a:ext>
                </a:extLst>
              </a:tr>
              <a:tr h="101869">
                <a:tc>
                  <a:txBody>
                    <a:bodyPr/>
                    <a:lstStyle/>
                    <a:p>
                      <a:pPr algn="just">
                        <a:lnSpc>
                          <a:spcPct val="107000"/>
                        </a:lnSpc>
                        <a:spcAft>
                          <a:spcPts val="800"/>
                        </a:spcAft>
                      </a:pPr>
                      <a:r>
                        <a:rPr lang="en-IN" sz="1200" kern="100">
                          <a:solidFill>
                            <a:schemeClr val="bg1"/>
                          </a:solidFill>
                          <a:effectLst/>
                        </a:rPr>
                        <a:t>country</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Country name.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7661490"/>
                  </a:ext>
                </a:extLst>
              </a:tr>
              <a:tr h="101869">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0693632"/>
                  </a:ext>
                </a:extLst>
              </a:tr>
            </a:tbl>
          </a:graphicData>
        </a:graphic>
      </p:graphicFrame>
      <p:sp>
        <p:nvSpPr>
          <p:cNvPr id="9" name="TextBox 8">
            <a:extLst>
              <a:ext uri="{FF2B5EF4-FFF2-40B4-BE49-F238E27FC236}">
                <a16:creationId xmlns:a16="http://schemas.microsoft.com/office/drawing/2014/main" id="{C7107751-DEB6-7A48-81D1-B025651EBF5B}"/>
              </a:ext>
            </a:extLst>
          </p:cNvPr>
          <p:cNvSpPr txBox="1"/>
          <p:nvPr/>
        </p:nvSpPr>
        <p:spPr>
          <a:xfrm>
            <a:off x="1201421" y="3449885"/>
            <a:ext cx="457200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Category</a:t>
            </a:r>
            <a:endParaRPr kumimoji="0" lang="en-US" altLang="en-US" b="0" i="0" u="none" strike="noStrike" cap="none" normalizeH="0" baseline="0" dirty="0">
              <a:ln>
                <a:noFill/>
              </a:ln>
              <a:solidFill>
                <a:schemeClr val="bg1"/>
              </a:solidFill>
              <a:effectLst/>
            </a:endParaRPr>
          </a:p>
        </p:txBody>
      </p:sp>
      <p:sp>
        <p:nvSpPr>
          <p:cNvPr id="11" name="TextBox 10">
            <a:extLst>
              <a:ext uri="{FF2B5EF4-FFF2-40B4-BE49-F238E27FC236}">
                <a16:creationId xmlns:a16="http://schemas.microsoft.com/office/drawing/2014/main" id="{344BEECB-0688-27A3-708D-0C3A4631B6E8}"/>
              </a:ext>
            </a:extLst>
          </p:cNvPr>
          <p:cNvSpPr txBox="1"/>
          <p:nvPr/>
        </p:nvSpPr>
        <p:spPr>
          <a:xfrm>
            <a:off x="1201421" y="1101414"/>
            <a:ext cx="457200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Country</a:t>
            </a:r>
            <a:endParaRPr kumimoji="0" lang="en-US" altLang="en-US" b="0" i="0" u="none" strike="noStrike" cap="none" normalizeH="0" baseline="0" dirty="0">
              <a:ln>
                <a:noFill/>
              </a:ln>
              <a:solidFill>
                <a:schemeClr val="bg1"/>
              </a:solidFill>
              <a:effectLst/>
            </a:endParaRPr>
          </a:p>
        </p:txBody>
      </p:sp>
      <p:sp>
        <p:nvSpPr>
          <p:cNvPr id="13" name="TextBox 12">
            <a:extLst>
              <a:ext uri="{FF2B5EF4-FFF2-40B4-BE49-F238E27FC236}">
                <a16:creationId xmlns:a16="http://schemas.microsoft.com/office/drawing/2014/main" id="{FEB9D679-B3F2-6AAF-760E-20A8F79E2845}"/>
              </a:ext>
            </a:extLst>
          </p:cNvPr>
          <p:cNvSpPr txBox="1"/>
          <p:nvPr/>
        </p:nvSpPr>
        <p:spPr>
          <a:xfrm>
            <a:off x="1201421" y="2248278"/>
            <a:ext cx="457200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City</a:t>
            </a:r>
            <a:endParaRPr kumimoji="0" lang="en-US" altLang="en-US"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8611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E72BD0F-284E-2F7C-9D4E-433F6FCA9E74}"/>
              </a:ext>
            </a:extLst>
          </p:cNvPr>
          <p:cNvGraphicFramePr>
            <a:graphicFrameLocks noGrp="1"/>
          </p:cNvGraphicFramePr>
          <p:nvPr>
            <p:extLst>
              <p:ext uri="{D42A27DB-BD31-4B8C-83A1-F6EECF244321}">
                <p14:modId xmlns:p14="http://schemas.microsoft.com/office/powerpoint/2010/main" val="3618575019"/>
              </p:ext>
            </p:extLst>
          </p:nvPr>
        </p:nvGraphicFramePr>
        <p:xfrm>
          <a:off x="1178843" y="1328195"/>
          <a:ext cx="5725160" cy="1672785"/>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415459756"/>
                    </a:ext>
                  </a:extLst>
                </a:gridCol>
                <a:gridCol w="4197985">
                  <a:extLst>
                    <a:ext uri="{9D8B030D-6E8A-4147-A177-3AD203B41FA5}">
                      <a16:colId xmlns:a16="http://schemas.microsoft.com/office/drawing/2014/main" val="565491154"/>
                    </a:ext>
                  </a:extLst>
                </a:gridCol>
              </a:tblGrid>
              <a:tr h="0">
                <a:tc>
                  <a:txBody>
                    <a:bodyPr/>
                    <a:lstStyle/>
                    <a:p>
                      <a:pPr algn="just">
                        <a:lnSpc>
                          <a:spcPct val="107000"/>
                        </a:lnSpc>
                        <a:spcAft>
                          <a:spcPts val="800"/>
                        </a:spcAft>
                      </a:pPr>
                      <a:r>
                        <a:rPr lang="en-IN" sz="1200" kern="100" dirty="0" err="1">
                          <a:solidFill>
                            <a:schemeClr val="bg1"/>
                          </a:solidFill>
                          <a:effectLst/>
                        </a:rPr>
                        <a:t>customer_id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customer.</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8725449"/>
                  </a:ext>
                </a:extLst>
              </a:tr>
              <a:tr h="0">
                <a:tc>
                  <a:txBody>
                    <a:bodyPr/>
                    <a:lstStyle/>
                    <a:p>
                      <a:pPr algn="just">
                        <a:lnSpc>
                          <a:spcPct val="107000"/>
                        </a:lnSpc>
                        <a:spcAft>
                          <a:spcPts val="800"/>
                        </a:spcAft>
                      </a:pPr>
                      <a:r>
                        <a:rPr lang="en-IN" sz="1200" kern="100" dirty="0" err="1">
                          <a:solidFill>
                            <a:schemeClr val="bg1"/>
                          </a:solidFill>
                          <a:effectLst/>
                        </a:rPr>
                        <a:t>store_id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store_id in the Store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6379082"/>
                  </a:ext>
                </a:extLst>
              </a:tr>
              <a:tr h="0">
                <a:tc>
                  <a:txBody>
                    <a:bodyPr/>
                    <a:lstStyle/>
                    <a:p>
                      <a:pPr algn="just">
                        <a:lnSpc>
                          <a:spcPct val="107000"/>
                        </a:lnSpc>
                        <a:spcAft>
                          <a:spcPts val="800"/>
                        </a:spcAft>
                      </a:pPr>
                      <a:r>
                        <a:rPr lang="en-IN" sz="1200" kern="100">
                          <a:solidFill>
                            <a:schemeClr val="bg1"/>
                          </a:solidFill>
                          <a:effectLst/>
                        </a:rPr>
                        <a:t>first_name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First name of the customer.</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036047"/>
                  </a:ext>
                </a:extLst>
              </a:tr>
              <a:tr h="0">
                <a:tc>
                  <a:txBody>
                    <a:bodyPr/>
                    <a:lstStyle/>
                    <a:p>
                      <a:pPr algn="just">
                        <a:lnSpc>
                          <a:spcPct val="107000"/>
                        </a:lnSpc>
                        <a:spcAft>
                          <a:spcPts val="800"/>
                        </a:spcAft>
                      </a:pPr>
                      <a:r>
                        <a:rPr lang="en-IN" sz="1200" kern="100">
                          <a:solidFill>
                            <a:schemeClr val="bg1"/>
                          </a:solidFill>
                          <a:effectLst/>
                        </a:rPr>
                        <a:t>last_name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Last name of the customer.</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5063459"/>
                  </a:ext>
                </a:extLst>
              </a:tr>
              <a:tr h="0">
                <a:tc>
                  <a:txBody>
                    <a:bodyPr/>
                    <a:lstStyle/>
                    <a:p>
                      <a:pPr algn="just">
                        <a:lnSpc>
                          <a:spcPct val="107000"/>
                        </a:lnSpc>
                        <a:spcAft>
                          <a:spcPts val="800"/>
                        </a:spcAft>
                      </a:pPr>
                      <a:r>
                        <a:rPr lang="en-IN" sz="1200" kern="100">
                          <a:solidFill>
                            <a:schemeClr val="bg1"/>
                          </a:solidFill>
                          <a:effectLst/>
                        </a:rPr>
                        <a:t>email</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Email address of the customer.</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9873586"/>
                  </a:ext>
                </a:extLst>
              </a:tr>
              <a:tr h="0">
                <a:tc>
                  <a:txBody>
                    <a:bodyPr/>
                    <a:lstStyle/>
                    <a:p>
                      <a:pPr algn="just">
                        <a:lnSpc>
                          <a:spcPct val="107000"/>
                        </a:lnSpc>
                        <a:spcAft>
                          <a:spcPts val="800"/>
                        </a:spcAft>
                      </a:pPr>
                      <a:r>
                        <a:rPr lang="en-IN" sz="1200" kern="100">
                          <a:solidFill>
                            <a:schemeClr val="bg1"/>
                          </a:solidFill>
                          <a:effectLst/>
                        </a:rPr>
                        <a:t>address_id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address_id in the Address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6634447"/>
                  </a:ext>
                </a:extLst>
              </a:tr>
              <a:tr h="0">
                <a:tc>
                  <a:txBody>
                    <a:bodyPr/>
                    <a:lstStyle/>
                    <a:p>
                      <a:pPr algn="just">
                        <a:lnSpc>
                          <a:spcPct val="107000"/>
                        </a:lnSpc>
                        <a:spcAft>
                          <a:spcPts val="800"/>
                        </a:spcAft>
                      </a:pPr>
                      <a:r>
                        <a:rPr lang="en-IN" sz="1200" kern="100">
                          <a:solidFill>
                            <a:schemeClr val="bg1"/>
                          </a:solidFill>
                          <a:effectLst/>
                        </a:rPr>
                        <a:t>active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Boolean value indicating whether the customer is active.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622544"/>
                  </a:ext>
                </a:extLst>
              </a:tr>
              <a:tr h="0">
                <a:tc>
                  <a:txBody>
                    <a:bodyPr/>
                    <a:lstStyle/>
                    <a:p>
                      <a:pPr algn="just">
                        <a:lnSpc>
                          <a:spcPct val="107000"/>
                        </a:lnSpc>
                        <a:spcAft>
                          <a:spcPts val="800"/>
                        </a:spcAft>
                      </a:pPr>
                      <a:r>
                        <a:rPr lang="en-IN" sz="1200" kern="100">
                          <a:solidFill>
                            <a:schemeClr val="bg1"/>
                          </a:solidFill>
                          <a:effectLst/>
                        </a:rPr>
                        <a:t>create_date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Date when the customer record was created.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4642889"/>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 to the customer record.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8457404"/>
                  </a:ext>
                </a:extLst>
              </a:tr>
            </a:tbl>
          </a:graphicData>
        </a:graphic>
      </p:graphicFrame>
      <p:sp>
        <p:nvSpPr>
          <p:cNvPr id="6" name="Rectangle 1">
            <a:extLst>
              <a:ext uri="{FF2B5EF4-FFF2-40B4-BE49-F238E27FC236}">
                <a16:creationId xmlns:a16="http://schemas.microsoft.com/office/drawing/2014/main" id="{5F7AF97A-843C-FE00-FBDC-DB2C74487FC1}"/>
              </a:ext>
            </a:extLst>
          </p:cNvPr>
          <p:cNvSpPr>
            <a:spLocks noGrp="1" noChangeArrowheads="1"/>
          </p:cNvSpPr>
          <p:nvPr>
            <p:ph type="body" idx="1"/>
          </p:nvPr>
        </p:nvSpPr>
        <p:spPr bwMode="auto">
          <a:xfrm>
            <a:off x="1178843" y="3197096"/>
            <a:ext cx="17176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b="1" dirty="0">
                <a:effectLst/>
                <a:latin typeface="Century Gothic" panose="020B0502020202020204" pitchFamily="34" charset="0"/>
                <a:ea typeface="Calibri" panose="020F0502020204030204" pitchFamily="34" charset="0"/>
                <a:cs typeface="Times New Roman" panose="02020603050405020304" pitchFamily="18" charset="0"/>
              </a:rPr>
              <a:t>Table: Inventory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BD3D03C-83F0-A590-EBA0-1AEA89C2073D}"/>
              </a:ext>
            </a:extLst>
          </p:cNvPr>
          <p:cNvSpPr txBox="1"/>
          <p:nvPr/>
        </p:nvSpPr>
        <p:spPr>
          <a:xfrm>
            <a:off x="1178843" y="918556"/>
            <a:ext cx="1800578"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Customer</a:t>
            </a:r>
            <a:endParaRPr kumimoji="0" lang="en-US" altLang="en-US" b="0" i="0" u="none" strike="noStrike" cap="none" normalizeH="0" baseline="0" dirty="0">
              <a:ln>
                <a:noFill/>
              </a:ln>
              <a:solidFill>
                <a:schemeClr val="bg1"/>
              </a:solidFill>
              <a:effectLst/>
            </a:endParaRPr>
          </a:p>
        </p:txBody>
      </p:sp>
      <p:graphicFrame>
        <p:nvGraphicFramePr>
          <p:cNvPr id="9" name="Table 8">
            <a:extLst>
              <a:ext uri="{FF2B5EF4-FFF2-40B4-BE49-F238E27FC236}">
                <a16:creationId xmlns:a16="http://schemas.microsoft.com/office/drawing/2014/main" id="{CE3CE9F1-79C6-9816-D755-782D4407FB0E}"/>
              </a:ext>
            </a:extLst>
          </p:cNvPr>
          <p:cNvGraphicFramePr>
            <a:graphicFrameLocks noGrp="1"/>
          </p:cNvGraphicFramePr>
          <p:nvPr>
            <p:extLst>
              <p:ext uri="{D42A27DB-BD31-4B8C-83A1-F6EECF244321}">
                <p14:modId xmlns:p14="http://schemas.microsoft.com/office/powerpoint/2010/main" val="2772414433"/>
              </p:ext>
            </p:extLst>
          </p:nvPr>
        </p:nvGraphicFramePr>
        <p:xfrm>
          <a:off x="1178843" y="3700989"/>
          <a:ext cx="5725160" cy="743460"/>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2774358671"/>
                    </a:ext>
                  </a:extLst>
                </a:gridCol>
                <a:gridCol w="4197985">
                  <a:extLst>
                    <a:ext uri="{9D8B030D-6E8A-4147-A177-3AD203B41FA5}">
                      <a16:colId xmlns:a16="http://schemas.microsoft.com/office/drawing/2014/main" val="1530336566"/>
                    </a:ext>
                  </a:extLst>
                </a:gridCol>
              </a:tblGrid>
              <a:tr h="0">
                <a:tc>
                  <a:txBody>
                    <a:bodyPr/>
                    <a:lstStyle/>
                    <a:p>
                      <a:pPr algn="just">
                        <a:lnSpc>
                          <a:spcPct val="107000"/>
                        </a:lnSpc>
                        <a:spcAft>
                          <a:spcPts val="800"/>
                        </a:spcAft>
                      </a:pPr>
                      <a:r>
                        <a:rPr lang="en-IN" sz="1200" kern="100">
                          <a:solidFill>
                            <a:schemeClr val="bg1"/>
                          </a:solidFill>
                          <a:effectLst/>
                        </a:rPr>
                        <a:t>inventory_id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inventory item.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6376539"/>
                  </a:ext>
                </a:extLst>
              </a:tr>
              <a:tr h="0">
                <a:tc>
                  <a:txBody>
                    <a:bodyPr/>
                    <a:lstStyle/>
                    <a:p>
                      <a:pPr algn="just">
                        <a:lnSpc>
                          <a:spcPct val="107000"/>
                        </a:lnSpc>
                        <a:spcAft>
                          <a:spcPts val="800"/>
                        </a:spcAft>
                      </a:pPr>
                      <a:r>
                        <a:rPr lang="en-IN" sz="1200" kern="100">
                          <a:solidFill>
                            <a:schemeClr val="bg1"/>
                          </a:solidFill>
                          <a:effectLst/>
                        </a:rPr>
                        <a:t>film_id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film_id in the Film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704709"/>
                  </a:ext>
                </a:extLst>
              </a:tr>
              <a:tr h="0">
                <a:tc>
                  <a:txBody>
                    <a:bodyPr/>
                    <a:lstStyle/>
                    <a:p>
                      <a:pPr algn="just">
                        <a:lnSpc>
                          <a:spcPct val="107000"/>
                        </a:lnSpc>
                        <a:spcAft>
                          <a:spcPts val="800"/>
                        </a:spcAft>
                      </a:pPr>
                      <a:r>
                        <a:rPr lang="en-IN" sz="1200" kern="100">
                          <a:solidFill>
                            <a:schemeClr val="bg1"/>
                          </a:solidFill>
                          <a:effectLst/>
                        </a:rPr>
                        <a:t>store_id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store_id in the Store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9781352"/>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5717307"/>
                  </a:ext>
                </a:extLst>
              </a:tr>
            </a:tbl>
          </a:graphicData>
        </a:graphic>
      </p:graphicFrame>
    </p:spTree>
    <p:extLst>
      <p:ext uri="{BB962C8B-B14F-4D97-AF65-F5344CB8AC3E}">
        <p14:creationId xmlns:p14="http://schemas.microsoft.com/office/powerpoint/2010/main" val="277381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A6E479A-7A70-3F37-FFC8-37F861F11FD8}"/>
              </a:ext>
            </a:extLst>
          </p:cNvPr>
          <p:cNvGraphicFramePr>
            <a:graphicFrameLocks noGrp="1"/>
          </p:cNvGraphicFramePr>
          <p:nvPr>
            <p:extLst>
              <p:ext uri="{D42A27DB-BD31-4B8C-83A1-F6EECF244321}">
                <p14:modId xmlns:p14="http://schemas.microsoft.com/office/powerpoint/2010/main" val="3574211782"/>
              </p:ext>
            </p:extLst>
          </p:nvPr>
        </p:nvGraphicFramePr>
        <p:xfrm>
          <a:off x="1262593" y="1597694"/>
          <a:ext cx="5725160" cy="2807659"/>
        </p:xfrm>
        <a:graphic>
          <a:graphicData uri="http://schemas.openxmlformats.org/drawingml/2006/table">
            <a:tbl>
              <a:tblPr firstRow="1" firstCol="1" bandRow="1">
                <a:tableStyleId>{6864651B-3AB5-4018-A529-849AE7E1D969}</a:tableStyleId>
              </a:tblPr>
              <a:tblGrid>
                <a:gridCol w="1527175">
                  <a:extLst>
                    <a:ext uri="{9D8B030D-6E8A-4147-A177-3AD203B41FA5}">
                      <a16:colId xmlns:a16="http://schemas.microsoft.com/office/drawing/2014/main" val="76361661"/>
                    </a:ext>
                  </a:extLst>
                </a:gridCol>
                <a:gridCol w="4197985">
                  <a:extLst>
                    <a:ext uri="{9D8B030D-6E8A-4147-A177-3AD203B41FA5}">
                      <a16:colId xmlns:a16="http://schemas.microsoft.com/office/drawing/2014/main" val="2212089140"/>
                    </a:ext>
                  </a:extLst>
                </a:gridCol>
              </a:tblGrid>
              <a:tr h="0">
                <a:tc>
                  <a:txBody>
                    <a:bodyPr/>
                    <a:lstStyle/>
                    <a:p>
                      <a:pPr algn="just">
                        <a:lnSpc>
                          <a:spcPct val="107000"/>
                        </a:lnSpc>
                        <a:spcAft>
                          <a:spcPts val="800"/>
                        </a:spcAft>
                      </a:pPr>
                      <a:r>
                        <a:rPr lang="en-IN" sz="1200" kern="100">
                          <a:solidFill>
                            <a:schemeClr val="bg1"/>
                          </a:solidFill>
                          <a:effectLst/>
                        </a:rPr>
                        <a:t>film_id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Unique identifier for each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3039025"/>
                  </a:ext>
                </a:extLst>
              </a:tr>
              <a:tr h="0">
                <a:tc>
                  <a:txBody>
                    <a:bodyPr/>
                    <a:lstStyle/>
                    <a:p>
                      <a:pPr algn="just">
                        <a:lnSpc>
                          <a:spcPct val="107000"/>
                        </a:lnSpc>
                        <a:spcAft>
                          <a:spcPts val="800"/>
                        </a:spcAft>
                      </a:pPr>
                      <a:r>
                        <a:rPr lang="en-IN" sz="1200" kern="100">
                          <a:solidFill>
                            <a:schemeClr val="bg1"/>
                          </a:solidFill>
                          <a:effectLst/>
                        </a:rPr>
                        <a:t>title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Title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84850"/>
                  </a:ext>
                </a:extLst>
              </a:tr>
              <a:tr h="0">
                <a:tc>
                  <a:txBody>
                    <a:bodyPr/>
                    <a:lstStyle/>
                    <a:p>
                      <a:pPr algn="just">
                        <a:lnSpc>
                          <a:spcPct val="107000"/>
                        </a:lnSpc>
                        <a:spcAft>
                          <a:spcPts val="800"/>
                        </a:spcAft>
                      </a:pPr>
                      <a:r>
                        <a:rPr lang="en-IN" sz="1200" kern="100">
                          <a:solidFill>
                            <a:schemeClr val="bg1"/>
                          </a:solidFill>
                          <a:effectLst/>
                        </a:rPr>
                        <a:t>description</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Description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359355"/>
                  </a:ext>
                </a:extLst>
              </a:tr>
              <a:tr h="0">
                <a:tc>
                  <a:txBody>
                    <a:bodyPr/>
                    <a:lstStyle/>
                    <a:p>
                      <a:pPr algn="just">
                        <a:lnSpc>
                          <a:spcPct val="107000"/>
                        </a:lnSpc>
                        <a:spcAft>
                          <a:spcPts val="800"/>
                        </a:spcAft>
                      </a:pPr>
                      <a:r>
                        <a:rPr lang="en-IN" sz="1200" kern="100">
                          <a:solidFill>
                            <a:schemeClr val="bg1"/>
                          </a:solidFill>
                          <a:effectLst/>
                        </a:rPr>
                        <a:t>release_year</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Year when the film was released.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279567"/>
                  </a:ext>
                </a:extLst>
              </a:tr>
              <a:tr h="0">
                <a:tc>
                  <a:txBody>
                    <a:bodyPr/>
                    <a:lstStyle/>
                    <a:p>
                      <a:pPr algn="just">
                        <a:lnSpc>
                          <a:spcPct val="107000"/>
                        </a:lnSpc>
                        <a:spcAft>
                          <a:spcPts val="800"/>
                        </a:spcAft>
                      </a:pPr>
                      <a:r>
                        <a:rPr lang="en-IN" sz="1200" kern="100">
                          <a:solidFill>
                            <a:schemeClr val="bg1"/>
                          </a:solidFill>
                          <a:effectLst/>
                        </a:rPr>
                        <a:t>language_id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language_id in the Language table.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7063768"/>
                  </a:ext>
                </a:extLst>
              </a:tr>
              <a:tr h="0">
                <a:tc>
                  <a:txBody>
                    <a:bodyPr/>
                    <a:lstStyle/>
                    <a:p>
                      <a:pPr algn="just">
                        <a:lnSpc>
                          <a:spcPct val="107000"/>
                        </a:lnSpc>
                        <a:spcAft>
                          <a:spcPts val="800"/>
                        </a:spcAft>
                      </a:pPr>
                      <a:r>
                        <a:rPr lang="en-IN" sz="1200" kern="100">
                          <a:solidFill>
                            <a:schemeClr val="bg1"/>
                          </a:solidFill>
                          <a:effectLst/>
                        </a:rPr>
                        <a:t>original_language_id</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Foreign key referencing the language_id in the Language table for the original language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0617997"/>
                  </a:ext>
                </a:extLst>
              </a:tr>
              <a:tr h="0">
                <a:tc>
                  <a:txBody>
                    <a:bodyPr/>
                    <a:lstStyle/>
                    <a:p>
                      <a:pPr algn="just">
                        <a:lnSpc>
                          <a:spcPct val="107000"/>
                        </a:lnSpc>
                        <a:spcAft>
                          <a:spcPts val="800"/>
                        </a:spcAft>
                      </a:pPr>
                      <a:r>
                        <a:rPr lang="en-IN" sz="1200" kern="100">
                          <a:solidFill>
                            <a:schemeClr val="bg1"/>
                          </a:solidFill>
                          <a:effectLst/>
                        </a:rPr>
                        <a:t>rental_duration</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Rental duration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7245740"/>
                  </a:ext>
                </a:extLst>
              </a:tr>
              <a:tr h="0">
                <a:tc>
                  <a:txBody>
                    <a:bodyPr/>
                    <a:lstStyle/>
                    <a:p>
                      <a:pPr algn="just">
                        <a:lnSpc>
                          <a:spcPct val="107000"/>
                        </a:lnSpc>
                        <a:spcAft>
                          <a:spcPts val="800"/>
                        </a:spcAft>
                      </a:pPr>
                      <a:r>
                        <a:rPr lang="en-IN" sz="1200" kern="100">
                          <a:solidFill>
                            <a:schemeClr val="bg1"/>
                          </a:solidFill>
                          <a:effectLst/>
                        </a:rPr>
                        <a:t>rental_rate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Rental rate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2909494"/>
                  </a:ext>
                </a:extLst>
              </a:tr>
              <a:tr h="0">
                <a:tc>
                  <a:txBody>
                    <a:bodyPr/>
                    <a:lstStyle/>
                    <a:p>
                      <a:pPr algn="just">
                        <a:lnSpc>
                          <a:spcPct val="107000"/>
                        </a:lnSpc>
                        <a:spcAft>
                          <a:spcPts val="800"/>
                        </a:spcAft>
                      </a:pPr>
                      <a:r>
                        <a:rPr lang="en-IN" sz="1200" kern="100">
                          <a:solidFill>
                            <a:schemeClr val="bg1"/>
                          </a:solidFill>
                          <a:effectLst/>
                        </a:rPr>
                        <a:t>length</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Length of the film in minutes.</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8117170"/>
                  </a:ext>
                </a:extLst>
              </a:tr>
              <a:tr h="0">
                <a:tc>
                  <a:txBody>
                    <a:bodyPr/>
                    <a:lstStyle/>
                    <a:p>
                      <a:pPr algn="just">
                        <a:lnSpc>
                          <a:spcPct val="107000"/>
                        </a:lnSpc>
                        <a:spcAft>
                          <a:spcPts val="800"/>
                        </a:spcAft>
                      </a:pPr>
                      <a:r>
                        <a:rPr lang="en-IN" sz="1200" kern="100">
                          <a:solidFill>
                            <a:schemeClr val="bg1"/>
                          </a:solidFill>
                          <a:effectLst/>
                        </a:rPr>
                        <a:t>replacement_cost</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Replacement cost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535489"/>
                  </a:ext>
                </a:extLst>
              </a:tr>
              <a:tr h="0">
                <a:tc>
                  <a:txBody>
                    <a:bodyPr/>
                    <a:lstStyle/>
                    <a:p>
                      <a:pPr algn="just">
                        <a:lnSpc>
                          <a:spcPct val="107000"/>
                        </a:lnSpc>
                        <a:spcAft>
                          <a:spcPts val="800"/>
                        </a:spcAft>
                      </a:pPr>
                      <a:r>
                        <a:rPr lang="en-IN" sz="1200" kern="100">
                          <a:solidFill>
                            <a:schemeClr val="bg1"/>
                          </a:solidFill>
                          <a:effectLst/>
                        </a:rPr>
                        <a:t>rating</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Rating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9296290"/>
                  </a:ext>
                </a:extLst>
              </a:tr>
              <a:tr h="0">
                <a:tc>
                  <a:txBody>
                    <a:bodyPr/>
                    <a:lstStyle/>
                    <a:p>
                      <a:pPr algn="just">
                        <a:lnSpc>
                          <a:spcPct val="107000"/>
                        </a:lnSpc>
                        <a:spcAft>
                          <a:spcPts val="800"/>
                        </a:spcAft>
                      </a:pPr>
                      <a:r>
                        <a:rPr lang="en-IN" sz="1200" kern="100">
                          <a:solidFill>
                            <a:schemeClr val="bg1"/>
                          </a:solidFill>
                          <a:effectLst/>
                        </a:rPr>
                        <a:t>special_features</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a:solidFill>
                            <a:schemeClr val="bg1"/>
                          </a:solidFill>
                          <a:effectLst/>
                        </a:rPr>
                        <a:t>Special features of the film.</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2807991"/>
                  </a:ext>
                </a:extLst>
              </a:tr>
              <a:tr h="0">
                <a:tc>
                  <a:txBody>
                    <a:bodyPr/>
                    <a:lstStyle/>
                    <a:p>
                      <a:pPr algn="just">
                        <a:lnSpc>
                          <a:spcPct val="107000"/>
                        </a:lnSpc>
                        <a:spcAft>
                          <a:spcPts val="800"/>
                        </a:spcAft>
                      </a:pPr>
                      <a:r>
                        <a:rPr lang="en-IN" sz="1200" kern="100">
                          <a:solidFill>
                            <a:schemeClr val="bg1"/>
                          </a:solidFill>
                          <a:effectLst/>
                        </a:rPr>
                        <a:t>last_update</a:t>
                      </a:r>
                      <a:endParaRPr lang="en-IN"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solidFill>
                            <a:schemeClr val="bg1"/>
                          </a:solidFill>
                          <a:effectLst/>
                        </a:rPr>
                        <a:t>Date of the last update to the film record.</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9589808"/>
                  </a:ext>
                </a:extLst>
              </a:tr>
            </a:tbl>
          </a:graphicData>
        </a:graphic>
      </p:graphicFrame>
      <p:sp>
        <p:nvSpPr>
          <p:cNvPr id="5" name="Rectangle 1">
            <a:extLst>
              <a:ext uri="{FF2B5EF4-FFF2-40B4-BE49-F238E27FC236}">
                <a16:creationId xmlns:a16="http://schemas.microsoft.com/office/drawing/2014/main" id="{4A121AC7-7A00-C513-FAA7-3D79544B29EC}"/>
              </a:ext>
            </a:extLst>
          </p:cNvPr>
          <p:cNvSpPr>
            <a:spLocks noGrp="1" noChangeArrowheads="1"/>
          </p:cNvSpPr>
          <p:nvPr>
            <p:ph type="body" idx="1"/>
          </p:nvPr>
        </p:nvSpPr>
        <p:spPr bwMode="auto">
          <a:xfrm>
            <a:off x="1262593" y="1149715"/>
            <a:ext cx="16499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Table: Film</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771495653"/>
      </p:ext>
    </p:extLst>
  </p:cSld>
  <p:clrMapOvr>
    <a:masterClrMapping/>
  </p:clrMapOvr>
</p:sld>
</file>

<file path=ppt/theme/theme1.xml><?xml version="1.0" encoding="utf-8"?>
<a:theme xmlns:a="http://schemas.openxmlformats.org/drawingml/2006/main" name="Table Read Meeting Infographics by Slidesgo">
  <a:themeElements>
    <a:clrScheme name="Simple Light">
      <a:dk1>
        <a:srgbClr val="000000"/>
      </a:dk1>
      <a:lt1>
        <a:srgbClr val="FFFFFF"/>
      </a:lt1>
      <a:dk2>
        <a:srgbClr val="CCCCCC"/>
      </a:dk2>
      <a:lt2>
        <a:srgbClr val="A2BBCA"/>
      </a:lt2>
      <a:accent1>
        <a:srgbClr val="CAC6A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1130</Words>
  <Application>Microsoft Office PowerPoint</Application>
  <PresentationFormat>On-screen Show (16:9)</PresentationFormat>
  <Paragraphs>210</Paragraphs>
  <Slides>22</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Open Sans</vt:lpstr>
      <vt:lpstr>Bebas Neue</vt:lpstr>
      <vt:lpstr>Montserrat</vt:lpstr>
      <vt:lpstr>Proxima Nova</vt:lpstr>
      <vt:lpstr>Be Vietnam Pro</vt:lpstr>
      <vt:lpstr>Arial</vt:lpstr>
      <vt:lpstr>Century Gothic</vt:lpstr>
      <vt:lpstr>Calibri</vt:lpstr>
      <vt:lpstr>Proxima Nova Semibold</vt:lpstr>
      <vt:lpstr>Table Read Meeting Infographics by Slidesgo</vt:lpstr>
      <vt:lpstr>Slidesgo Final Pages</vt:lpstr>
      <vt:lpstr>Capstone Project – Sakila DVD Rental Store</vt:lpstr>
      <vt:lpstr>PowerPoint Presentation</vt:lpstr>
      <vt:lpstr>OBJECTIVE OF THE ANALYSIS</vt:lpstr>
      <vt:lpstr>PowerPoint Presentation</vt:lpstr>
      <vt:lpstr>DATA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Sakila DVD Rental Store</dc:title>
  <dc:creator>Lenovo</dc:creator>
  <cp:lastModifiedBy>Lenovo</cp:lastModifiedBy>
  <cp:revision>12</cp:revision>
  <dcterms:modified xsi:type="dcterms:W3CDTF">2023-09-30T08:50:03Z</dcterms:modified>
</cp:coreProperties>
</file>