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2"/>
  </p:notesMasterIdLst>
  <p:handoutMasterIdLst>
    <p:handoutMasterId r:id="rId13"/>
  </p:handoutMasterIdLst>
  <p:sldIdLst>
    <p:sldId id="256" r:id="rId5"/>
    <p:sldId id="275" r:id="rId6"/>
    <p:sldId id="276" r:id="rId7"/>
    <p:sldId id="277" r:id="rId8"/>
    <p:sldId id="278" r:id="rId9"/>
    <p:sldId id="258"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49" d="100"/>
          <a:sy n="49" d="100"/>
        </p:scale>
        <p:origin x="72" y="8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custT="1"/>
      <dgm:spPr/>
      <dgm:t>
        <a:bodyPr/>
        <a:lstStyle/>
        <a:p>
          <a:pPr>
            <a:lnSpc>
              <a:spcPct val="100000"/>
            </a:lnSpc>
          </a:pPr>
          <a:r>
            <a:rPr lang="en-US" sz="1800" dirty="0"/>
            <a:t>Long distance</a:t>
          </a:r>
        </a:p>
        <a:p>
          <a:pPr>
            <a:lnSpc>
              <a:spcPct val="100000"/>
            </a:lnSpc>
          </a:pPr>
          <a:r>
            <a:rPr lang="en-US" sz="1800" dirty="0"/>
            <a:t>Propagation</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custT="1"/>
      <dgm:spPr/>
      <dgm:t>
        <a:bodyPr/>
        <a:lstStyle/>
        <a:p>
          <a:pPr>
            <a:lnSpc>
              <a:spcPct val="100000"/>
            </a:lnSpc>
          </a:pPr>
          <a:r>
            <a:rPr lang="en-US" sz="1800" dirty="0"/>
            <a:t>Penetrates environmental</a:t>
          </a:r>
        </a:p>
        <a:p>
          <a:pPr>
            <a:lnSpc>
              <a:spcPct val="100000"/>
            </a:lnSpc>
          </a:pPr>
          <a:r>
            <a:rPr lang="en-US" sz="1800" dirty="0"/>
            <a:t>barriers</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a:t>Maximum coverage</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a:t>Strong signals in rural areas</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untains"/>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r tre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custScaleY="150850">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arth globe Americas"/>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i Fi"/>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880784"/>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1044390"/>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880784"/>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Long distance</a:t>
          </a:r>
        </a:p>
        <a:p>
          <a:pPr marL="0" lvl="0" indent="0" algn="l" defTabSz="800100">
            <a:lnSpc>
              <a:spcPct val="100000"/>
            </a:lnSpc>
            <a:spcBef>
              <a:spcPct val="0"/>
            </a:spcBef>
            <a:spcAft>
              <a:spcPct val="35000"/>
            </a:spcAft>
            <a:buNone/>
          </a:pPr>
          <a:r>
            <a:rPr lang="en-US" sz="1800" kern="1200" dirty="0"/>
            <a:t>Propagation</a:t>
          </a:r>
        </a:p>
      </dsp:txBody>
      <dsp:txXfrm>
        <a:off x="1075332" y="880784"/>
        <a:ext cx="1836390" cy="779074"/>
      </dsp:txXfrm>
    </dsp:sp>
    <dsp:sp modelId="{75512A68-FA50-4392-A441-C6EC352FE606}">
      <dsp:nvSpPr>
        <dsp:cNvPr id="0" name=""/>
        <dsp:cNvSpPr/>
      </dsp:nvSpPr>
      <dsp:spPr>
        <a:xfrm>
          <a:off x="3231700" y="880784"/>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1044390"/>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682704"/>
          <a:ext cx="1836390" cy="117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Penetrates environmental</a:t>
          </a:r>
        </a:p>
        <a:p>
          <a:pPr marL="0" lvl="0" indent="0" algn="l" defTabSz="800100">
            <a:lnSpc>
              <a:spcPct val="100000"/>
            </a:lnSpc>
            <a:spcBef>
              <a:spcPct val="0"/>
            </a:spcBef>
            <a:spcAft>
              <a:spcPct val="35000"/>
            </a:spcAft>
            <a:buNone/>
          </a:pPr>
          <a:r>
            <a:rPr lang="en-US" sz="1800" kern="1200" dirty="0"/>
            <a:t>barriers</a:t>
          </a:r>
        </a:p>
      </dsp:txBody>
      <dsp:txXfrm>
        <a:off x="4177719" y="682704"/>
        <a:ext cx="1836390" cy="1175234"/>
      </dsp:txXfrm>
    </dsp:sp>
    <dsp:sp modelId="{2CA4BD4C-87EF-4944-9E57-97154B3B633C}">
      <dsp:nvSpPr>
        <dsp:cNvPr id="0" name=""/>
        <dsp:cNvSpPr/>
      </dsp:nvSpPr>
      <dsp:spPr>
        <a:xfrm>
          <a:off x="129313" y="253788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701487"/>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53788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Maximum coverage</a:t>
          </a:r>
        </a:p>
      </dsp:txBody>
      <dsp:txXfrm>
        <a:off x="1075332" y="2537881"/>
        <a:ext cx="1836390" cy="779074"/>
      </dsp:txXfrm>
    </dsp:sp>
    <dsp:sp modelId="{7089FE6B-57E5-4306-8097-E758E000C828}">
      <dsp:nvSpPr>
        <dsp:cNvPr id="0" name=""/>
        <dsp:cNvSpPr/>
      </dsp:nvSpPr>
      <dsp:spPr>
        <a:xfrm>
          <a:off x="3231700" y="253788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701487"/>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53788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Strong signals in rural areas</a:t>
          </a:r>
        </a:p>
      </dsp:txBody>
      <dsp:txXfrm>
        <a:off x="4177719" y="2537881"/>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11/24/2020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0.jpg"/><Relationship Id="rId10" Type="http://schemas.microsoft.com/office/2007/relationships/diagramDrawing" Target="../diagrams/drawing1.xml"/><Relationship Id="rId4" Type="http://schemas.openxmlformats.org/officeDocument/2006/relationships/image" Target="../media/image9.jp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Research presentation</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On unused tv signals</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E6F-EB53-4100-90A7-7485D0035AFB}"/>
              </a:ext>
            </a:extLst>
          </p:cNvPr>
          <p:cNvSpPr>
            <a:spLocks noGrp="1"/>
          </p:cNvSpPr>
          <p:nvPr>
            <p:ph type="title"/>
          </p:nvPr>
        </p:nvSpPr>
        <p:spPr>
          <a:xfrm>
            <a:off x="685801" y="161278"/>
            <a:ext cx="10131425" cy="1456267"/>
          </a:xfrm>
        </p:spPr>
        <p:txBody>
          <a:bodyPr/>
          <a:lstStyle/>
          <a:p>
            <a:r>
              <a:rPr lang="en-IN" dirty="0"/>
              <a:t>Cable internet</a:t>
            </a:r>
          </a:p>
        </p:txBody>
      </p:sp>
      <p:sp>
        <p:nvSpPr>
          <p:cNvPr id="3" name="Content Placeholder 2">
            <a:extLst>
              <a:ext uri="{FF2B5EF4-FFF2-40B4-BE49-F238E27FC236}">
                <a16:creationId xmlns:a16="http://schemas.microsoft.com/office/drawing/2014/main" id="{CE352F96-05FC-4BDF-9542-70FEF9FC1E94}"/>
              </a:ext>
            </a:extLst>
          </p:cNvPr>
          <p:cNvSpPr>
            <a:spLocks noGrp="1"/>
          </p:cNvSpPr>
          <p:nvPr>
            <p:ph idx="1"/>
          </p:nvPr>
        </p:nvSpPr>
        <p:spPr>
          <a:xfrm>
            <a:off x="685800" y="1493998"/>
            <a:ext cx="10131425" cy="3649133"/>
          </a:xfrm>
        </p:spPr>
        <p:txBody>
          <a:bodyPr/>
          <a:lstStyle/>
          <a:p>
            <a:r>
              <a:rPr lang="en-US" b="0" i="0" dirty="0">
                <a:solidFill>
                  <a:srgbClr val="000000"/>
                </a:solidFill>
                <a:effectLst/>
                <a:latin typeface="Arial" panose="020B0604020202020204" pitchFamily="34" charset="0"/>
              </a:rPr>
              <a:t>Cable Internet is a category of broadband Internet access that uses the infrastructure of cable TV network to provide Internet services. Cable Internet provides connectivity from the Internet service provider (ISP) to the end users in a similar manner as digital subscriber line (DSL) and fiber-to-the-home (FTTH).</a:t>
            </a:r>
          </a:p>
          <a:p>
            <a:r>
              <a:rPr lang="en-US" dirty="0">
                <a:solidFill>
                  <a:srgbClr val="000000"/>
                </a:solidFill>
                <a:latin typeface="Arial" panose="020B0604020202020204" pitchFamily="34" charset="0"/>
              </a:rPr>
              <a:t>It gives high speed internet .To access that we need to connect using modems.</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5754320F-97C5-4C4F-BCF6-25365ECCB711}"/>
              </a:ext>
            </a:extLst>
          </p:cNvPr>
          <p:cNvPicPr>
            <a:picLocks noChangeAspect="1"/>
          </p:cNvPicPr>
          <p:nvPr/>
        </p:nvPicPr>
        <p:blipFill rotWithShape="1">
          <a:blip r:embed="rId2"/>
          <a:srcRect l="4292" t="1642" b="1544"/>
          <a:stretch/>
        </p:blipFill>
        <p:spPr>
          <a:xfrm>
            <a:off x="1109707" y="3545936"/>
            <a:ext cx="7199791" cy="2992059"/>
          </a:xfrm>
          <a:prstGeom prst="rect">
            <a:avLst/>
          </a:prstGeom>
        </p:spPr>
      </p:pic>
    </p:spTree>
    <p:extLst>
      <p:ext uri="{BB962C8B-B14F-4D97-AF65-F5344CB8AC3E}">
        <p14:creationId xmlns:p14="http://schemas.microsoft.com/office/powerpoint/2010/main" val="14064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7AF5-258D-4494-B392-A7091A5D3AAF}"/>
              </a:ext>
            </a:extLst>
          </p:cNvPr>
          <p:cNvSpPr>
            <a:spLocks noGrp="1"/>
          </p:cNvSpPr>
          <p:nvPr>
            <p:ph type="title"/>
          </p:nvPr>
        </p:nvSpPr>
        <p:spPr>
          <a:xfrm>
            <a:off x="685800" y="5918"/>
            <a:ext cx="10131425" cy="1456267"/>
          </a:xfrm>
        </p:spPr>
        <p:txBody>
          <a:bodyPr>
            <a:normAutofit/>
          </a:bodyPr>
          <a:lstStyle/>
          <a:p>
            <a:r>
              <a:rPr lang="en-IN" sz="4000" dirty="0"/>
              <a:t>Spectrum technology</a:t>
            </a:r>
          </a:p>
        </p:txBody>
      </p:sp>
      <p:sp>
        <p:nvSpPr>
          <p:cNvPr id="3" name="Content Placeholder 2">
            <a:extLst>
              <a:ext uri="{FF2B5EF4-FFF2-40B4-BE49-F238E27FC236}">
                <a16:creationId xmlns:a16="http://schemas.microsoft.com/office/drawing/2014/main" id="{1A10E606-12E7-4B2F-BECB-00B4B92D7C0D}"/>
              </a:ext>
            </a:extLst>
          </p:cNvPr>
          <p:cNvSpPr>
            <a:spLocks noGrp="1"/>
          </p:cNvSpPr>
          <p:nvPr>
            <p:ph idx="1"/>
          </p:nvPr>
        </p:nvSpPr>
        <p:spPr>
          <a:xfrm>
            <a:off x="597024" y="1183278"/>
            <a:ext cx="10131425" cy="3649133"/>
          </a:xfrm>
        </p:spPr>
        <p:txBody>
          <a:bodyPr>
            <a:normAutofit fontScale="92500"/>
          </a:bodyPr>
          <a:lstStyle/>
          <a:p>
            <a:r>
              <a:rPr lang="en-US" sz="2200" b="0" i="0" dirty="0">
                <a:solidFill>
                  <a:schemeClr val="bg1"/>
                </a:solidFill>
                <a:effectLst/>
                <a:latin typeface="Titillium Web"/>
              </a:rPr>
              <a:t>TV White Space refers to the unused TV channels between the active ones in the VHF and UHF spectrum. These are typically referred to as the “buffer” channels. In the past, these buffers were placed between active TV channels to protect broadcasting interference. It has since been researched and proven that this unused spectrum can be used to provide broadband Internet access while operating harmoniously with surrounding TV channels.</a:t>
            </a:r>
            <a:r>
              <a:rPr lang="en-US" sz="2200" b="0" i="0" dirty="0">
                <a:solidFill>
                  <a:srgbClr val="000000"/>
                </a:solidFill>
                <a:effectLst/>
                <a:latin typeface="wf_segoe-ui_normal"/>
              </a:rPr>
              <a:t> </a:t>
            </a:r>
          </a:p>
          <a:p>
            <a:r>
              <a:rPr lang="en-US" sz="2200" b="0" i="0" dirty="0">
                <a:solidFill>
                  <a:srgbClr val="000000"/>
                </a:solidFill>
                <a:effectLst/>
                <a:latin typeface="wf_segoe-ui_normal"/>
              </a:rPr>
              <a:t>TV white spaces devices and networks will work in much the same way as conventional Wi-Fi, but because the TV signals </a:t>
            </a:r>
            <a:r>
              <a:rPr lang="en-US" sz="2200" b="1" i="1" dirty="0">
                <a:solidFill>
                  <a:srgbClr val="000000"/>
                </a:solidFill>
                <a:effectLst/>
                <a:latin typeface="wf_segoe-ui_normal"/>
              </a:rPr>
              <a:t>travel over longer distances and better penetrate walls and other obstacles, they require fewer access points to cover the same area</a:t>
            </a:r>
            <a:r>
              <a:rPr lang="en-US" sz="2200" b="0" i="0" dirty="0">
                <a:solidFill>
                  <a:srgbClr val="000000"/>
                </a:solidFill>
                <a:effectLst/>
                <a:latin typeface="wf_segoe-ui_normal"/>
              </a:rPr>
              <a:t>.</a:t>
            </a:r>
          </a:p>
          <a:p>
            <a:r>
              <a:rPr lang="en-US" sz="2200" dirty="0">
                <a:solidFill>
                  <a:srgbClr val="000000"/>
                </a:solidFill>
                <a:latin typeface="wf_segoe-ui_normal"/>
              </a:rPr>
              <a:t>Because of the </a:t>
            </a:r>
            <a:r>
              <a:rPr lang="en-IN" sz="2200" b="0" i="0" dirty="0">
                <a:solidFill>
                  <a:srgbClr val="000000"/>
                </a:solidFill>
                <a:effectLst/>
                <a:latin typeface="wf_segoe-ui_normal"/>
              </a:rPr>
              <a:t> excellent range and obstacle penetration characteristics</a:t>
            </a:r>
            <a:r>
              <a:rPr lang="en-US" sz="2200" b="0" i="0" dirty="0">
                <a:solidFill>
                  <a:srgbClr val="000000"/>
                </a:solidFill>
                <a:effectLst/>
                <a:latin typeface="wf_segoe-ui_normal"/>
              </a:rPr>
              <a:t> ,it referred as </a:t>
            </a:r>
            <a:r>
              <a:rPr lang="en-IN" sz="2200" b="1" dirty="0">
                <a:solidFill>
                  <a:srgbClr val="FFC000"/>
                </a:solidFill>
                <a:latin typeface="wf_segoe-ui_normal"/>
              </a:rPr>
              <a:t>“</a:t>
            </a:r>
            <a:r>
              <a:rPr lang="en-IN" sz="2200" b="1" i="0" dirty="0">
                <a:solidFill>
                  <a:srgbClr val="FFC000"/>
                </a:solidFill>
                <a:effectLst/>
                <a:latin typeface="wf_segoe-ui_normal"/>
              </a:rPr>
              <a:t>Super Wi-Fi”</a:t>
            </a:r>
            <a:r>
              <a:rPr lang="en-IN" sz="2200" b="0" i="0" dirty="0">
                <a:solidFill>
                  <a:srgbClr val="000000"/>
                </a:solidFill>
                <a:effectLst/>
                <a:latin typeface="wf_segoe-ui_normal"/>
              </a:rPr>
              <a:t>.</a:t>
            </a:r>
          </a:p>
          <a:p>
            <a:endParaRPr lang="en-IN" dirty="0"/>
          </a:p>
        </p:txBody>
      </p:sp>
      <p:pic>
        <p:nvPicPr>
          <p:cNvPr id="4" name="Content Placeholder 4">
            <a:extLst>
              <a:ext uri="{FF2B5EF4-FFF2-40B4-BE49-F238E27FC236}">
                <a16:creationId xmlns:a16="http://schemas.microsoft.com/office/drawing/2014/main" id="{A1C25E5B-82E1-4F07-84EC-A6980D62BD9A}"/>
              </a:ext>
            </a:extLst>
          </p:cNvPr>
          <p:cNvPicPr>
            <a:picLocks noChangeAspect="1"/>
          </p:cNvPicPr>
          <p:nvPr/>
        </p:nvPicPr>
        <p:blipFill>
          <a:blip r:embed="rId2"/>
          <a:stretch>
            <a:fillRect/>
          </a:stretch>
        </p:blipFill>
        <p:spPr>
          <a:xfrm>
            <a:off x="3870664" y="4190260"/>
            <a:ext cx="8016536" cy="2574525"/>
          </a:xfrm>
          <a:prstGeom prst="rect">
            <a:avLst/>
          </a:prstGeom>
        </p:spPr>
      </p:pic>
    </p:spTree>
    <p:extLst>
      <p:ext uri="{BB962C8B-B14F-4D97-AF65-F5344CB8AC3E}">
        <p14:creationId xmlns:p14="http://schemas.microsoft.com/office/powerpoint/2010/main" val="10057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082A731-75D8-4001-A190-5B23B58A8055}"/>
              </a:ext>
            </a:extLst>
          </p:cNvPr>
          <p:cNvPicPr>
            <a:picLocks noGrp="1" noChangeAspect="1"/>
          </p:cNvPicPr>
          <p:nvPr>
            <p:ph idx="1"/>
          </p:nvPr>
        </p:nvPicPr>
        <p:blipFill>
          <a:blip r:embed="rId2"/>
          <a:stretch>
            <a:fillRect/>
          </a:stretch>
        </p:blipFill>
        <p:spPr>
          <a:xfrm>
            <a:off x="357329" y="277427"/>
            <a:ext cx="4543146" cy="2621132"/>
          </a:xfrm>
        </p:spPr>
      </p:pic>
      <p:sp>
        <p:nvSpPr>
          <p:cNvPr id="14" name="TextBox 13">
            <a:extLst>
              <a:ext uri="{FF2B5EF4-FFF2-40B4-BE49-F238E27FC236}">
                <a16:creationId xmlns:a16="http://schemas.microsoft.com/office/drawing/2014/main" id="{006BCC1E-2A3D-42A2-9ABA-2C353AF6EDD0}"/>
              </a:ext>
            </a:extLst>
          </p:cNvPr>
          <p:cNvSpPr txBox="1"/>
          <p:nvPr/>
        </p:nvSpPr>
        <p:spPr>
          <a:xfrm>
            <a:off x="5774924" y="936593"/>
            <a:ext cx="5672831" cy="1477328"/>
          </a:xfrm>
          <a:prstGeom prst="rect">
            <a:avLst/>
          </a:prstGeom>
          <a:noFill/>
        </p:spPr>
        <p:txBody>
          <a:bodyPr wrap="square" rtlCol="0">
            <a:spAutoFit/>
          </a:bodyPr>
          <a:lstStyle/>
          <a:p>
            <a:r>
              <a:rPr lang="en-US" b="0" i="0" dirty="0">
                <a:solidFill>
                  <a:srgbClr val="000000"/>
                </a:solidFill>
                <a:effectLst/>
                <a:latin typeface="wf_segoe-ui_normal"/>
              </a:rPr>
              <a:t>Better throughput was achieved closer to the base station. With non-contiguous and contiguous channel bonding an expected feature of second generation TV white space devices – for example, taking advantage of the 802.11af/ac Wi-Fi standard – even better throughput can be expected.</a:t>
            </a:r>
            <a:endParaRPr lang="en-IN" dirty="0"/>
          </a:p>
        </p:txBody>
      </p:sp>
      <p:sp>
        <p:nvSpPr>
          <p:cNvPr id="15" name="TextBox 14">
            <a:extLst>
              <a:ext uri="{FF2B5EF4-FFF2-40B4-BE49-F238E27FC236}">
                <a16:creationId xmlns:a16="http://schemas.microsoft.com/office/drawing/2014/main" id="{5D3F82FD-16CB-418A-A204-D6C318D54259}"/>
              </a:ext>
            </a:extLst>
          </p:cNvPr>
          <p:cNvSpPr txBox="1"/>
          <p:nvPr/>
        </p:nvSpPr>
        <p:spPr>
          <a:xfrm>
            <a:off x="435006" y="3604333"/>
            <a:ext cx="5339918" cy="2031325"/>
          </a:xfrm>
          <a:prstGeom prst="rect">
            <a:avLst/>
          </a:prstGeom>
          <a:noFill/>
        </p:spPr>
        <p:txBody>
          <a:bodyPr wrap="square" rtlCol="0">
            <a:spAutoFit/>
          </a:bodyPr>
          <a:lstStyle/>
          <a:p>
            <a:pPr algn="l"/>
            <a:r>
              <a:rPr lang="en-US" b="1" dirty="0">
                <a:solidFill>
                  <a:srgbClr val="0081C6"/>
                </a:solidFill>
                <a:effectLst/>
                <a:latin typeface="Titillium Web"/>
              </a:rPr>
              <a:t>Better Coverage than Wi-Fi</a:t>
            </a:r>
            <a:endParaRPr lang="en-US" b="1" dirty="0">
              <a:solidFill>
                <a:srgbClr val="2876C2"/>
              </a:solidFill>
              <a:effectLst/>
              <a:latin typeface="Titillium Web"/>
            </a:endParaRPr>
          </a:p>
          <a:p>
            <a:pPr algn="l"/>
            <a:r>
              <a:rPr lang="en-US" b="0" i="0" dirty="0">
                <a:solidFill>
                  <a:schemeClr val="bg1"/>
                </a:solidFill>
                <a:effectLst/>
                <a:latin typeface="Titillium Web"/>
              </a:rPr>
              <a:t>While a traditional Wi-Fi router has a relatively limited range, around 100 meters under perfect conditions, and can be blocked by walls or other environmental barriers, TV White Space technology can cover an expanse of about 10 kilometers in diameter (100 times the distance)! </a:t>
            </a:r>
            <a:endParaRPr lang="en-IN" dirty="0">
              <a:solidFill>
                <a:schemeClr val="bg1"/>
              </a:solidFill>
            </a:endParaRPr>
          </a:p>
        </p:txBody>
      </p:sp>
      <p:pic>
        <p:nvPicPr>
          <p:cNvPr id="17" name="Picture 16">
            <a:extLst>
              <a:ext uri="{FF2B5EF4-FFF2-40B4-BE49-F238E27FC236}">
                <a16:creationId xmlns:a16="http://schemas.microsoft.com/office/drawing/2014/main" id="{09FBF4B4-8E43-4461-8F36-6C176AA113D1}"/>
              </a:ext>
            </a:extLst>
          </p:cNvPr>
          <p:cNvPicPr>
            <a:picLocks noChangeAspect="1"/>
          </p:cNvPicPr>
          <p:nvPr/>
        </p:nvPicPr>
        <p:blipFill>
          <a:blip r:embed="rId3"/>
          <a:stretch>
            <a:fillRect/>
          </a:stretch>
        </p:blipFill>
        <p:spPr>
          <a:xfrm>
            <a:off x="6551720" y="3449196"/>
            <a:ext cx="4971495" cy="2800683"/>
          </a:xfrm>
          <a:prstGeom prst="rect">
            <a:avLst/>
          </a:prstGeom>
        </p:spPr>
      </p:pic>
    </p:spTree>
    <p:extLst>
      <p:ext uri="{BB962C8B-B14F-4D97-AF65-F5344CB8AC3E}">
        <p14:creationId xmlns:p14="http://schemas.microsoft.com/office/powerpoint/2010/main" val="190403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B441E-5213-436E-815E-BF5D8C1F67AB}"/>
              </a:ext>
            </a:extLst>
          </p:cNvPr>
          <p:cNvSpPr>
            <a:spLocks noGrp="1"/>
          </p:cNvSpPr>
          <p:nvPr>
            <p:ph idx="1"/>
          </p:nvPr>
        </p:nvSpPr>
        <p:spPr>
          <a:xfrm>
            <a:off x="685801" y="381740"/>
            <a:ext cx="10131425" cy="5965793"/>
          </a:xfrm>
        </p:spPr>
        <p:txBody>
          <a:bodyPr>
            <a:normAutofit/>
          </a:bodyPr>
          <a:lstStyle/>
          <a:p>
            <a:pPr algn="l"/>
            <a:r>
              <a:rPr lang="en-US" sz="2000" b="1" dirty="0">
                <a:solidFill>
                  <a:srgbClr val="00B0F0"/>
                </a:solidFill>
                <a:effectLst/>
                <a:latin typeface="Titillium Web"/>
              </a:rPr>
              <a:t>Non-Line-of-Sight (NLOS) Performance</a:t>
            </a:r>
          </a:p>
          <a:p>
            <a:pPr algn="l"/>
            <a:r>
              <a:rPr lang="en-US" sz="2000" b="0" i="0" dirty="0">
                <a:solidFill>
                  <a:schemeClr val="bg1"/>
                </a:solidFill>
                <a:effectLst/>
                <a:latin typeface="Titillium Web"/>
              </a:rPr>
              <a:t>Microwave links require line-of-sight (LOS) between the points being connected. In areas with rugged or forested terrain, the tall towers necessary to provide this line-of-sight connection make microwave an expensive and unfeasible solution. TV White Space technology provides an effective alternative to microwave by utilizing the lower-frequency UHF signals that can penetrate obstacles and cover uneven ground without requiring additional infrastructure</a:t>
            </a:r>
            <a:r>
              <a:rPr lang="en-US" sz="2000" b="0" i="0" dirty="0">
                <a:solidFill>
                  <a:srgbClr val="666666"/>
                </a:solidFill>
                <a:effectLst/>
                <a:latin typeface="Titillium Web"/>
              </a:rPr>
              <a:t>.</a:t>
            </a:r>
          </a:p>
          <a:p>
            <a:pPr algn="l"/>
            <a:r>
              <a:rPr lang="en-US" sz="2000" b="1" i="0" dirty="0">
                <a:solidFill>
                  <a:srgbClr val="00B0F0"/>
                </a:solidFill>
                <a:effectLst/>
                <a:latin typeface="Titillium Web"/>
              </a:rPr>
              <a:t>IS TV WHITE SPACE TECHNOLOGY VIABLE INTERNATIONALLY?</a:t>
            </a:r>
            <a:endParaRPr lang="en-US" sz="2000" b="0" i="0" dirty="0">
              <a:solidFill>
                <a:srgbClr val="00B0F0"/>
              </a:solidFill>
              <a:effectLst/>
              <a:latin typeface="Titillium Web"/>
            </a:endParaRPr>
          </a:p>
          <a:p>
            <a:pPr algn="l"/>
            <a:r>
              <a:rPr lang="en-US" sz="2000" b="0" i="0" dirty="0">
                <a:solidFill>
                  <a:schemeClr val="bg1"/>
                </a:solidFill>
                <a:effectLst/>
                <a:latin typeface="Titillium Web"/>
              </a:rPr>
              <a:t>While the United States and United Kingdom are the forerunners in developing this new technology, many other countries are following their lead, and TV White Space is on track for worldwide usage. For Canadian users, the UHF band includes spectrum available now for light licensed use. South Africa, Singapore, and New Zealand are not far behind in developing regulations and shaping the TV White Space landscape in their countries.</a:t>
            </a:r>
          </a:p>
          <a:p>
            <a:endParaRPr lang="en-IN" dirty="0"/>
          </a:p>
        </p:txBody>
      </p:sp>
    </p:spTree>
    <p:extLst>
      <p:ext uri="{BB962C8B-B14F-4D97-AF65-F5344CB8AC3E}">
        <p14:creationId xmlns:p14="http://schemas.microsoft.com/office/powerpoint/2010/main" val="20896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t>Advantages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3877036857"/>
              </p:ext>
            </p:extLst>
          </p:nvPr>
        </p:nvGraphicFramePr>
        <p:xfrm>
          <a:off x="712613" y="1930120"/>
          <a:ext cx="6143423" cy="39996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65</TotalTime>
  <Words>495</Words>
  <Application>Microsoft Office PowerPoint</Application>
  <PresentationFormat>Widescreen</PresentationFormat>
  <Paragraphs>30</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Titillium Web</vt:lpstr>
      <vt:lpstr>wf_segoe-ui_normal</vt:lpstr>
      <vt:lpstr>Celestial</vt:lpstr>
      <vt:lpstr>Research presentation</vt:lpstr>
      <vt:lpstr>Cable internet</vt:lpstr>
      <vt:lpstr>Spectrum technology</vt:lpstr>
      <vt:lpstr>PowerPoint Presentation</vt:lpstr>
      <vt:lpstr>PowerPoint Presentation</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Harshitha U K</dc:creator>
  <cp:lastModifiedBy>Harshitha U K</cp:lastModifiedBy>
  <cp:revision>6</cp:revision>
  <dcterms:created xsi:type="dcterms:W3CDTF">2020-11-24T14:46:42Z</dcterms:created>
  <dcterms:modified xsi:type="dcterms:W3CDTF">2020-11-24T15:52:31Z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