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6" r:id="rId4"/>
  </p:sldMasterIdLst>
  <p:sldIdLst>
    <p:sldId id="269" r:id="rId5"/>
    <p:sldId id="267" r:id="rId6"/>
    <p:sldId id="262" r:id="rId7"/>
    <p:sldId id="263" r:id="rId8"/>
    <p:sldId id="264" r:id="rId9"/>
    <p:sldId id="265" r:id="rId10"/>
    <p:sldId id="268" r:id="rId11"/>
    <p:sldId id="27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E3722"/>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9/18/2021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4290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65628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9/18/2021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66051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93624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9/18/2021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4303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54091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365019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A96C99-B8F8-4528-BD05-0E16E943DC09}" type="datetime1">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85918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649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FA2B21-3FCD-4721-B95C-427943F61125}" type="datetime1">
              <a:rPr lang="en-US" smtClean="0"/>
              <a:t>9/18/2021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103956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638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9/18/2021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983305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dpi.com/2078-2489/12/5/204/htm" TargetMode="External"/><Relationship Id="rId2" Type="http://schemas.openxmlformats.org/officeDocument/2006/relationships/hyperlink" Target="https://www.mdpi.com/2076-3417/11/13/6128/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40BA-FDAA-4A8E-9D35-417A9FB5A80F}"/>
              </a:ext>
            </a:extLst>
          </p:cNvPr>
          <p:cNvSpPr>
            <a:spLocks noGrp="1"/>
          </p:cNvSpPr>
          <p:nvPr>
            <p:ph type="ctrTitle"/>
          </p:nvPr>
        </p:nvSpPr>
        <p:spPr>
          <a:xfrm>
            <a:off x="599225" y="1077573"/>
            <a:ext cx="10993549" cy="1475013"/>
          </a:xfrm>
        </p:spPr>
        <p:txBody>
          <a:bodyPr>
            <a:normAutofit/>
          </a:bodyPr>
          <a:lstStyle/>
          <a:p>
            <a:pPr algn="ctr" rtl="0" fontAlgn="base">
              <a:spcBef>
                <a:spcPts val="0"/>
              </a:spcBef>
              <a:spcAft>
                <a:spcPts val="0"/>
              </a:spcAft>
            </a:pPr>
            <a:r>
              <a:rPr lang="en-US" sz="4000" b="1" dirty="0" err="1">
                <a:latin typeface="Times New Roman" panose="02020603050405020304" pitchFamily="18" charset="0"/>
                <a:cs typeface="Times New Roman" panose="02020603050405020304" pitchFamily="18" charset="0"/>
              </a:rPr>
              <a:t>SeNTIMENTAL</a:t>
            </a:r>
            <a:r>
              <a:rPr lang="en-US" sz="4000" b="1" dirty="0">
                <a:latin typeface="Times New Roman" panose="02020603050405020304" pitchFamily="18" charset="0"/>
                <a:cs typeface="Times New Roman" panose="02020603050405020304" pitchFamily="18" charset="0"/>
              </a:rPr>
              <a:t> ANALYSIS ON COVID DATA </a:t>
            </a:r>
            <a:r>
              <a:rPr lang="en-US" sz="3600" b="1" dirty="0">
                <a:solidFill>
                  <a:schemeClr val="bg1"/>
                </a:solidFill>
                <a:latin typeface="Times New Roman" panose="02020603050405020304" pitchFamily="18" charset="0"/>
                <a:cs typeface="Times New Roman" panose="02020603050405020304" pitchFamily="18" charset="0"/>
              </a:rPr>
              <a:t>COVID DATA</a:t>
            </a:r>
            <a:endParaRPr lang="en-IN" dirty="0"/>
          </a:p>
        </p:txBody>
      </p:sp>
      <p:sp>
        <p:nvSpPr>
          <p:cNvPr id="3" name="Subtitle 2">
            <a:extLst>
              <a:ext uri="{FF2B5EF4-FFF2-40B4-BE49-F238E27FC236}">
                <a16:creationId xmlns:a16="http://schemas.microsoft.com/office/drawing/2014/main" id="{AE320046-A47B-4927-9961-68EB95061B25}"/>
              </a:ext>
            </a:extLst>
          </p:cNvPr>
          <p:cNvSpPr>
            <a:spLocks noGrp="1"/>
          </p:cNvSpPr>
          <p:nvPr>
            <p:ph type="subTitle" idx="1"/>
          </p:nvPr>
        </p:nvSpPr>
        <p:spPr>
          <a:xfrm>
            <a:off x="361950" y="2200284"/>
            <a:ext cx="142875" cy="57142"/>
          </a:xfrm>
        </p:spPr>
        <p:txBody>
          <a:bodyPr>
            <a:normAutofit fontScale="25000" lnSpcReduction="20000"/>
          </a:bodyPr>
          <a:lstStyle/>
          <a:p>
            <a:endParaRPr lang="en-IN"/>
          </a:p>
        </p:txBody>
      </p:sp>
      <p:sp>
        <p:nvSpPr>
          <p:cNvPr id="5" name="TextBox 4">
            <a:extLst>
              <a:ext uri="{FF2B5EF4-FFF2-40B4-BE49-F238E27FC236}">
                <a16:creationId xmlns:a16="http://schemas.microsoft.com/office/drawing/2014/main" id="{A41E57CF-3520-4879-A769-E6A6A491C302}"/>
              </a:ext>
            </a:extLst>
          </p:cNvPr>
          <p:cNvSpPr txBox="1"/>
          <p:nvPr/>
        </p:nvSpPr>
        <p:spPr>
          <a:xfrm>
            <a:off x="704850" y="3286036"/>
            <a:ext cx="6096000" cy="1200329"/>
          </a:xfrm>
          <a:prstGeom prst="rect">
            <a:avLst/>
          </a:prstGeom>
          <a:noFill/>
        </p:spPr>
        <p:txBody>
          <a:bodyPr wrap="square">
            <a:spAutoFit/>
          </a:bodyPr>
          <a:lstStyle/>
          <a:p>
            <a:r>
              <a:rPr lang="en-US" dirty="0">
                <a:solidFill>
                  <a:schemeClr val="bg1"/>
                </a:solidFill>
              </a:rPr>
              <a:t>Venkata Harshith </a:t>
            </a:r>
            <a:r>
              <a:rPr lang="en-US" dirty="0" err="1">
                <a:solidFill>
                  <a:schemeClr val="bg1"/>
                </a:solidFill>
              </a:rPr>
              <a:t>Kamisetty</a:t>
            </a:r>
            <a:r>
              <a:rPr lang="en-US" dirty="0">
                <a:solidFill>
                  <a:schemeClr val="bg1"/>
                </a:solidFill>
              </a:rPr>
              <a:t>  121810313024</a:t>
            </a:r>
          </a:p>
          <a:p>
            <a:r>
              <a:rPr lang="en-US" dirty="0">
                <a:solidFill>
                  <a:schemeClr val="bg1"/>
                </a:solidFill>
              </a:rPr>
              <a:t>Harshit </a:t>
            </a:r>
            <a:r>
              <a:rPr lang="en-US" dirty="0" err="1">
                <a:solidFill>
                  <a:schemeClr val="bg1"/>
                </a:solidFill>
              </a:rPr>
              <a:t>Yellanti</a:t>
            </a:r>
            <a:r>
              <a:rPr lang="en-US" dirty="0">
                <a:solidFill>
                  <a:schemeClr val="bg1"/>
                </a:solidFill>
              </a:rPr>
              <a:t>                     121810313031</a:t>
            </a:r>
          </a:p>
          <a:p>
            <a:r>
              <a:rPr lang="en-US" dirty="0" err="1">
                <a:solidFill>
                  <a:schemeClr val="bg1"/>
                </a:solidFill>
              </a:rPr>
              <a:t>Saiteja</a:t>
            </a:r>
            <a:r>
              <a:rPr lang="en-US" dirty="0">
                <a:solidFill>
                  <a:schemeClr val="bg1"/>
                </a:solidFill>
              </a:rPr>
              <a:t> </a:t>
            </a:r>
            <a:r>
              <a:rPr lang="en-US" dirty="0" err="1">
                <a:solidFill>
                  <a:schemeClr val="bg1"/>
                </a:solidFill>
              </a:rPr>
              <a:t>Potluru</a:t>
            </a:r>
            <a:r>
              <a:rPr lang="en-US" dirty="0">
                <a:solidFill>
                  <a:schemeClr val="bg1"/>
                </a:solidFill>
              </a:rPr>
              <a:t>                      121810313035</a:t>
            </a:r>
          </a:p>
          <a:p>
            <a:r>
              <a:rPr lang="en-US" dirty="0">
                <a:solidFill>
                  <a:schemeClr val="bg1"/>
                </a:solidFill>
              </a:rPr>
              <a:t>PVV Surya Prasad                 121810313036</a:t>
            </a:r>
            <a:endParaRPr lang="en-IN" dirty="0">
              <a:solidFill>
                <a:schemeClr val="bg1"/>
              </a:solidFill>
            </a:endParaRPr>
          </a:p>
        </p:txBody>
      </p:sp>
      <p:sp>
        <p:nvSpPr>
          <p:cNvPr id="6" name="TextBox 5">
            <a:extLst>
              <a:ext uri="{FF2B5EF4-FFF2-40B4-BE49-F238E27FC236}">
                <a16:creationId xmlns:a16="http://schemas.microsoft.com/office/drawing/2014/main" id="{BC25B86C-C7D5-4819-A9D3-2ED2586B006F}"/>
              </a:ext>
            </a:extLst>
          </p:cNvPr>
          <p:cNvSpPr txBox="1"/>
          <p:nvPr/>
        </p:nvSpPr>
        <p:spPr>
          <a:xfrm>
            <a:off x="8763000" y="5086350"/>
            <a:ext cx="2071401" cy="1200329"/>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Under the guidance:</a:t>
            </a:r>
          </a:p>
          <a:p>
            <a:r>
              <a:rPr lang="en-IN" dirty="0">
                <a:solidFill>
                  <a:schemeClr val="bg1"/>
                </a:solidFill>
                <a:latin typeface="Times New Roman" panose="02020603050405020304" pitchFamily="18" charset="0"/>
                <a:cs typeface="Times New Roman" panose="02020603050405020304" pitchFamily="18" charset="0"/>
              </a:rPr>
              <a:t>Durga Prasad B</a:t>
            </a:r>
          </a:p>
          <a:p>
            <a:r>
              <a:rPr lang="en-IN" dirty="0">
                <a:solidFill>
                  <a:schemeClr val="bg1"/>
                </a:solidFill>
                <a:latin typeface="Times New Roman" panose="02020603050405020304" pitchFamily="18" charset="0"/>
                <a:cs typeface="Times New Roman" panose="02020603050405020304" pitchFamily="18" charset="0"/>
              </a:rPr>
              <a:t>(Assistant Professor</a:t>
            </a:r>
          </a:p>
          <a:p>
            <a:r>
              <a:rPr lang="en-IN" dirty="0">
                <a:solidFill>
                  <a:schemeClr val="bg1"/>
                </a:solidFill>
                <a:latin typeface="Times New Roman" panose="02020603050405020304" pitchFamily="18" charset="0"/>
                <a:cs typeface="Times New Roman" panose="02020603050405020304" pitchFamily="18" charset="0"/>
              </a:rPr>
              <a:t>EECE Department) </a:t>
            </a:r>
          </a:p>
        </p:txBody>
      </p:sp>
    </p:spTree>
    <p:extLst>
      <p:ext uri="{BB962C8B-B14F-4D97-AF65-F5344CB8AC3E}">
        <p14:creationId xmlns:p14="http://schemas.microsoft.com/office/powerpoint/2010/main" val="308807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CAA1-2ADA-4130-9AAE-8F52D354E1C7}"/>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Table Of Contents</a:t>
            </a:r>
          </a:p>
        </p:txBody>
      </p:sp>
      <p:graphicFrame>
        <p:nvGraphicFramePr>
          <p:cNvPr id="7" name="Table 7">
            <a:extLst>
              <a:ext uri="{FF2B5EF4-FFF2-40B4-BE49-F238E27FC236}">
                <a16:creationId xmlns:a16="http://schemas.microsoft.com/office/drawing/2014/main" id="{3B7B4B8D-360A-4A40-846A-AECFD6E5287F}"/>
              </a:ext>
            </a:extLst>
          </p:cNvPr>
          <p:cNvGraphicFramePr>
            <a:graphicFrameLocks noGrp="1"/>
          </p:cNvGraphicFramePr>
          <p:nvPr>
            <p:ph idx="1"/>
            <p:extLst>
              <p:ext uri="{D42A27DB-BD31-4B8C-83A1-F6EECF244321}">
                <p14:modId xmlns:p14="http://schemas.microsoft.com/office/powerpoint/2010/main" val="1130211394"/>
              </p:ext>
            </p:extLst>
          </p:nvPr>
        </p:nvGraphicFramePr>
        <p:xfrm>
          <a:off x="2845767" y="2418790"/>
          <a:ext cx="6115050" cy="4155074"/>
        </p:xfrm>
        <a:graphic>
          <a:graphicData uri="http://schemas.openxmlformats.org/drawingml/2006/table">
            <a:tbl>
              <a:tblPr firstRow="1" bandRow="1">
                <a:tableStyleId>{5C22544A-7EE6-4342-B048-85BDC9FD1C3A}</a:tableStyleId>
              </a:tblPr>
              <a:tblGrid>
                <a:gridCol w="1171575">
                  <a:extLst>
                    <a:ext uri="{9D8B030D-6E8A-4147-A177-3AD203B41FA5}">
                      <a16:colId xmlns:a16="http://schemas.microsoft.com/office/drawing/2014/main" val="1467266126"/>
                    </a:ext>
                  </a:extLst>
                </a:gridCol>
                <a:gridCol w="4943475">
                  <a:extLst>
                    <a:ext uri="{9D8B030D-6E8A-4147-A177-3AD203B41FA5}">
                      <a16:colId xmlns:a16="http://schemas.microsoft.com/office/drawing/2014/main" val="4093472950"/>
                    </a:ext>
                  </a:extLst>
                </a:gridCol>
              </a:tblGrid>
              <a:tr h="515975">
                <a:tc>
                  <a:txBody>
                    <a:bodyPr/>
                    <a:lstStyle/>
                    <a:p>
                      <a:r>
                        <a:rPr lang="en-US" dirty="0" err="1"/>
                        <a:t>S.No</a:t>
                      </a:r>
                      <a:r>
                        <a:rPr lang="en-US" dirty="0"/>
                        <a:t>:</a:t>
                      </a:r>
                      <a:endParaRPr lang="en-IN" dirty="0"/>
                    </a:p>
                  </a:txBody>
                  <a:tcPr/>
                </a:tc>
                <a:tc>
                  <a:txBody>
                    <a:bodyPr/>
                    <a:lstStyle/>
                    <a:p>
                      <a:r>
                        <a:rPr lang="en-US" dirty="0"/>
                        <a:t>Topic</a:t>
                      </a:r>
                      <a:endParaRPr lang="en-IN" dirty="0"/>
                    </a:p>
                  </a:txBody>
                  <a:tcPr/>
                </a:tc>
                <a:extLst>
                  <a:ext uri="{0D108BD9-81ED-4DB2-BD59-A6C34878D82A}">
                    <a16:rowId xmlns:a16="http://schemas.microsoft.com/office/drawing/2014/main" val="3757874971"/>
                  </a:ext>
                </a:extLst>
              </a:tr>
              <a:tr h="565455">
                <a:tc>
                  <a:txBody>
                    <a:bodyPr/>
                    <a:lstStyle/>
                    <a:p>
                      <a:r>
                        <a:rPr lang="en-US" dirty="0"/>
                        <a:t>1.</a:t>
                      </a:r>
                      <a:endParaRPr lang="en-IN" dirty="0"/>
                    </a:p>
                  </a:txBody>
                  <a:tcPr/>
                </a:tc>
                <a:tc>
                  <a:txBody>
                    <a:bodyPr/>
                    <a:lstStyle/>
                    <a:p>
                      <a:r>
                        <a:rPr lang="en-US" dirty="0"/>
                        <a:t>Abstract</a:t>
                      </a:r>
                    </a:p>
                  </a:txBody>
                  <a:tcPr/>
                </a:tc>
                <a:extLst>
                  <a:ext uri="{0D108BD9-81ED-4DB2-BD59-A6C34878D82A}">
                    <a16:rowId xmlns:a16="http://schemas.microsoft.com/office/drawing/2014/main" val="4066105709"/>
                  </a:ext>
                </a:extLst>
              </a:tr>
              <a:tr h="608391">
                <a:tc>
                  <a:txBody>
                    <a:bodyPr/>
                    <a:lstStyle/>
                    <a:p>
                      <a:r>
                        <a:rPr lang="en-US" dirty="0"/>
                        <a:t>2.</a:t>
                      </a:r>
                      <a:endParaRPr lang="en-IN" dirty="0"/>
                    </a:p>
                  </a:txBody>
                  <a:tcPr/>
                </a:tc>
                <a:tc>
                  <a:txBody>
                    <a:bodyPr/>
                    <a:lstStyle/>
                    <a:p>
                      <a:r>
                        <a:rPr lang="en-US" dirty="0"/>
                        <a:t>Introduction</a:t>
                      </a:r>
                      <a:endParaRPr lang="en-IN" dirty="0"/>
                    </a:p>
                  </a:txBody>
                  <a:tcPr/>
                </a:tc>
                <a:extLst>
                  <a:ext uri="{0D108BD9-81ED-4DB2-BD59-A6C34878D82A}">
                    <a16:rowId xmlns:a16="http://schemas.microsoft.com/office/drawing/2014/main" val="3664377929"/>
                  </a:ext>
                </a:extLst>
              </a:tr>
              <a:tr h="608391">
                <a:tc>
                  <a:txBody>
                    <a:bodyPr/>
                    <a:lstStyle/>
                    <a:p>
                      <a:r>
                        <a:rPr lang="en-US" dirty="0"/>
                        <a:t>3.</a:t>
                      </a:r>
                      <a:endParaRPr lang="en-IN" dirty="0"/>
                    </a:p>
                  </a:txBody>
                  <a:tcPr/>
                </a:tc>
                <a:tc>
                  <a:txBody>
                    <a:bodyPr/>
                    <a:lstStyle/>
                    <a:p>
                      <a:r>
                        <a:rPr lang="en-US" dirty="0"/>
                        <a:t>Sentimental Analysis</a:t>
                      </a:r>
                      <a:endParaRPr lang="en-IN" dirty="0"/>
                    </a:p>
                  </a:txBody>
                  <a:tcPr/>
                </a:tc>
                <a:extLst>
                  <a:ext uri="{0D108BD9-81ED-4DB2-BD59-A6C34878D82A}">
                    <a16:rowId xmlns:a16="http://schemas.microsoft.com/office/drawing/2014/main" val="3084649431"/>
                  </a:ext>
                </a:extLst>
              </a:tr>
              <a:tr h="608391">
                <a:tc>
                  <a:txBody>
                    <a:bodyPr/>
                    <a:lstStyle/>
                    <a:p>
                      <a:r>
                        <a:rPr lang="en-US" dirty="0"/>
                        <a:t>4.</a:t>
                      </a:r>
                      <a:endParaRPr lang="en-IN" dirty="0"/>
                    </a:p>
                  </a:txBody>
                  <a:tcPr/>
                </a:tc>
                <a:tc>
                  <a:txBody>
                    <a:bodyPr/>
                    <a:lstStyle/>
                    <a:p>
                      <a:r>
                        <a:rPr lang="en-US" dirty="0"/>
                        <a:t>Flow Chart</a:t>
                      </a:r>
                      <a:endParaRPr lang="en-IN" dirty="0"/>
                    </a:p>
                  </a:txBody>
                  <a:tcPr/>
                </a:tc>
                <a:extLst>
                  <a:ext uri="{0D108BD9-81ED-4DB2-BD59-A6C34878D82A}">
                    <a16:rowId xmlns:a16="http://schemas.microsoft.com/office/drawing/2014/main" val="1054405163"/>
                  </a:ext>
                </a:extLst>
              </a:tr>
              <a:tr h="608391">
                <a:tc>
                  <a:txBody>
                    <a:bodyPr/>
                    <a:lstStyle/>
                    <a:p>
                      <a:r>
                        <a:rPr lang="en-US" dirty="0"/>
                        <a:t>5.</a:t>
                      </a:r>
                      <a:endParaRPr lang="en-IN" dirty="0"/>
                    </a:p>
                  </a:txBody>
                  <a:tcPr/>
                </a:tc>
                <a:tc>
                  <a:txBody>
                    <a:bodyPr/>
                    <a:lstStyle/>
                    <a:p>
                      <a:r>
                        <a:rPr lang="en-US" dirty="0"/>
                        <a:t>Functional Requirements</a:t>
                      </a:r>
                    </a:p>
                    <a:p>
                      <a:endParaRPr lang="en-IN" dirty="0"/>
                    </a:p>
                  </a:txBody>
                  <a:tcPr/>
                </a:tc>
                <a:extLst>
                  <a:ext uri="{0D108BD9-81ED-4DB2-BD59-A6C34878D82A}">
                    <a16:rowId xmlns:a16="http://schemas.microsoft.com/office/drawing/2014/main" val="3947159795"/>
                  </a:ext>
                </a:extLst>
              </a:tr>
              <a:tr h="608391">
                <a:tc>
                  <a:txBody>
                    <a:bodyPr/>
                    <a:lstStyle/>
                    <a:p>
                      <a:r>
                        <a:rPr lang="en-US" dirty="0"/>
                        <a:t>6.</a:t>
                      </a:r>
                      <a:endParaRPr lang="en-IN" dirty="0"/>
                    </a:p>
                  </a:txBody>
                  <a:tcPr/>
                </a:tc>
                <a:tc>
                  <a:txBody>
                    <a:bodyPr/>
                    <a:lstStyle/>
                    <a:p>
                      <a:r>
                        <a:rPr lang="en-US" dirty="0"/>
                        <a:t>References</a:t>
                      </a:r>
                      <a:endParaRPr lang="en-IN" dirty="0"/>
                    </a:p>
                  </a:txBody>
                  <a:tcPr/>
                </a:tc>
                <a:extLst>
                  <a:ext uri="{0D108BD9-81ED-4DB2-BD59-A6C34878D82A}">
                    <a16:rowId xmlns:a16="http://schemas.microsoft.com/office/drawing/2014/main" val="3578670278"/>
                  </a:ext>
                </a:extLst>
              </a:tr>
            </a:tbl>
          </a:graphicData>
        </a:graphic>
      </p:graphicFrame>
    </p:spTree>
    <p:extLst>
      <p:ext uri="{BB962C8B-B14F-4D97-AF65-F5344CB8AC3E}">
        <p14:creationId xmlns:p14="http://schemas.microsoft.com/office/powerpoint/2010/main" val="205646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04F-C468-4823-BEAF-D45785D289D5}"/>
              </a:ext>
            </a:extLst>
          </p:cNvPr>
          <p:cNvSpPr>
            <a:spLocks noGrp="1"/>
          </p:cNvSpPr>
          <p:nvPr>
            <p:ph type="title"/>
          </p:nvPr>
        </p:nvSpPr>
        <p:spPr/>
        <p:txBody>
          <a:bodyPr/>
          <a:lstStyle/>
          <a:p>
            <a:pPr algn="ctr"/>
            <a:r>
              <a:rPr lang="en-IN" dirty="0"/>
              <a:t>                             </a:t>
            </a:r>
            <a:r>
              <a:rPr lang="en-IN" sz="3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C4ECE21-66A2-4F46-8EA7-2F0496E1FAE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SARS-CoV-2 coronavirus disease (COVID-19) pandemic continues to impact the health and well-being of the global population. The pandemic has shifted our view of the world to a different dimension. Control of the increasing spread of COVID-19 lies in vaccinating the public to halt the pandemic outbreak. However, there is uncertainty in the minds of the people regarding vaccines. In this project , we will  analyze the public tweets from Twitter related to COVID-19 vaccinations to detect the user’s view on the vaccination using Machine Learning (ML) and RPA.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7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E3D9-9350-4523-B6C5-F68DB0810BE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8AB26C-08FB-4B99-AC25-C2C56ED7074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People express their views and thoughts on social media every day. These views, which generally take the unstructured format, are analyzed in order to detect the general opinion and hence enhance the decision-making process. As the COVID-19 vaccination process was initiated , people started expressing their opinions on the same, by this we can  analyze what are the sentiments of people for the COVID-19 vaccine. </a:t>
            </a:r>
          </a:p>
        </p:txBody>
      </p:sp>
    </p:spTree>
    <p:extLst>
      <p:ext uri="{BB962C8B-B14F-4D97-AF65-F5344CB8AC3E}">
        <p14:creationId xmlns:p14="http://schemas.microsoft.com/office/powerpoint/2010/main" val="187567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E92-2F66-4DA5-9BDF-A068E258F841}"/>
              </a:ext>
            </a:extLst>
          </p:cNvPr>
          <p:cNvSpPr>
            <a:spLocks noGrp="1"/>
          </p:cNvSpPr>
          <p:nvPr>
            <p:ph type="title"/>
          </p:nvPr>
        </p:nvSpPr>
        <p:spPr/>
        <p:txBody>
          <a:bodyPr/>
          <a:lstStyle/>
          <a:p>
            <a:pPr algn="ctr"/>
            <a:r>
              <a:rPr lang="en-IN" dirty="0"/>
              <a:t>               </a:t>
            </a:r>
            <a:r>
              <a:rPr lang="en-IN" sz="3600" dirty="0">
                <a:latin typeface="Times New Roman" panose="02020603050405020304" pitchFamily="18" charset="0"/>
                <a:cs typeface="Times New Roman" panose="02020603050405020304" pitchFamily="18" charset="0"/>
              </a:rPr>
              <a:t>SENTIMENTAL ANALYSIS</a:t>
            </a:r>
          </a:p>
        </p:txBody>
      </p:sp>
      <p:sp>
        <p:nvSpPr>
          <p:cNvPr id="3" name="Content Placeholder 2">
            <a:extLst>
              <a:ext uri="{FF2B5EF4-FFF2-40B4-BE49-F238E27FC236}">
                <a16:creationId xmlns:a16="http://schemas.microsoft.com/office/drawing/2014/main" id="{04BDAEA2-E581-4A54-9B5B-2CE55401072E}"/>
              </a:ext>
            </a:extLst>
          </p:cNvPr>
          <p:cNvSpPr>
            <a:spLocks noGrp="1"/>
          </p:cNvSpPr>
          <p:nvPr>
            <p:ph idx="1"/>
          </p:nvPr>
        </p:nvSpPr>
        <p:spPr>
          <a:xfrm>
            <a:off x="685801" y="1065584"/>
            <a:ext cx="10396883" cy="331118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Sentiment Analysis is the process of determining whether a piece of writing is positive, negative or neutral. A sentiment analysis system for text analysis combines natural language processing (NLP) and machine learning techniques to assign weighted sentiment scores to the entities, topics, themes and categories within a sentence or phrase.</a:t>
            </a:r>
            <a:endParaRPr lang="en-IN" sz="2000" dirty="0">
              <a:latin typeface="Times New Roman" panose="02020603050405020304" pitchFamily="18" charset="0"/>
              <a:cs typeface="Times New Roman" panose="02020603050405020304" pitchFamily="18" charset="0"/>
            </a:endParaRPr>
          </a:p>
        </p:txBody>
      </p:sp>
      <p:pic>
        <p:nvPicPr>
          <p:cNvPr id="4" name="Picture 2" descr="Reputation and sentiment analysis">
            <a:extLst>
              <a:ext uri="{FF2B5EF4-FFF2-40B4-BE49-F238E27FC236}">
                <a16:creationId xmlns:a16="http://schemas.microsoft.com/office/drawing/2014/main" id="{ECBEA059-8112-4398-9C13-0AD56A68C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5" y="3752850"/>
            <a:ext cx="5353049" cy="26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2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46D46D-875B-4D20-9BFB-08AA90DC8F86}"/>
              </a:ext>
            </a:extLst>
          </p:cNvPr>
          <p:cNvSpPr/>
          <p:nvPr/>
        </p:nvSpPr>
        <p:spPr>
          <a:xfrm>
            <a:off x="1033670" y="1020417"/>
            <a:ext cx="201433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by the user</a:t>
            </a:r>
          </a:p>
        </p:txBody>
      </p:sp>
      <p:sp>
        <p:nvSpPr>
          <p:cNvPr id="3" name="Arrow: Right 2">
            <a:extLst>
              <a:ext uri="{FF2B5EF4-FFF2-40B4-BE49-F238E27FC236}">
                <a16:creationId xmlns:a16="http://schemas.microsoft.com/office/drawing/2014/main" id="{497E487A-3DDB-4D22-B4E6-958890597283}"/>
              </a:ext>
            </a:extLst>
          </p:cNvPr>
          <p:cNvSpPr/>
          <p:nvPr/>
        </p:nvSpPr>
        <p:spPr>
          <a:xfrm>
            <a:off x="3246783" y="1364974"/>
            <a:ext cx="609600" cy="3975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5D249AAD-5B83-4C49-ABFB-65EE71EC564D}"/>
              </a:ext>
            </a:extLst>
          </p:cNvPr>
          <p:cNvSpPr/>
          <p:nvPr/>
        </p:nvSpPr>
        <p:spPr>
          <a:xfrm>
            <a:off x="4200939" y="1039632"/>
            <a:ext cx="201433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TWITTER DATA COLLECTION</a:t>
            </a:r>
          </a:p>
        </p:txBody>
      </p:sp>
      <p:sp>
        <p:nvSpPr>
          <p:cNvPr id="8" name="Arrow: Right 7">
            <a:extLst>
              <a:ext uri="{FF2B5EF4-FFF2-40B4-BE49-F238E27FC236}">
                <a16:creationId xmlns:a16="http://schemas.microsoft.com/office/drawing/2014/main" id="{80B86E30-7CAB-4FB1-84B6-68F61CA6F1F1}"/>
              </a:ext>
            </a:extLst>
          </p:cNvPr>
          <p:cNvSpPr/>
          <p:nvPr/>
        </p:nvSpPr>
        <p:spPr>
          <a:xfrm>
            <a:off x="6559162" y="1387833"/>
            <a:ext cx="609600" cy="3975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852D6625-6266-4C0C-B213-26204D62A580}"/>
              </a:ext>
            </a:extLst>
          </p:cNvPr>
          <p:cNvSpPr/>
          <p:nvPr/>
        </p:nvSpPr>
        <p:spPr>
          <a:xfrm>
            <a:off x="7512655" y="993913"/>
            <a:ext cx="201433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PREPROCESSING</a:t>
            </a:r>
          </a:p>
        </p:txBody>
      </p:sp>
      <p:sp>
        <p:nvSpPr>
          <p:cNvPr id="12" name="Arrow: Down 11">
            <a:extLst>
              <a:ext uri="{FF2B5EF4-FFF2-40B4-BE49-F238E27FC236}">
                <a16:creationId xmlns:a16="http://schemas.microsoft.com/office/drawing/2014/main" id="{FF0CE9B8-599B-4A75-A915-406003C1302E}"/>
              </a:ext>
            </a:extLst>
          </p:cNvPr>
          <p:cNvSpPr/>
          <p:nvPr/>
        </p:nvSpPr>
        <p:spPr>
          <a:xfrm>
            <a:off x="8326997" y="2179983"/>
            <a:ext cx="385641" cy="59634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5F91614E-25A2-42EC-84B6-8D946617D878}"/>
              </a:ext>
            </a:extLst>
          </p:cNvPr>
          <p:cNvSpPr/>
          <p:nvPr/>
        </p:nvSpPr>
        <p:spPr>
          <a:xfrm>
            <a:off x="7512655" y="2915479"/>
            <a:ext cx="201433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SENTIMENTAL ANALYSIS</a:t>
            </a:r>
          </a:p>
        </p:txBody>
      </p:sp>
      <p:sp>
        <p:nvSpPr>
          <p:cNvPr id="14" name="Arrow: Down 13">
            <a:extLst>
              <a:ext uri="{FF2B5EF4-FFF2-40B4-BE49-F238E27FC236}">
                <a16:creationId xmlns:a16="http://schemas.microsoft.com/office/drawing/2014/main" id="{2A6F9A42-0F87-4F67-B508-2713B67831CE}"/>
              </a:ext>
            </a:extLst>
          </p:cNvPr>
          <p:cNvSpPr/>
          <p:nvPr/>
        </p:nvSpPr>
        <p:spPr>
          <a:xfrm>
            <a:off x="8326996" y="4181062"/>
            <a:ext cx="385641" cy="65598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C31828B-46F0-423E-8DBF-831C34199F7B}"/>
              </a:ext>
            </a:extLst>
          </p:cNvPr>
          <p:cNvSpPr/>
          <p:nvPr/>
        </p:nvSpPr>
        <p:spPr>
          <a:xfrm>
            <a:off x="7512655" y="5002698"/>
            <a:ext cx="201433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RESULT</a:t>
            </a:r>
          </a:p>
        </p:txBody>
      </p:sp>
      <p:sp>
        <p:nvSpPr>
          <p:cNvPr id="4" name="TextBox 3">
            <a:extLst>
              <a:ext uri="{FF2B5EF4-FFF2-40B4-BE49-F238E27FC236}">
                <a16:creationId xmlns:a16="http://schemas.microsoft.com/office/drawing/2014/main" id="{6ADB4DDD-05F1-4B4C-8D76-4B67B650C8F4}"/>
              </a:ext>
            </a:extLst>
          </p:cNvPr>
          <p:cNvSpPr txBox="1"/>
          <p:nvPr/>
        </p:nvSpPr>
        <p:spPr>
          <a:xfrm>
            <a:off x="409575" y="347536"/>
            <a:ext cx="11353800" cy="646331"/>
          </a:xfrm>
          <a:prstGeom prst="rect">
            <a:avLst/>
          </a:prstGeom>
          <a:solidFill>
            <a:srgbClr val="002060"/>
          </a:solidFill>
          <a:ln>
            <a:solidFill>
              <a:srgbClr val="002060"/>
            </a:solidFill>
          </a:ln>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FLOW CHART</a:t>
            </a:r>
            <a:endParaRPr lang="en-IN"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56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5C39-6612-49DB-8441-BF44D2BF93C9}"/>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1CA90CF1-C2CF-4AD9-B9CB-85DC35C0440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sz="2400" b="0" i="0" u="none" strike="noStrike" dirty="0">
                <a:solidFill>
                  <a:srgbClr val="191919"/>
                </a:solidFill>
                <a:effectLst/>
                <a:latin typeface="Times New Roman" panose="02020603050405020304" pitchFamily="18" charset="0"/>
                <a:cs typeface="Times New Roman" panose="02020603050405020304" pitchFamily="18" charset="0"/>
              </a:rPr>
              <a:t>Operating System - </a:t>
            </a:r>
            <a:r>
              <a:rPr lang="en-IN" sz="2400" b="0" i="0" u="none" strike="noStrike" dirty="0">
                <a:solidFill>
                  <a:srgbClr val="202124"/>
                </a:solidFill>
                <a:effectLst/>
                <a:latin typeface="Times New Roman" panose="02020603050405020304" pitchFamily="18" charset="0"/>
                <a:cs typeface="Times New Roman" panose="02020603050405020304" pitchFamily="18" charset="0"/>
              </a:rPr>
              <a:t>Microsoft Windows 7 / 8 / 10.</a:t>
            </a:r>
            <a:endParaRPr lang="en-IN" sz="2400" b="0" i="0" u="none" strike="noStrike" dirty="0">
              <a:solidFill>
                <a:srgbClr val="191919"/>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191919"/>
                </a:solidFill>
                <a:effectLst/>
                <a:latin typeface="Times New Roman" panose="02020603050405020304" pitchFamily="18" charset="0"/>
                <a:cs typeface="Times New Roman" panose="02020603050405020304" pitchFamily="18" charset="0"/>
              </a:rPr>
              <a:t>CPU - </a:t>
            </a:r>
            <a:r>
              <a:rPr lang="en-IN" sz="2400" b="0" i="0" u="none" strike="noStrike" dirty="0">
                <a:solidFill>
                  <a:srgbClr val="202124"/>
                </a:solidFill>
                <a:effectLst/>
                <a:latin typeface="Times New Roman" panose="02020603050405020304" pitchFamily="18" charset="0"/>
                <a:cs typeface="Times New Roman" panose="02020603050405020304" pitchFamily="18" charset="0"/>
              </a:rPr>
              <a:t>x86-64 (64-bit) compatible processors ( Intel i5 or higher (recommended))</a:t>
            </a:r>
            <a:endParaRPr lang="en-IN" sz="2400" b="0" i="0" u="none" strike="noStrike" dirty="0">
              <a:solidFill>
                <a:srgbClr val="191919"/>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sz="2400" b="0" i="0" u="none" strike="noStrike" dirty="0">
                <a:solidFill>
                  <a:srgbClr val="191919"/>
                </a:solidFill>
                <a:effectLst/>
                <a:latin typeface="Times New Roman" panose="02020603050405020304" pitchFamily="18" charset="0"/>
                <a:cs typeface="Times New Roman" panose="02020603050405020304" pitchFamily="18" charset="0"/>
              </a:rPr>
              <a:t>RAM - 8 GB (recommended)</a:t>
            </a:r>
          </a:p>
          <a:p>
            <a:pPr rtl="0" fontAlgn="base">
              <a:spcBef>
                <a:spcPts val="0"/>
              </a:spcBef>
              <a:spcAft>
                <a:spcPts val="0"/>
              </a:spcAft>
              <a:buFont typeface="Arial" panose="020B0604020202020204" pitchFamily="34" charset="0"/>
              <a:buChar char="•"/>
            </a:pPr>
            <a:r>
              <a:rPr lang="en-IN" sz="2400" b="0" i="0" u="none" strike="noStrike" dirty="0">
                <a:solidFill>
                  <a:srgbClr val="191919"/>
                </a:solidFill>
                <a:effectLst/>
                <a:latin typeface="Times New Roman" panose="02020603050405020304" pitchFamily="18" charset="0"/>
                <a:cs typeface="Times New Roman" panose="02020603050405020304" pitchFamily="18" charset="0"/>
              </a:rPr>
              <a:t>Hard Disk Space - 15 GB free space (minimum)</a:t>
            </a:r>
          </a:p>
          <a:p>
            <a:endParaRPr lang="en-IN" dirty="0"/>
          </a:p>
        </p:txBody>
      </p:sp>
    </p:spTree>
    <p:extLst>
      <p:ext uri="{BB962C8B-B14F-4D97-AF65-F5344CB8AC3E}">
        <p14:creationId xmlns:p14="http://schemas.microsoft.com/office/powerpoint/2010/main" val="17337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EB4F-7F8C-4968-A760-598506DFB09D}"/>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REFERENCE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CEC1E-1B1B-439B-B3E5-77DF25409881}"/>
              </a:ext>
            </a:extLst>
          </p:cNvPr>
          <p:cNvSpPr>
            <a:spLocks noGrp="1"/>
          </p:cNvSpPr>
          <p:nvPr>
            <p:ph idx="1"/>
          </p:nvPr>
        </p:nvSpPr>
        <p:spPr>
          <a:xfrm>
            <a:off x="581192" y="2180497"/>
            <a:ext cx="11029615" cy="1248504"/>
          </a:xfrm>
        </p:spPr>
        <p:txBody>
          <a:bodyPr/>
          <a:lstStyle/>
          <a:p>
            <a:r>
              <a:rPr lang="en-IN" dirty="0">
                <a:hlinkClick r:id="rId2"/>
              </a:rPr>
              <a:t>https://www.mdpi.com/2076-3417/11/13/6128/htm</a:t>
            </a:r>
            <a:endParaRPr lang="en-IN" dirty="0"/>
          </a:p>
          <a:p>
            <a:r>
              <a:rPr lang="en-IN" dirty="0">
                <a:hlinkClick r:id="rId3"/>
              </a:rPr>
              <a:t>https://www.mdpi.com/2078-2489/12/5/204/htm</a:t>
            </a:r>
            <a:endParaRPr lang="en-IN" dirty="0"/>
          </a:p>
          <a:p>
            <a:endParaRPr lang="en-IN" dirty="0"/>
          </a:p>
        </p:txBody>
      </p:sp>
    </p:spTree>
    <p:extLst>
      <p:ext uri="{BB962C8B-B14F-4D97-AF65-F5344CB8AC3E}">
        <p14:creationId xmlns:p14="http://schemas.microsoft.com/office/powerpoint/2010/main" val="205261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5682C2-FEE9-431B-8B40-B6273ECCE03F}"/>
              </a:ext>
            </a:extLst>
          </p:cNvPr>
          <p:cNvSpPr/>
          <p:nvPr/>
        </p:nvSpPr>
        <p:spPr>
          <a:xfrm>
            <a:off x="3891875" y="2662535"/>
            <a:ext cx="404630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1513872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Dividend</Template>
  <TotalTime>331</TotalTime>
  <Words>383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Times New Roman</vt:lpstr>
      <vt:lpstr>Wingdings 2</vt:lpstr>
      <vt:lpstr>Dividend</vt:lpstr>
      <vt:lpstr>SeNTIMENTAL ANALYSIS ON COVID DATA COVID DATA</vt:lpstr>
      <vt:lpstr>Table Of Contents</vt:lpstr>
      <vt:lpstr>                             ABSTRACT</vt:lpstr>
      <vt:lpstr>                   INTRODUCTION</vt:lpstr>
      <vt:lpstr>               SENTIMENTAL ANALYSIS</vt:lpstr>
      <vt:lpstr>PowerPoint Presentation</vt:lpstr>
      <vt:lpstr>Functional Requirements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yellanti harshit</dc:creator>
  <cp:lastModifiedBy>harshith</cp:lastModifiedBy>
  <cp:revision>7</cp:revision>
  <dcterms:created xsi:type="dcterms:W3CDTF">2021-09-14T05:49:36Z</dcterms:created>
  <dcterms:modified xsi:type="dcterms:W3CDTF">2021-09-18T14:23:57Z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