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8"/>
  </p:notesMasterIdLst>
  <p:sldIdLst>
    <p:sldId id="367" r:id="rId5"/>
    <p:sldId id="368" r:id="rId6"/>
    <p:sldId id="369" r:id="rId7"/>
    <p:sldId id="370" r:id="rId8"/>
    <p:sldId id="371" r:id="rId9"/>
    <p:sldId id="372" r:id="rId10"/>
    <p:sldId id="373" r:id="rId11"/>
    <p:sldId id="374" r:id="rId12"/>
    <p:sldId id="375" r:id="rId13"/>
    <p:sldId id="376" r:id="rId14"/>
    <p:sldId id="377" r:id="rId15"/>
    <p:sldId id="349" r:id="rId16"/>
    <p:sldId id="34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134"/>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12</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19-12-2023</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9567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3" y="1020742"/>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dirty="0"/>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032006"/>
            <a:ext cx="6520068" cy="2769989"/>
          </a:xfrm>
          <a:prstGeom prst="rect">
            <a:avLst/>
          </a:prstGeom>
          <a:noFill/>
        </p:spPr>
        <p:txBody>
          <a:bodyPr wrap="square" lIns="91440" tIns="45720" rIns="91440" bIns="45720" anchor="t">
            <a:spAutoFit/>
          </a:bodyPr>
          <a:lstStyle/>
          <a:p>
            <a:pPr algn="ctr"/>
            <a:r>
              <a:rPr lang="en-US" sz="2000" b="1" dirty="0">
                <a:solidFill>
                  <a:srgbClr val="212121"/>
                </a:solidFill>
              </a:rPr>
              <a:t>IPL SCORE PREDICTION</a:t>
            </a:r>
          </a:p>
          <a:p>
            <a:pPr algn="ctr"/>
            <a:endParaRPr lang="en-US" sz="2000" b="1" dirty="0">
              <a:solidFill>
                <a:srgbClr val="212121"/>
              </a:solidFill>
            </a:endParaRPr>
          </a:p>
          <a:p>
            <a:r>
              <a:rPr lang="en-US" sz="1400" dirty="0"/>
              <a:t>Team Members:</a:t>
            </a:r>
            <a:endParaRPr lang="en-US" dirty="0"/>
          </a:p>
          <a:p>
            <a:r>
              <a:rPr lang="en-US" sz="1600" b="1" dirty="0"/>
              <a:t>DEEPAK ANTO J, 1VE20CS036</a:t>
            </a:r>
          </a:p>
          <a:p>
            <a:r>
              <a:rPr lang="en-US" sz="1600" b="1" dirty="0"/>
              <a:t>CHARAN N, 1VE20CS030</a:t>
            </a:r>
          </a:p>
          <a:p>
            <a:r>
              <a:rPr lang="en-US" sz="1600" b="1" dirty="0"/>
              <a:t>HARSHITH V, 1VE20CS049 </a:t>
            </a:r>
          </a:p>
          <a:p>
            <a:r>
              <a:rPr lang="en-US" sz="1600" b="1" dirty="0"/>
              <a:t>KARTHIK A E, 1VE20CS058                      </a:t>
            </a:r>
            <a:r>
              <a:rPr lang="en-US" sz="1400" dirty="0"/>
              <a:t>Guide</a:t>
            </a:r>
            <a:r>
              <a:rPr lang="en-US" dirty="0"/>
              <a:t> : </a:t>
            </a:r>
            <a:endParaRPr lang="en-US" sz="1600" dirty="0"/>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xfrm>
            <a:off x="311700" y="445025"/>
            <a:ext cx="8520600" cy="2308324"/>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400" b="1" dirty="0">
                <a:solidFill>
                  <a:srgbClr val="002060"/>
                </a:solidFill>
              </a:rPr>
              <a:t>Conclusion</a:t>
            </a:r>
            <a:br>
              <a:rPr lang="en-US" sz="2400" b="1" dirty="0"/>
            </a:br>
            <a:r>
              <a:rPr lang="en-US" sz="2000" b="0" i="0" dirty="0">
                <a:solidFill>
                  <a:schemeClr val="tx1"/>
                </a:solidFill>
                <a:effectLst/>
                <a:latin typeface="Söhne"/>
              </a:rPr>
              <a:t>In conclusion, the IPL Score Predictor project represents a significant step forward in leveraging machine learning for accurate and dynamic score predictions during the exciting Indian Premier League seasons. As we look ahead, several avenues for future work and enhancements are envisioned to further enrich the user experience and improve the predictive capabilities of the system.</a:t>
            </a:r>
            <a:endParaRPr lang="en-US" sz="2000" b="1"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5403F4B-B91F-B6C8-39CD-7F25C94FA603}"/>
              </a:ext>
            </a:extLst>
          </p:cNvPr>
          <p:cNvSpPr/>
          <p:nvPr/>
        </p:nvSpPr>
        <p:spPr>
          <a:xfrm>
            <a:off x="21431" y="-51445"/>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217478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xfrm>
            <a:off x="311700" y="445025"/>
            <a:ext cx="8520600" cy="2308324"/>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Future Scope</a:t>
            </a:r>
            <a:br>
              <a:rPr lang="en-US" sz="2400" b="1" dirty="0">
                <a:solidFill>
                  <a:srgbClr val="002060"/>
                </a:solidFill>
              </a:rPr>
            </a:br>
            <a:br>
              <a:rPr lang="en-US" sz="2400" b="1" dirty="0"/>
            </a:br>
            <a:r>
              <a:rPr lang="en-US" sz="2400" b="0" i="0" dirty="0">
                <a:solidFill>
                  <a:schemeClr val="bg2"/>
                </a:solidFill>
                <a:effectLst/>
                <a:latin typeface="Söhne"/>
              </a:rPr>
              <a:t>Extend the scope beyond IPL and incorporate predictions for other major cricket tournaments and leagues globally. This expansion can cater to a broader audience and offer predictions for matches beyond the IPL season.</a:t>
            </a:r>
            <a:endParaRPr lang="en-US" sz="2400" b="1" dirty="0">
              <a:solidFill>
                <a:schemeClr val="bg2"/>
              </a:solidFill>
            </a:endParaRPr>
          </a:p>
        </p:txBody>
      </p:sp>
      <p:sp>
        <p:nvSpPr>
          <p:cNvPr id="3" name="Rectangle 2">
            <a:extLst>
              <a:ext uri="{FF2B5EF4-FFF2-40B4-BE49-F238E27FC236}">
                <a16:creationId xmlns:a16="http://schemas.microsoft.com/office/drawing/2014/main" id="{FFDD979D-4C94-867F-770E-89760B44EDF5}"/>
              </a:ext>
            </a:extLst>
          </p:cNvPr>
          <p:cNvSpPr/>
          <p:nvPr/>
        </p:nvSpPr>
        <p:spPr>
          <a:xfrm>
            <a:off x="21431" y="-51445"/>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70511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000" b="1">
                <a:solidFill>
                  <a:srgbClr val="213163"/>
                </a:solidFill>
              </a:rPr>
              <a:t>Reference</a:t>
            </a:r>
            <a:endParaRPr lang="en-US" sz="20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285782" y="1334761"/>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nSpc>
                <a:spcPct val="107000"/>
              </a:lnSpc>
              <a:spcBef>
                <a:spcPts val="499"/>
              </a:spcBef>
            </a:pPr>
            <a:r>
              <a:rPr lang="en-US" sz="1800" spc="-1" dirty="0">
                <a:solidFill>
                  <a:schemeClr val="tx1"/>
                </a:solidFill>
                <a:latin typeface="+mn-lt"/>
              </a:rPr>
              <a:t>References that helped me building this Model:</a:t>
            </a:r>
            <a:br>
              <a:rPr lang="en-US" sz="1800" spc="-1" dirty="0">
                <a:solidFill>
                  <a:schemeClr val="tx1"/>
                </a:solidFill>
                <a:latin typeface="+mn-lt"/>
              </a:rPr>
            </a:br>
            <a:br>
              <a:rPr lang="en-US" sz="1800" spc="-1" dirty="0">
                <a:solidFill>
                  <a:schemeClr val="tx1"/>
                </a:solidFill>
                <a:latin typeface="+mn-lt"/>
              </a:rPr>
            </a:br>
            <a:r>
              <a:rPr lang="en-US" sz="1600" i="0" dirty="0">
                <a:effectLst/>
                <a:latin typeface="Söhne"/>
              </a:rPr>
              <a:t>IPL or Cricket Analytics Websites</a:t>
            </a:r>
            <a:br>
              <a:rPr lang="en-US" sz="1600" i="0" spc="-1" dirty="0">
                <a:solidFill>
                  <a:schemeClr val="tx1"/>
                </a:solidFill>
                <a:effectLst/>
                <a:latin typeface="+mn-lt"/>
              </a:rPr>
            </a:br>
            <a:r>
              <a:rPr lang="en-IN" sz="1600" i="0" dirty="0">
                <a:effectLst/>
                <a:latin typeface="Söhne"/>
              </a:rPr>
              <a:t>Conferences and Workshops</a:t>
            </a:r>
            <a:br>
              <a:rPr lang="en-US" sz="1600" i="0" spc="-1" dirty="0">
                <a:solidFill>
                  <a:schemeClr val="tx1"/>
                </a:solidFill>
                <a:effectLst/>
                <a:latin typeface="+mn-lt"/>
              </a:rPr>
            </a:br>
            <a:r>
              <a:rPr lang="en-IN" sz="1600" i="0" dirty="0">
                <a:effectLst/>
                <a:latin typeface="Söhne"/>
              </a:rPr>
              <a:t>Social Media and Forums</a:t>
            </a:r>
            <a:br>
              <a:rPr lang="en-IN" sz="1600" i="0" dirty="0">
                <a:effectLst/>
                <a:latin typeface="Söhne"/>
              </a:rPr>
            </a:br>
            <a:r>
              <a:rPr lang="en-IN" sz="1600" i="0" dirty="0">
                <a:effectLst/>
                <a:latin typeface="Söhne"/>
              </a:rPr>
              <a:t>Blogs and Tutorials</a:t>
            </a:r>
            <a:br>
              <a:rPr lang="en-IN" sz="1600" i="0" dirty="0">
                <a:effectLst/>
                <a:latin typeface="Söhne"/>
              </a:rPr>
            </a:br>
            <a:r>
              <a:rPr lang="en-IN" sz="1600" i="0" dirty="0">
                <a:effectLst/>
                <a:latin typeface="Söhne"/>
              </a:rPr>
              <a:t>GitHub Repositories</a:t>
            </a:r>
            <a:endParaRPr lang="en-US" sz="1600" dirty="0">
              <a:latin typeface="+mn-lt"/>
            </a:endParaRPr>
          </a:p>
        </p:txBody>
      </p:sp>
      <p:sp>
        <p:nvSpPr>
          <p:cNvPr id="4" name="Rectangle 3">
            <a:extLst>
              <a:ext uri="{FF2B5EF4-FFF2-40B4-BE49-F238E27FC236}">
                <a16:creationId xmlns:a16="http://schemas.microsoft.com/office/drawing/2014/main" id="{290CF0DC-B71B-8044-7A6C-CC7FFC2D23CF}"/>
              </a:ext>
            </a:extLst>
          </p:cNvPr>
          <p:cNvSpPr/>
          <p:nvPr/>
        </p:nvSpPr>
        <p:spPr>
          <a:xfrm>
            <a:off x="21431" y="-44301"/>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
        <p:nvSpPr>
          <p:cNvPr id="5" name="Rectangle 4">
            <a:extLst>
              <a:ext uri="{FF2B5EF4-FFF2-40B4-BE49-F238E27FC236}">
                <a16:creationId xmlns:a16="http://schemas.microsoft.com/office/drawing/2014/main" id="{1216735F-4C5A-B364-1435-D081B0192AA5}"/>
              </a:ext>
            </a:extLst>
          </p:cNvPr>
          <p:cNvSpPr/>
          <p:nvPr/>
        </p:nvSpPr>
        <p:spPr>
          <a:xfrm>
            <a:off x="21431" y="-44301"/>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
        <p:nvSpPr>
          <p:cNvPr id="6" name="Rectangle 5">
            <a:extLst>
              <a:ext uri="{FF2B5EF4-FFF2-40B4-BE49-F238E27FC236}">
                <a16:creationId xmlns:a16="http://schemas.microsoft.com/office/drawing/2014/main" id="{D1C95A1D-589A-6EDA-A9FD-DC760A774000}"/>
              </a:ext>
            </a:extLst>
          </p:cNvPr>
          <p:cNvSpPr/>
          <p:nvPr/>
        </p:nvSpPr>
        <p:spPr>
          <a:xfrm>
            <a:off x="21431" y="-44301"/>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
        <p:nvSpPr>
          <p:cNvPr id="7" name="Rectangle 6">
            <a:extLst>
              <a:ext uri="{FF2B5EF4-FFF2-40B4-BE49-F238E27FC236}">
                <a16:creationId xmlns:a16="http://schemas.microsoft.com/office/drawing/2014/main" id="{DF5829E7-DB97-406F-EC72-0348836CB8F7}"/>
              </a:ext>
            </a:extLst>
          </p:cNvPr>
          <p:cNvSpPr/>
          <p:nvPr/>
        </p:nvSpPr>
        <p:spPr>
          <a:xfrm>
            <a:off x="21431" y="-44301"/>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
        <p:nvSpPr>
          <p:cNvPr id="8" name="Rectangle 7">
            <a:extLst>
              <a:ext uri="{FF2B5EF4-FFF2-40B4-BE49-F238E27FC236}">
                <a16:creationId xmlns:a16="http://schemas.microsoft.com/office/drawing/2014/main" id="{BAD4EC2D-56F5-995F-0792-BFBC2062FB83}"/>
              </a:ext>
            </a:extLst>
          </p:cNvPr>
          <p:cNvSpPr/>
          <p:nvPr/>
        </p:nvSpPr>
        <p:spPr>
          <a:xfrm>
            <a:off x="21431" y="-37157"/>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370919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endParaRPr lang="en-US" sz="3000" b="1" dirty="0"/>
          </a:p>
        </p:txBody>
      </p:sp>
      <p:sp>
        <p:nvSpPr>
          <p:cNvPr id="2" name="Rectangle 1">
            <a:extLst>
              <a:ext uri="{FF2B5EF4-FFF2-40B4-BE49-F238E27FC236}">
                <a16:creationId xmlns:a16="http://schemas.microsoft.com/office/drawing/2014/main" id="{0B545513-714B-36D0-F858-CB990795DBB6}"/>
              </a:ext>
            </a:extLst>
          </p:cNvPr>
          <p:cNvSpPr/>
          <p:nvPr/>
        </p:nvSpPr>
        <p:spPr>
          <a:xfrm>
            <a:off x="21431" y="-65733"/>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OUTLINE</a:t>
            </a:r>
            <a:endParaRPr lang="en-US" sz="900" b="1"/>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800">
                <a:latin typeface="Arial"/>
                <a:ea typeface="+mn-lt"/>
                <a:cs typeface="Arial"/>
              </a:rPr>
              <a:t>Abstract     </a:t>
            </a:r>
            <a:endParaRPr lang="en-US" sz="1800">
              <a:latin typeface="Arial"/>
              <a:cs typeface="Arial"/>
            </a:endParaRPr>
          </a:p>
          <a:p>
            <a:pPr marL="285750" indent="-285750">
              <a:buFont typeface="Arial" panose="020B0604020202020204" pitchFamily="34" charset="0"/>
              <a:buChar char="•"/>
            </a:pPr>
            <a:r>
              <a:rPr lang="en-US" sz="1800">
                <a:latin typeface="Arial"/>
                <a:ea typeface="+mn-lt"/>
                <a:cs typeface="Arial"/>
              </a:rPr>
              <a:t>Problem Statement</a:t>
            </a:r>
            <a:endParaRPr lang="en-US" sz="1800">
              <a:latin typeface="Arial"/>
              <a:cs typeface="Arial"/>
            </a:endParaRPr>
          </a:p>
          <a:p>
            <a:pPr marL="285750" indent="-285750">
              <a:buFont typeface="Arial" panose="020B0604020202020204" pitchFamily="34" charset="0"/>
              <a:buChar char="•"/>
            </a:pPr>
            <a:r>
              <a:rPr lang="en-US" sz="1800">
                <a:latin typeface="Arial"/>
                <a:ea typeface="+mn-lt"/>
                <a:cs typeface="Arial"/>
              </a:rPr>
              <a:t>Aims, Objective &amp; Proposed System/Solution</a:t>
            </a:r>
            <a:endParaRPr lang="en-US" sz="1800">
              <a:latin typeface="Arial"/>
              <a:cs typeface="Arial"/>
            </a:endParaRPr>
          </a:p>
          <a:p>
            <a:pPr marL="285750" indent="-285750">
              <a:buFont typeface="Arial" panose="020B0604020202020204" pitchFamily="34" charset="0"/>
              <a:buChar char="•"/>
            </a:pPr>
            <a:r>
              <a:rPr lang="en-US" sz="1800">
                <a:latin typeface="Arial"/>
                <a:ea typeface="+mn-lt"/>
                <a:cs typeface="Arial"/>
              </a:rPr>
              <a:t>System Design/Architecture </a:t>
            </a:r>
            <a:endParaRPr lang="en-US" sz="1800">
              <a:latin typeface="Arial"/>
              <a:cs typeface="Arial"/>
            </a:endParaRPr>
          </a:p>
          <a:p>
            <a:pPr marL="285750" indent="-285750">
              <a:buFont typeface="Arial" panose="020B0604020202020204" pitchFamily="34" charset="0"/>
              <a:buChar char="•"/>
            </a:pPr>
            <a:r>
              <a:rPr lang="en-US" sz="1800">
                <a:latin typeface="Arial"/>
                <a:ea typeface="+mn-lt"/>
                <a:cs typeface="+mn-lt"/>
              </a:rPr>
              <a:t>System Development Approach (Technology Used) </a:t>
            </a:r>
          </a:p>
          <a:p>
            <a:pPr marL="285750" indent="-285750">
              <a:buFont typeface="Arial" panose="020B0604020202020204" pitchFamily="34" charset="0"/>
              <a:buChar char="•"/>
            </a:pPr>
            <a:r>
              <a:rPr lang="en-US" sz="1800">
                <a:latin typeface="Arial"/>
                <a:ea typeface="+mn-lt"/>
                <a:cs typeface="+mn-lt"/>
              </a:rPr>
              <a:t>Algorithm &amp; Deployment  </a:t>
            </a:r>
            <a:endParaRPr lang="en-US" sz="1800">
              <a:latin typeface="Arial"/>
              <a:cs typeface="Calibri"/>
            </a:endParaRPr>
          </a:p>
          <a:p>
            <a:pPr marL="285750" indent="-285750">
              <a:buFont typeface="Arial" panose="020B0604020202020204" pitchFamily="34" charset="0"/>
              <a:buChar char="•"/>
            </a:pPr>
            <a:r>
              <a:rPr lang="en-US" sz="1800">
                <a:latin typeface="Arial"/>
                <a:ea typeface="+mn-lt"/>
                <a:cs typeface="Arial"/>
              </a:rPr>
              <a:t>Conclusion</a:t>
            </a:r>
          </a:p>
          <a:p>
            <a:pPr marL="285750" indent="-285750">
              <a:buFont typeface="Arial" panose="020B0604020202020204" pitchFamily="34" charset="0"/>
              <a:buChar char="•"/>
            </a:pPr>
            <a:r>
              <a:rPr lang="en-US" sz="1800">
                <a:latin typeface="Arial"/>
                <a:ea typeface="+mn-lt"/>
                <a:cs typeface="Arial"/>
              </a:rPr>
              <a:t>Future Scope</a:t>
            </a:r>
            <a:endParaRPr lang="en-IN" sz="1800"/>
          </a:p>
          <a:p>
            <a:pPr marL="285750" indent="-285750">
              <a:buFont typeface="Arial" panose="020B0604020202020204" pitchFamily="34" charset="0"/>
              <a:buChar char="•"/>
            </a:pPr>
            <a:r>
              <a:rPr lang="en-US" sz="1800">
                <a:latin typeface="Arial"/>
                <a:ea typeface="+mn-lt"/>
                <a:cs typeface="Arial"/>
              </a:rPr>
              <a:t>References</a:t>
            </a:r>
          </a:p>
          <a:p>
            <a:pPr marL="285750" indent="-285750">
              <a:buFont typeface="Arial" panose="020B0604020202020204" pitchFamily="34" charset="0"/>
              <a:buChar char="•"/>
            </a:pPr>
            <a:r>
              <a:rPr lang="en-US" sz="1800">
                <a:ea typeface="+mn-lt"/>
              </a:rPr>
              <a:t>Video of the Project</a:t>
            </a:r>
            <a:endParaRPr lang="en-US" sz="1800">
              <a:latin typeface="Arial"/>
              <a:cs typeface="Arial"/>
            </a:endParaRPr>
          </a:p>
        </p:txBody>
      </p:sp>
      <p:sp>
        <p:nvSpPr>
          <p:cNvPr id="2" name="Rectangle 1">
            <a:extLst>
              <a:ext uri="{FF2B5EF4-FFF2-40B4-BE49-F238E27FC236}">
                <a16:creationId xmlns:a16="http://schemas.microsoft.com/office/drawing/2014/main" id="{4F0BB9DD-38F7-550C-12E3-44130D885925}"/>
              </a:ext>
            </a:extLst>
          </p:cNvPr>
          <p:cNvSpPr/>
          <p:nvPr/>
        </p:nvSpPr>
        <p:spPr>
          <a:xfrm>
            <a:off x="21431" y="-51445"/>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311700" y="445025"/>
            <a:ext cx="8520600" cy="677108"/>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solidFill>
                  <a:srgbClr val="002060"/>
                </a:solidFill>
              </a:rPr>
              <a:t>Abstract</a:t>
            </a:r>
            <a:br>
              <a:rPr lang="en-US" sz="2400" b="1" dirty="0">
                <a:solidFill>
                  <a:srgbClr val="002060"/>
                </a:solidFill>
              </a:rPr>
            </a:br>
            <a:r>
              <a:rPr lang="en-US" b="0" i="0" dirty="0">
                <a:solidFill>
                  <a:srgbClr val="111111"/>
                </a:solidFill>
                <a:effectLst/>
                <a:latin typeface="-apple-system"/>
              </a:rPr>
              <a:t>         </a:t>
            </a:r>
            <a:endParaRPr lang="en-US"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363ACEE-B017-451D-A096-4B4A87F3164B}"/>
              </a:ext>
            </a:extLst>
          </p:cNvPr>
          <p:cNvSpPr txBox="1"/>
          <p:nvPr/>
        </p:nvSpPr>
        <p:spPr>
          <a:xfrm>
            <a:off x="311700" y="907200"/>
            <a:ext cx="8520600" cy="2246769"/>
          </a:xfrm>
          <a:prstGeom prst="rect">
            <a:avLst/>
          </a:prstGeom>
          <a:noFill/>
        </p:spPr>
        <p:txBody>
          <a:bodyPr wrap="square">
            <a:spAutoFit/>
          </a:bodyPr>
          <a:lstStyle/>
          <a:p>
            <a:r>
              <a:rPr lang="en-IN" dirty="0"/>
              <a:t>The project aims to predict the score of an IPL match using machine learning algorithms. The project begins with gathering data from open sources like Kaggle, and Open Government Data. The data is then pre-processed, analyzed, and visualized using Python modules.</a:t>
            </a:r>
          </a:p>
          <a:p>
            <a:endParaRPr lang="en-IN" dirty="0"/>
          </a:p>
          <a:p>
            <a:r>
              <a:rPr lang="en-IN" dirty="0"/>
              <a:t>With the help of data analytics, we can predict the score of IPL matches beforehand. Deep learning algorithms learn how the players and teams have performed against the opposite team previously and trains the model accordingly. The model considers the attributes that can give accurate results. The tools used for this project include Jupyter Notebook / Google colab, NumPy, Pandas, Scikit-learn, TensorFlow, and Matplotlib. The step-by-step implementation includes loading the dataset, data cleaning, data preparation, and model development.</a:t>
            </a:r>
          </a:p>
        </p:txBody>
      </p:sp>
      <p:sp>
        <p:nvSpPr>
          <p:cNvPr id="4" name="Rectangle 3">
            <a:extLst>
              <a:ext uri="{FF2B5EF4-FFF2-40B4-BE49-F238E27FC236}">
                <a16:creationId xmlns:a16="http://schemas.microsoft.com/office/drawing/2014/main" id="{5AFCD64B-37BC-848D-A784-3E93217C1A18}"/>
              </a:ext>
            </a:extLst>
          </p:cNvPr>
          <p:cNvSpPr/>
          <p:nvPr/>
        </p:nvSpPr>
        <p:spPr>
          <a:xfrm>
            <a:off x="21431" y="-51445"/>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rPr>
              <a:t>Problem</a:t>
            </a:r>
            <a:r>
              <a:rPr lang="en-US" sz="1400" b="1" dirty="0">
                <a:solidFill>
                  <a:schemeClr val="accent1"/>
                </a:solidFill>
              </a:rPr>
              <a:t> </a:t>
            </a:r>
            <a:r>
              <a:rPr lang="en-US" sz="2400" b="1" dirty="0">
                <a:solidFill>
                  <a:srgbClr val="002060"/>
                </a:solidFill>
              </a:rPr>
              <a:t>Statement</a:t>
            </a:r>
            <a:br>
              <a:rPr lang="en-US" sz="2400" b="1" dirty="0"/>
            </a:br>
            <a:br>
              <a:rPr lang="en-US" sz="2400" b="1" dirty="0"/>
            </a:br>
            <a:r>
              <a:rPr lang="en-US" sz="1600" dirty="0"/>
              <a:t>In the past, predictions were usually based on intuition or some basic algorithms. However, with advancements in machine learning, we can now use deep learning to predict the score of IPL matches with much better performance than our previous models.</a:t>
            </a:r>
            <a:br>
              <a:rPr lang="en-US" sz="1600" dirty="0"/>
            </a:br>
            <a:br>
              <a:rPr lang="en-US" sz="1600" dirty="0"/>
            </a:br>
            <a:r>
              <a:rPr lang="en-US" sz="1600" dirty="0"/>
              <a:t>Traditional methods of predicting match scores often fall short in capturing these intricate dynamics. The challenge lies in developing an accurate and reliable machine learning model that can leverage historical data, player statistics, and match-specific features to predict IPL scores with precision. Addressing this problem is essential for enhancing the understanding of cricket dynamics and providing valuable insights for both fans and stakeholders</a:t>
            </a:r>
            <a:endParaRPr lang="en-US" sz="1600" dirty="0">
              <a:solidFill>
                <a:srgbClr val="374151"/>
              </a:solidFill>
              <a:latin typeface="Times New Roman"/>
            </a:endParaRPr>
          </a:p>
          <a:p>
            <a:endParaRPr lang="en-US" sz="1200" dirty="0">
              <a:latin typeface="Times New Roman"/>
            </a:endParaRPr>
          </a:p>
          <a:p>
            <a:endParaRPr lang="en-IN" sz="2400" b="1" dirty="0">
              <a:solidFill>
                <a:srgbClr val="002060"/>
              </a:solidFill>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256F1A42-E35B-9B0E-4DDE-88096F5110DC}"/>
              </a:ext>
            </a:extLst>
          </p:cNvPr>
          <p:cNvSpPr/>
          <p:nvPr/>
        </p:nvSpPr>
        <p:spPr>
          <a:xfrm>
            <a:off x="21431" y="-51445"/>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51500" cy="6524863"/>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Aim and Objective</a:t>
            </a:r>
            <a:br>
              <a:rPr lang="en-US" sz="2400" b="1" dirty="0">
                <a:solidFill>
                  <a:srgbClr val="002060"/>
                </a:solidFill>
              </a:rPr>
            </a:br>
            <a:br>
              <a:rPr lang="en-US" sz="2400" b="1" dirty="0"/>
            </a:br>
            <a:r>
              <a:rPr lang="en-US" sz="2400" b="1" dirty="0">
                <a:solidFill>
                  <a:srgbClr val="1F1F1F"/>
                </a:solidFill>
                <a:latin typeface="Times New Roman"/>
              </a:rPr>
              <a:t>Aim:</a:t>
            </a:r>
            <a:br>
              <a:rPr lang="en-US" sz="2400" b="1" dirty="0">
                <a:solidFill>
                  <a:srgbClr val="1F1F1F"/>
                </a:solidFill>
                <a:latin typeface="Times New Roman"/>
              </a:rPr>
            </a:br>
            <a:r>
              <a:rPr lang="en-US" sz="1600" dirty="0">
                <a:solidFill>
                  <a:srgbClr val="1F1F1F"/>
                </a:solidFill>
                <a:latin typeface="Times New Roman" panose="02020603050405020304" pitchFamily="18" charset="0"/>
                <a:cs typeface="Times New Roman" panose="02020603050405020304" pitchFamily="18" charset="0"/>
              </a:rPr>
              <a:t>The aim of the IPL Score Predictor using machine learning is to create an accurate and dynamic prediction system for cricket match scores during the Indian Premier League (IPL) season. This project seeks to leverage machine learning algorithms to analyze historical match data, player statistics, and contextual factors to generate real-time predictions accuracy.</a:t>
            </a:r>
            <a:br>
              <a:rPr lang="en-US" sz="1600" dirty="0">
                <a:solidFill>
                  <a:srgbClr val="1F1F1F"/>
                </a:solidFill>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2400" b="1" dirty="0">
                <a:solidFill>
                  <a:srgbClr val="1F1F1F"/>
                </a:solidFill>
                <a:latin typeface="Times New Roman"/>
              </a:rPr>
              <a:t>Objectives: </a:t>
            </a:r>
            <a:endParaRPr lang="en-US" sz="2400" b="1" dirty="0">
              <a:latin typeface="Times New Roman"/>
            </a:endParaRPr>
          </a:p>
          <a:p>
            <a:r>
              <a:rPr lang="en-US" sz="1600" dirty="0">
                <a:solidFill>
                  <a:srgbClr val="1F1F1F"/>
                </a:solidFill>
                <a:latin typeface="Times New Roman"/>
              </a:rPr>
              <a:t>To maintain its performance and scalability.</a:t>
            </a:r>
            <a:endParaRPr lang="en-US" sz="1600" dirty="0">
              <a:latin typeface="Times New Roman"/>
            </a:endParaRPr>
          </a:p>
          <a:p>
            <a:pPr algn="l"/>
            <a:r>
              <a:rPr lang="en-IN" sz="1600" i="0" dirty="0">
                <a:effectLst/>
                <a:latin typeface="Times New Roman" panose="02020603050405020304" pitchFamily="18" charset="0"/>
                <a:cs typeface="Times New Roman" panose="02020603050405020304" pitchFamily="18" charset="0"/>
              </a:rPr>
              <a:t>Accuracy</a:t>
            </a:r>
            <a:r>
              <a:rPr lang="en-IN" sz="1600" b="1" i="0" dirty="0">
                <a:effectLst/>
                <a:latin typeface="Times New Roman" panose="02020603050405020304" pitchFamily="18" charset="0"/>
                <a:cs typeface="Times New Roman" panose="02020603050405020304" pitchFamily="18" charset="0"/>
              </a:rPr>
              <a:t> </a:t>
            </a:r>
            <a:r>
              <a:rPr lang="en-IN" sz="1600" i="0" dirty="0">
                <a:effectLst/>
                <a:latin typeface="Times New Roman" panose="02020603050405020304" pitchFamily="18" charset="0"/>
                <a:cs typeface="Times New Roman" panose="02020603050405020304" pitchFamily="18" charset="0"/>
              </a:rPr>
              <a:t>and</a:t>
            </a:r>
            <a:r>
              <a:rPr lang="en-IN" sz="1600" b="1" i="0" dirty="0">
                <a:effectLst/>
                <a:latin typeface="Times New Roman" panose="02020603050405020304" pitchFamily="18" charset="0"/>
                <a:cs typeface="Times New Roman" panose="02020603050405020304" pitchFamily="18" charset="0"/>
              </a:rPr>
              <a:t> </a:t>
            </a:r>
            <a:r>
              <a:rPr lang="en-IN" sz="1600" i="0" dirty="0">
                <a:effectLst/>
                <a:latin typeface="Times New Roman" panose="02020603050405020304" pitchFamily="18" charset="0"/>
                <a:cs typeface="Times New Roman" panose="02020603050405020304" pitchFamily="18" charset="0"/>
              </a:rPr>
              <a:t>Performance.</a:t>
            </a:r>
            <a:br>
              <a:rPr lang="en-US" sz="1600" dirty="0">
                <a:solidFill>
                  <a:srgbClr val="1F1F1F"/>
                </a:solidFill>
                <a:latin typeface="Times New Roman"/>
              </a:rPr>
            </a:br>
            <a:r>
              <a:rPr lang="en-IN" sz="1600" i="0" dirty="0">
                <a:effectLst/>
                <a:latin typeface="Times New Roman" panose="02020603050405020304" pitchFamily="18" charset="0"/>
                <a:cs typeface="Times New Roman" panose="02020603050405020304" pitchFamily="18" charset="0"/>
              </a:rPr>
              <a:t>Real-time Updates.</a:t>
            </a:r>
            <a:br>
              <a:rPr lang="en-IN" sz="1600" i="0" dirty="0">
                <a:effectLst/>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User Engagement and Experience.</a:t>
            </a:r>
            <a:br>
              <a:rPr lang="en-IN" sz="1600" i="0" dirty="0">
                <a:effectLst/>
                <a:latin typeface="Times New Roman" panose="02020603050405020304" pitchFamily="18" charset="0"/>
                <a:cs typeface="Times New Roman" panose="02020603050405020304" pitchFamily="18" charset="0"/>
              </a:rPr>
            </a:br>
            <a:br>
              <a:rPr lang="en-US" sz="1800" dirty="0">
                <a:solidFill>
                  <a:srgbClr val="1F1F1F"/>
                </a:solidFill>
                <a:latin typeface="Times New Roman" panose="02020603050405020304" pitchFamily="18" charset="0"/>
                <a:cs typeface="Times New Roman" panose="02020603050405020304" pitchFamily="18" charset="0"/>
              </a:rPr>
            </a:br>
            <a:br>
              <a:rPr lang="en-IN" sz="1800" b="0" i="0" dirty="0">
                <a:solidFill>
                  <a:schemeClr val="accent2"/>
                </a:solidFill>
                <a:effectLst/>
                <a:latin typeface="Times New Roman" panose="02020603050405020304" pitchFamily="18" charset="0"/>
                <a:cs typeface="Times New Roman" panose="02020603050405020304" pitchFamily="18" charset="0"/>
              </a:rPr>
            </a:br>
            <a:br>
              <a:rPr lang="en-IN" sz="2400" b="0" i="0" dirty="0">
                <a:solidFill>
                  <a:srgbClr val="D1D5DB"/>
                </a:solidFill>
                <a:effectLst/>
                <a:latin typeface="Söhne"/>
              </a:rPr>
            </a:br>
            <a:endParaRPr lang="en-US" sz="1800" dirty="0">
              <a:solidFill>
                <a:srgbClr val="1F1F1F"/>
              </a:solidFill>
              <a:latin typeface="Times New Roman"/>
            </a:endParaRPr>
          </a:p>
          <a:p>
            <a:br>
              <a:rPr lang="en-US" sz="2400" dirty="0"/>
            </a:br>
            <a:endParaRPr lang="en-US" sz="2400" dirty="0"/>
          </a:p>
          <a:p>
            <a:endParaRPr lang="en-US" sz="2000" dirty="0">
              <a:solidFill>
                <a:srgbClr val="222222"/>
              </a:solidFill>
              <a:latin typeface="Times New Roman"/>
              <a:cs typeface="Times New Roman"/>
            </a:endParaRPr>
          </a:p>
          <a:p>
            <a:endParaRPr lang="en-US" sz="2400" b="1"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36CE8B2-92A1-63FD-9D23-545EC123A541}"/>
              </a:ext>
            </a:extLst>
          </p:cNvPr>
          <p:cNvSpPr/>
          <p:nvPr/>
        </p:nvSpPr>
        <p:spPr>
          <a:xfrm>
            <a:off x="21431" y="-51445"/>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311700" y="445025"/>
            <a:ext cx="8568225" cy="4924425"/>
          </a:xfr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002060"/>
                </a:solidFill>
              </a:rPr>
              <a:t>Proposed Solution</a:t>
            </a:r>
            <a:br>
              <a:rPr lang="en-US" sz="2400" b="1" dirty="0">
                <a:solidFill>
                  <a:srgbClr val="002060"/>
                </a:solidFill>
              </a:rPr>
            </a:br>
            <a:br>
              <a:rPr lang="en-US" b="0" i="0" dirty="0">
                <a:solidFill>
                  <a:srgbClr val="D1D5DB"/>
                </a:solidFill>
                <a:effectLst/>
                <a:latin typeface="Söhne"/>
              </a:rPr>
            </a:br>
            <a:r>
              <a:rPr lang="en-US" b="1" i="0" dirty="0">
                <a:solidFill>
                  <a:schemeClr val="bg2"/>
                </a:solidFill>
                <a:effectLst/>
                <a:latin typeface="Söhne"/>
              </a:rPr>
              <a:t>Machine Learning Model Development:</a:t>
            </a:r>
            <a:br>
              <a:rPr lang="en-US" b="0" i="0" dirty="0">
                <a:solidFill>
                  <a:schemeClr val="bg2"/>
                </a:solidFill>
                <a:effectLst/>
                <a:latin typeface="Söhne"/>
              </a:rPr>
            </a:br>
            <a:r>
              <a:rPr lang="en-US" b="0" i="0" dirty="0">
                <a:solidFill>
                  <a:schemeClr val="bg2"/>
                </a:solidFill>
                <a:effectLst/>
                <a:latin typeface="Söhne"/>
              </a:rPr>
              <a:t>Implement a robust machine learning model for predicting IPL scores based on historical match data, player statistics, team performance, and other relevant factors.</a:t>
            </a:r>
            <a:br>
              <a:rPr lang="en-US" b="0" i="0" dirty="0">
                <a:solidFill>
                  <a:schemeClr val="bg2"/>
                </a:solidFill>
                <a:effectLst/>
                <a:latin typeface="Söhne"/>
              </a:rPr>
            </a:br>
            <a:r>
              <a:rPr lang="en-US" b="0" i="0" dirty="0">
                <a:solidFill>
                  <a:schemeClr val="bg2"/>
                </a:solidFill>
                <a:effectLst/>
                <a:latin typeface="Söhne"/>
              </a:rPr>
              <a:t>Experiment with different algorithms such as regression models, time series analysis, or ensemble methods to identify the most accurate and reliable model.</a:t>
            </a:r>
            <a:br>
              <a:rPr lang="en-US" b="0" i="0" dirty="0">
                <a:solidFill>
                  <a:schemeClr val="bg2"/>
                </a:solidFill>
                <a:effectLst/>
                <a:latin typeface="Söhne"/>
              </a:rPr>
            </a:br>
            <a:br>
              <a:rPr lang="en-US" b="0" i="0" dirty="0">
                <a:solidFill>
                  <a:schemeClr val="bg2"/>
                </a:solidFill>
                <a:effectLst/>
                <a:latin typeface="Söhne"/>
              </a:rPr>
            </a:br>
            <a:r>
              <a:rPr lang="en-US" b="1" i="0" dirty="0">
                <a:solidFill>
                  <a:schemeClr val="bg2"/>
                </a:solidFill>
                <a:effectLst/>
                <a:latin typeface="Söhne"/>
              </a:rPr>
              <a:t>Data Preprocessing and Feature Engineering:</a:t>
            </a:r>
            <a:br>
              <a:rPr lang="en-US" b="0" i="0" dirty="0">
                <a:solidFill>
                  <a:schemeClr val="bg2"/>
                </a:solidFill>
                <a:effectLst/>
                <a:latin typeface="Söhne"/>
              </a:rPr>
            </a:br>
            <a:r>
              <a:rPr lang="en-US" b="0" i="0" dirty="0">
                <a:solidFill>
                  <a:schemeClr val="bg2"/>
                </a:solidFill>
                <a:effectLst/>
                <a:latin typeface="Söhne"/>
              </a:rPr>
              <a:t>Clean and preprocess historical data to handle missing values, outliers, and inconsistencies.</a:t>
            </a:r>
            <a:br>
              <a:rPr lang="en-US" b="0" i="0" dirty="0">
                <a:solidFill>
                  <a:schemeClr val="bg2"/>
                </a:solidFill>
                <a:effectLst/>
                <a:latin typeface="Söhne"/>
              </a:rPr>
            </a:br>
            <a:r>
              <a:rPr lang="en-US" b="0" i="0" dirty="0">
                <a:solidFill>
                  <a:schemeClr val="bg2"/>
                </a:solidFill>
                <a:effectLst/>
                <a:latin typeface="Söhne"/>
              </a:rPr>
              <a:t>Perform feature engineering to extract relevant information and create meaningful input features for the machine learning model.</a:t>
            </a:r>
            <a:br>
              <a:rPr lang="en-US" b="0" i="0" dirty="0">
                <a:solidFill>
                  <a:schemeClr val="bg2"/>
                </a:solidFill>
                <a:effectLst/>
                <a:latin typeface="Söhne"/>
              </a:rPr>
            </a:br>
            <a:br>
              <a:rPr lang="en-US" b="0" i="0" dirty="0">
                <a:solidFill>
                  <a:schemeClr val="bg2"/>
                </a:solidFill>
                <a:effectLst/>
                <a:latin typeface="Söhne"/>
              </a:rPr>
            </a:br>
            <a:r>
              <a:rPr lang="en-US" b="1" i="0" dirty="0">
                <a:solidFill>
                  <a:schemeClr val="bg2"/>
                </a:solidFill>
                <a:effectLst/>
                <a:latin typeface="Söhne"/>
              </a:rPr>
              <a:t>Real-time Data Integration:</a:t>
            </a:r>
            <a:br>
              <a:rPr lang="en-US" b="0" i="0" dirty="0">
                <a:solidFill>
                  <a:schemeClr val="bg2"/>
                </a:solidFill>
                <a:effectLst/>
                <a:latin typeface="Söhne"/>
              </a:rPr>
            </a:br>
            <a:r>
              <a:rPr lang="en-US" b="0" i="0" dirty="0">
                <a:solidFill>
                  <a:schemeClr val="bg2"/>
                </a:solidFill>
                <a:effectLst/>
                <a:latin typeface="Söhne"/>
              </a:rPr>
              <a:t>Establish a pipeline for real-time data integration, allowing the model to receive and process live match data as it becomes available.</a:t>
            </a:r>
            <a:br>
              <a:rPr lang="en-US" b="0" i="0" dirty="0">
                <a:solidFill>
                  <a:schemeClr val="bg2"/>
                </a:solidFill>
                <a:effectLst/>
                <a:latin typeface="Söhne"/>
              </a:rPr>
            </a:br>
            <a:r>
              <a:rPr lang="en-US" b="0" i="0" dirty="0">
                <a:solidFill>
                  <a:schemeClr val="bg2"/>
                </a:solidFill>
                <a:effectLst/>
                <a:latin typeface="Söhne"/>
              </a:rPr>
              <a:t>Implement mechanisms to handle dynamic changes in player form, team strategies, and match conditions during live games.</a:t>
            </a:r>
            <a:br>
              <a:rPr lang="en-US" b="0" i="0" dirty="0">
                <a:solidFill>
                  <a:schemeClr val="bg2"/>
                </a:solidFill>
                <a:effectLst/>
                <a:latin typeface="Söhne"/>
              </a:rPr>
            </a:br>
            <a:br>
              <a:rPr lang="en-US" sz="1600" dirty="0">
                <a:solidFill>
                  <a:schemeClr val="bg2"/>
                </a:solidFill>
                <a:latin typeface="Times New Roman"/>
              </a:rPr>
            </a:br>
            <a:br>
              <a:rPr lang="en-US" sz="1800" dirty="0"/>
            </a:br>
            <a:endParaRPr lang="en-US" sz="1800" dirty="0">
              <a:solidFill>
                <a:schemeClr val="tx1"/>
              </a:solidFill>
              <a:latin typeface="Times New Roman"/>
            </a:endParaRPr>
          </a:p>
        </p:txBody>
      </p:sp>
      <p:sp>
        <p:nvSpPr>
          <p:cNvPr id="3" name="Rectangle 2">
            <a:extLst>
              <a:ext uri="{FF2B5EF4-FFF2-40B4-BE49-F238E27FC236}">
                <a16:creationId xmlns:a16="http://schemas.microsoft.com/office/drawing/2014/main" id="{DA98AB5E-AD70-0248-5911-6CEECD55BC5B}"/>
              </a:ext>
            </a:extLst>
          </p:cNvPr>
          <p:cNvSpPr/>
          <p:nvPr/>
        </p:nvSpPr>
        <p:spPr>
          <a:xfrm>
            <a:off x="21431" y="-51445"/>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51700"/>
            <a:ext cx="8521700" cy="353943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002060"/>
                </a:solidFill>
              </a:rPr>
              <a:t>System Architecture</a:t>
            </a:r>
            <a:br>
              <a:rPr lang="en-US" sz="2400" b="1" dirty="0">
                <a:solidFill>
                  <a:srgbClr val="002060"/>
                </a:solidFill>
              </a:rPr>
            </a:br>
            <a:br>
              <a:rPr lang="en-US" sz="1600" b="1" dirty="0"/>
            </a:br>
            <a:r>
              <a:rPr lang="en-IN" sz="2000" b="1" i="0" dirty="0">
                <a:effectLst/>
                <a:latin typeface="Söhne"/>
              </a:rPr>
              <a:t>Machine Learning Model Service:</a:t>
            </a:r>
            <a:br>
              <a:rPr lang="en-IN" sz="2000" b="1" i="0" dirty="0">
                <a:effectLst/>
                <a:latin typeface="Söhne"/>
              </a:rPr>
            </a:br>
            <a:r>
              <a:rPr lang="en-US" sz="1800" b="0" i="0" dirty="0">
                <a:solidFill>
                  <a:schemeClr val="bg2"/>
                </a:solidFill>
                <a:effectLst/>
                <a:latin typeface="Times New Roman" panose="02020603050405020304" pitchFamily="18" charset="0"/>
                <a:cs typeface="Times New Roman" panose="02020603050405020304" pitchFamily="18" charset="0"/>
              </a:rPr>
              <a:t>Hosts the IPL score prediction machine learning model.</a:t>
            </a:r>
            <a:br>
              <a:rPr lang="en-US" sz="1800" b="0" i="0" dirty="0">
                <a:solidFill>
                  <a:schemeClr val="bg2"/>
                </a:solidFill>
                <a:effectLst/>
                <a:latin typeface="Times New Roman" panose="02020603050405020304" pitchFamily="18" charset="0"/>
                <a:cs typeface="Times New Roman" panose="02020603050405020304" pitchFamily="18" charset="0"/>
              </a:rPr>
            </a:br>
            <a:r>
              <a:rPr lang="en-US" sz="1800" b="0" i="0" dirty="0">
                <a:solidFill>
                  <a:schemeClr val="bg2"/>
                </a:solidFill>
                <a:effectLst/>
                <a:latin typeface="Times New Roman" panose="02020603050405020304" pitchFamily="18" charset="0"/>
                <a:cs typeface="Times New Roman" panose="02020603050405020304" pitchFamily="18" charset="0"/>
              </a:rPr>
              <a:t>Receives preprocessed data from the data preprocessing layer.</a:t>
            </a:r>
            <a:br>
              <a:rPr lang="en-US" sz="1800" b="0" i="0" dirty="0">
                <a:solidFill>
                  <a:schemeClr val="bg2"/>
                </a:solidFill>
                <a:effectLst/>
                <a:latin typeface="Times New Roman" panose="02020603050405020304" pitchFamily="18" charset="0"/>
                <a:cs typeface="Times New Roman" panose="02020603050405020304" pitchFamily="18" charset="0"/>
              </a:rPr>
            </a:br>
            <a:r>
              <a:rPr lang="en-US" sz="1800" b="0" i="0" dirty="0">
                <a:solidFill>
                  <a:schemeClr val="bg2"/>
                </a:solidFill>
                <a:effectLst/>
                <a:latin typeface="Times New Roman" panose="02020603050405020304" pitchFamily="18" charset="0"/>
                <a:cs typeface="Times New Roman" panose="02020603050405020304" pitchFamily="18" charset="0"/>
              </a:rPr>
              <a:t>Generates real-time predictions based on the input features.</a:t>
            </a:r>
            <a:br>
              <a:rPr lang="en-US" sz="1800" b="0" i="0" dirty="0">
                <a:solidFill>
                  <a:schemeClr val="bg2"/>
                </a:solidFill>
                <a:effectLst/>
                <a:latin typeface="Times New Roman" panose="02020603050405020304" pitchFamily="18" charset="0"/>
                <a:cs typeface="Times New Roman" panose="02020603050405020304" pitchFamily="18" charset="0"/>
              </a:rPr>
            </a:br>
            <a:br>
              <a:rPr lang="en-US" sz="1800" b="0" i="0" dirty="0">
                <a:solidFill>
                  <a:schemeClr val="bg2"/>
                </a:solidFill>
                <a:effectLst/>
                <a:latin typeface="Times New Roman" panose="02020603050405020304" pitchFamily="18" charset="0"/>
                <a:cs typeface="Times New Roman" panose="02020603050405020304" pitchFamily="18" charset="0"/>
              </a:rPr>
            </a:br>
            <a:r>
              <a:rPr lang="en-US" sz="2000" b="1" i="0" dirty="0">
                <a:solidFill>
                  <a:schemeClr val="bg2"/>
                </a:solidFill>
                <a:effectLst/>
                <a:latin typeface="Söhne"/>
              </a:rPr>
              <a:t>Real-time Data Integration:</a:t>
            </a:r>
            <a:br>
              <a:rPr lang="en-US" sz="2000" b="0" i="0" dirty="0">
                <a:solidFill>
                  <a:schemeClr val="bg2"/>
                </a:solidFill>
                <a:effectLst/>
                <a:latin typeface="Söhne"/>
              </a:rPr>
            </a:br>
            <a:r>
              <a:rPr lang="en-US" sz="1800" b="0" i="0" dirty="0">
                <a:solidFill>
                  <a:schemeClr val="bg2"/>
                </a:solidFill>
                <a:effectLst/>
                <a:latin typeface="Söhne"/>
              </a:rPr>
              <a:t>Integrates live match data into the system for dynamic updates.</a:t>
            </a:r>
            <a:br>
              <a:rPr lang="en-US" sz="1800" b="0" i="0" dirty="0">
                <a:solidFill>
                  <a:schemeClr val="bg2"/>
                </a:solidFill>
                <a:effectLst/>
                <a:latin typeface="Söhne"/>
              </a:rPr>
            </a:br>
            <a:r>
              <a:rPr lang="en-US" sz="1800" b="0" i="0" dirty="0">
                <a:solidFill>
                  <a:schemeClr val="bg2"/>
                </a:solidFill>
                <a:effectLst/>
                <a:latin typeface="Söhne"/>
              </a:rPr>
              <a:t>Communicates with external data sources or APIs to fetch real-time information during live matches.</a:t>
            </a:r>
            <a:br>
              <a:rPr lang="en-US" sz="1800" b="0" i="0" dirty="0">
                <a:solidFill>
                  <a:schemeClr val="bg2"/>
                </a:solidFill>
                <a:effectLst/>
                <a:latin typeface="Söhne"/>
              </a:rPr>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5FC49C2-518F-DF2A-E781-A6210B7D0BC5}"/>
              </a:ext>
            </a:extLst>
          </p:cNvPr>
          <p:cNvSpPr/>
          <p:nvPr/>
        </p:nvSpPr>
        <p:spPr>
          <a:xfrm>
            <a:off x="21431" y="-51445"/>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System Deployment Approach</a:t>
            </a:r>
            <a:endParaRPr lang="en-IN" sz="2400" b="1">
              <a:solidFill>
                <a:srgbClr val="00206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628AB60-344B-B145-0F0B-B1F19D700C6A}"/>
              </a:ext>
            </a:extLst>
          </p:cNvPr>
          <p:cNvSpPr txBox="1"/>
          <p:nvPr/>
        </p:nvSpPr>
        <p:spPr>
          <a:xfrm>
            <a:off x="311700" y="1017725"/>
            <a:ext cx="8520600" cy="3754874"/>
          </a:xfrm>
          <a:prstGeom prst="rect">
            <a:avLst/>
          </a:prstGeom>
          <a:noFill/>
        </p:spPr>
        <p:txBody>
          <a:bodyPr wrap="square">
            <a:spAutoFit/>
          </a:bodyPr>
          <a:lstStyle/>
          <a:p>
            <a:r>
              <a:rPr lang="en-US" b="1" dirty="0"/>
              <a:t>Documentation</a:t>
            </a:r>
            <a:r>
              <a:rPr lang="en-US" dirty="0"/>
              <a:t>: Consider adding comments throughout your code to explain the purpose of each section or any complex logic. This can make it easier for others (or even yourself) to understand the code.</a:t>
            </a:r>
          </a:p>
          <a:p>
            <a:endParaRPr lang="en-US" dirty="0"/>
          </a:p>
          <a:p>
            <a:r>
              <a:rPr lang="en-US" b="1" dirty="0"/>
              <a:t>Function for Feature Transformation</a:t>
            </a:r>
            <a:r>
              <a:rPr lang="en-US" dirty="0"/>
              <a:t>: Instead of hardcoding the label encoding and one-hot encoding steps, you could encapsulate these operations in a function. This would make the code more modular and easier to reuse.</a:t>
            </a:r>
          </a:p>
          <a:p>
            <a:endParaRPr lang="en-US" dirty="0"/>
          </a:p>
          <a:p>
            <a:r>
              <a:rPr lang="en-US" b="1" dirty="0"/>
              <a:t>Hyperparameter Tuning</a:t>
            </a:r>
            <a:r>
              <a:rPr lang="en-US" dirty="0"/>
              <a:t>: For each machine learning model, you can perform hyperparameter tuning to optimize the model's performance. This can be done using techniques like grid search or randomized search.</a:t>
            </a:r>
          </a:p>
          <a:p>
            <a:endParaRPr lang="en-US" dirty="0"/>
          </a:p>
          <a:p>
            <a:r>
              <a:rPr lang="en-US" b="1" dirty="0"/>
              <a:t>Ensemble Methods</a:t>
            </a:r>
            <a:r>
              <a:rPr lang="en-US" dirty="0"/>
              <a:t>: Explore ensemble methods such as stacking or blending to combine the predictions of multiple models, potentially improving overall performance.</a:t>
            </a:r>
          </a:p>
          <a:p>
            <a:endParaRPr lang="en-US" dirty="0"/>
          </a:p>
          <a:p>
            <a:r>
              <a:rPr lang="en-US" b="1" dirty="0"/>
              <a:t>Handling Categorical Features</a:t>
            </a:r>
            <a:r>
              <a:rPr lang="en-US" dirty="0"/>
              <a:t>: When using decision tree-based models like Random Forest or </a:t>
            </a:r>
            <a:r>
              <a:rPr lang="en-US" dirty="0" err="1"/>
              <a:t>XGBoost</a:t>
            </a:r>
            <a:r>
              <a:rPr lang="en-US" dirty="0"/>
              <a:t>, you don't necessarily need to perform one-hot encoding for categorical features. These models can handle categorical features directly.</a:t>
            </a:r>
            <a:endParaRPr lang="en-IN" dirty="0"/>
          </a:p>
        </p:txBody>
      </p:sp>
      <p:sp>
        <p:nvSpPr>
          <p:cNvPr id="7" name="Rectangle 6">
            <a:extLst>
              <a:ext uri="{FF2B5EF4-FFF2-40B4-BE49-F238E27FC236}">
                <a16:creationId xmlns:a16="http://schemas.microsoft.com/office/drawing/2014/main" id="{D3EFD9B1-4477-2114-AD75-B25153EB8C3D}"/>
              </a:ext>
            </a:extLst>
          </p:cNvPr>
          <p:cNvSpPr/>
          <p:nvPr/>
        </p:nvSpPr>
        <p:spPr>
          <a:xfrm>
            <a:off x="21431" y="-51445"/>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276198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Algorithms</a:t>
            </a:r>
            <a:endParaRPr lang="en-IN" sz="2400" b="1" dirty="0">
              <a:solidFill>
                <a:srgbClr val="00206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048B9E3-19FC-ED3F-686A-4DD67059CDAB}"/>
              </a:ext>
            </a:extLst>
          </p:cNvPr>
          <p:cNvSpPr txBox="1"/>
          <p:nvPr/>
        </p:nvSpPr>
        <p:spPr>
          <a:xfrm>
            <a:off x="311700" y="1081593"/>
            <a:ext cx="4636294" cy="2523768"/>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sz="2400" dirty="0"/>
              <a:t>Linear Regression</a:t>
            </a:r>
          </a:p>
          <a:p>
            <a:pPr marL="285750" indent="-285750">
              <a:buFont typeface="Arial" panose="020B0604020202020204" pitchFamily="34" charset="0"/>
              <a:buChar char="•"/>
            </a:pPr>
            <a:r>
              <a:rPr lang="en-US" sz="2400" dirty="0"/>
              <a:t>K-Nearest Neighbor Regressor</a:t>
            </a:r>
          </a:p>
          <a:p>
            <a:pPr marL="285750" indent="-285750">
              <a:buFont typeface="Arial" panose="020B0604020202020204" pitchFamily="34" charset="0"/>
              <a:buChar char="•"/>
            </a:pPr>
            <a:r>
              <a:rPr lang="en-US" sz="2400" dirty="0"/>
              <a:t>XG Boost Regressor</a:t>
            </a:r>
          </a:p>
          <a:p>
            <a:pPr marL="285750" indent="-285750">
              <a:buFont typeface="Arial" panose="020B0604020202020204" pitchFamily="34" charset="0"/>
              <a:buChar char="•"/>
            </a:pPr>
            <a:r>
              <a:rPr lang="en-US" sz="2400" dirty="0"/>
              <a:t>Random Forest Regressor</a:t>
            </a:r>
          </a:p>
          <a:p>
            <a:pPr marL="285750" indent="-285750">
              <a:buFont typeface="Arial" panose="020B0604020202020204" pitchFamily="34" charset="0"/>
              <a:buChar char="•"/>
            </a:pPr>
            <a:r>
              <a:rPr lang="en-US" sz="2400" dirty="0"/>
              <a:t>Decision Tree Regressor</a:t>
            </a:r>
            <a:endParaRPr lang="en-IN" sz="2400" dirty="0"/>
          </a:p>
        </p:txBody>
      </p:sp>
      <p:sp>
        <p:nvSpPr>
          <p:cNvPr id="7" name="Rectangle 6">
            <a:extLst>
              <a:ext uri="{FF2B5EF4-FFF2-40B4-BE49-F238E27FC236}">
                <a16:creationId xmlns:a16="http://schemas.microsoft.com/office/drawing/2014/main" id="{0EC5A573-D18F-4495-0844-DC3FEB56E329}"/>
              </a:ext>
            </a:extLst>
          </p:cNvPr>
          <p:cNvSpPr/>
          <p:nvPr/>
        </p:nvSpPr>
        <p:spPr>
          <a:xfrm>
            <a:off x="21431" y="-51445"/>
            <a:ext cx="7093744" cy="46166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IPL Score Predictor</a:t>
            </a:r>
          </a:p>
        </p:txBody>
      </p:sp>
    </p:spTree>
    <p:extLst>
      <p:ext uri="{BB962C8B-B14F-4D97-AF65-F5344CB8AC3E}">
        <p14:creationId xmlns:p14="http://schemas.microsoft.com/office/powerpoint/2010/main" val="197968417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1411</TotalTime>
  <Words>1100</Words>
  <Application>Microsoft Office PowerPoint</Application>
  <PresentationFormat>On-screen Show (16:9)</PresentationFormat>
  <Paragraphs>80</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Söhne</vt:lpstr>
      <vt:lpstr>Times New Roman</vt:lpstr>
      <vt:lpstr>Simple Light</vt:lpstr>
      <vt:lpstr>PowerPoint Presentation</vt:lpstr>
      <vt:lpstr>PowerPoint Presentation</vt:lpstr>
      <vt:lpstr>Abstract          </vt:lpstr>
      <vt:lpstr>Problem Statement  In the past, predictions were usually based on intuition or some basic algorithms. However, with advancements in machine learning, we can now use deep learning to predict the score of IPL matches with much better performance than our previous models.  Traditional methods of predicting match scores often fall short in capturing these intricate dynamics. The challenge lies in developing an accurate and reliable machine learning model that can leverage historical data, player statistics, and match-specific features to predict IPL scores with precision. Addressing this problem is essential for enhancing the understanding of cricket dynamics and providing valuable insights for both fans and stakeholders   </vt:lpstr>
      <vt:lpstr>Aim and Objective  Aim: The aim of the IPL Score Predictor using machine learning is to create an accurate and dynamic prediction system for cricket match scores during the Indian Premier League (IPL) season. This project seeks to leverage machine learning algorithms to analyze historical match data, player statistics, and contextual factors to generate real-time predictions accuracy.  Objectives:  To maintain its performance and scalability. Accuracy and Performance. Real-time Updates. User Engagement and Experience.        </vt:lpstr>
      <vt:lpstr>Proposed Solution  Machine Learning Model Development: Implement a robust machine learning model for predicting IPL scores based on historical match data, player statistics, team performance, and other relevant factors. Experiment with different algorithms such as regression models, time series analysis, or ensemble methods to identify the most accurate and reliable model.  Data Preprocessing and Feature Engineering: Clean and preprocess historical data to handle missing values, outliers, and inconsistencies. Perform feature engineering to extract relevant information and create meaningful input features for the machine learning model.  Real-time Data Integration: Establish a pipeline for real-time data integration, allowing the model to receive and process live match data as it becomes available. Implement mechanisms to handle dynamic changes in player form, team strategies, and match conditions during live games.   </vt:lpstr>
      <vt:lpstr>System Architecture  Machine Learning Model Service: Hosts the IPL score prediction machine learning model. Receives preprocessed data from the data preprocessing layer. Generates real-time predictions based on the input features.  Real-time Data Integration: Integrates live match data into the system for dynamic updates. Communicates with external data sources or APIs to fetch real-time information during live matches. </vt:lpstr>
      <vt:lpstr>System Deployment Approach</vt:lpstr>
      <vt:lpstr>Algorithms</vt:lpstr>
      <vt:lpstr>Conclusion In conclusion, the IPL Score Predictor project represents a significant step forward in leveraging machine learning for accurate and dynamic score predictions during the exciting Indian Premier League seasons. As we look ahead, several avenues for future work and enhancements are envisioned to further enrich the user experience and improve the predictive capabilities of the system.</vt:lpstr>
      <vt:lpstr>Future Scope  Extend the scope beyond IPL and incorporate predictions for other major cricket tournaments and leagues globally. This expansion can cater to a broader audience and offer predictions for matches beyond the IPL season.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karthik ae</cp:lastModifiedBy>
  <cp:revision>262</cp:revision>
  <dcterms:modified xsi:type="dcterms:W3CDTF">2023-12-20T05:52:24Z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