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Didact Gothic"/>
      <p:regular r:id="rId17"/>
    </p:embeddedFont>
    <p:embeddedFont>
      <p:font typeface="Montserrat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Light-boldItalic.fnt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DidactGothic-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Light-bold.fntdata"/><Relationship Id="rId6" Type="http://schemas.openxmlformats.org/officeDocument/2006/relationships/slide" Target="slides/slide1.xml"/><Relationship Id="rId18" Type="http://schemas.openxmlformats.org/officeDocument/2006/relationships/font" Target="fonts/Montserrat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b8b37723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b8b37723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b8b37723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b8b37723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American Psychological Association reports that highlighting is an effective strategy for improving reading comprehension and retention.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According to a report by the Bill and Melinda Gates Foundation, teachers spend an average of 12 hours per week on lesson planning and grading. An AI auto-highlighter could help to reduce this workload and free up time for other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According to a survey by EdWeek Research Center, 76% of teachers believe that personalized learning is an important priority for their students, and 59% believe that technology can play a major role in supporting personalized learning.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t>Conclusion: </a:t>
            </a:r>
            <a:r>
              <a:rPr lang="en"/>
              <a:t>These statistics suggest that an AI auto-highlighter could be a valuable tool for both students and teachers, providing personalized support for learning and helping to improve reading comprehension and retention.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b8b37723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b8b37723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Didact Gothic"/>
                <a:ea typeface="Didact Gothic"/>
                <a:cs typeface="Didact Gothic"/>
                <a:sym typeface="Didact Gothic"/>
              </a:rPr>
              <a:t>Many important documents are extremely long and sometimes convoluted. We would like to fix that by making an auto highlighter that would take important parts of documents and summarizing them to make them easily digestible.</a:t>
            </a:r>
            <a:endParaRPr sz="14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4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dk1"/>
                </a:solidFill>
                <a:latin typeface="Didact Gothic"/>
                <a:ea typeface="Didact Gothic"/>
                <a:cs typeface="Didact Gothic"/>
                <a:sym typeface="Didact Gothic"/>
              </a:rPr>
              <a:t>Some examples of how to use this:</a:t>
            </a:r>
            <a:endParaRPr sz="1400">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sz="1400">
                <a:solidFill>
                  <a:schemeClr val="dk1"/>
                </a:solidFill>
                <a:latin typeface="Didact Gothic"/>
                <a:ea typeface="Didact Gothic"/>
                <a:cs typeface="Didact Gothic"/>
                <a:sym typeface="Didact Gothic"/>
              </a:rPr>
              <a:t>Making long research documents easily readable</a:t>
            </a:r>
            <a:endParaRPr sz="1400">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sz="1400">
                <a:solidFill>
                  <a:schemeClr val="dk1"/>
                </a:solidFill>
                <a:latin typeface="Didact Gothic"/>
                <a:ea typeface="Didact Gothic"/>
                <a:cs typeface="Didact Gothic"/>
                <a:sym typeface="Didact Gothic"/>
              </a:rPr>
              <a:t>School textbooks</a:t>
            </a:r>
            <a:endParaRPr sz="1400">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sz="1400">
                <a:solidFill>
                  <a:schemeClr val="dk1"/>
                </a:solidFill>
                <a:latin typeface="Didact Gothic"/>
                <a:ea typeface="Didact Gothic"/>
                <a:cs typeface="Didact Gothic"/>
                <a:sym typeface="Didact Gothic"/>
              </a:rPr>
              <a:t>Great way to create studying material</a:t>
            </a:r>
            <a:endParaRPr sz="1400">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sz="1400">
                <a:solidFill>
                  <a:schemeClr val="dk1"/>
                </a:solidFill>
                <a:latin typeface="Didact Gothic"/>
                <a:ea typeface="Didact Gothic"/>
                <a:cs typeface="Didact Gothic"/>
                <a:sym typeface="Didact Gothic"/>
              </a:rPr>
              <a:t>Shortening long news articles</a:t>
            </a:r>
            <a:endParaRPr sz="14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b8b37723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b8b37723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b9ca205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b9ca205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potential challenges or obstacles that may arise during the development of the system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accuracy and efficiency of the algorithm may be challenging to achieve, especially when dealing with complex and technical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Natural language processing techniques may not be able to extract all the necessary information from the document accurately.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implementation of the tool may require a significant investment of time and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competition from existing or emerging tools may reduce the market share of the AI auto-highlighter.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8b37723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b8b37723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10" name="Google Shape;10;p2"/>
          <p:cNvSpPr/>
          <p:nvPr/>
        </p:nvSpPr>
        <p:spPr>
          <a:xfrm>
            <a:off x="1295200" y="1034400"/>
            <a:ext cx="574500" cy="5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1" name="Shape 41"/>
        <p:cNvGrpSpPr/>
        <p:nvPr/>
      </p:nvGrpSpPr>
      <p:grpSpPr>
        <a:xfrm>
          <a:off x="0" y="0"/>
          <a:ext cx="0" cy="0"/>
          <a:chOff x="0" y="0"/>
          <a:chExt cx="0" cy="0"/>
        </a:xfrm>
      </p:grpSpPr>
      <p:sp>
        <p:nvSpPr>
          <p:cNvPr id="42" name="Google Shape;42;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 name="Google Shape;43;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45" name="Shape 45"/>
        <p:cNvGrpSpPr/>
        <p:nvPr/>
      </p:nvGrpSpPr>
      <p:grpSpPr>
        <a:xfrm>
          <a:off x="0" y="0"/>
          <a:ext cx="0" cy="0"/>
          <a:chOff x="0" y="0"/>
          <a:chExt cx="0" cy="0"/>
        </a:xfrm>
      </p:grpSpPr>
      <p:sp>
        <p:nvSpPr>
          <p:cNvPr id="46" name="Google Shape;4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7" name="Google Shape;4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 name="Google Shape;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49" name="Shape 49"/>
        <p:cNvGrpSpPr/>
        <p:nvPr/>
      </p:nvGrpSpPr>
      <p:grpSpPr>
        <a:xfrm>
          <a:off x="0" y="0"/>
          <a:ext cx="0" cy="0"/>
          <a:chOff x="0" y="0"/>
          <a:chExt cx="0" cy="0"/>
        </a:xfrm>
      </p:grpSpPr>
      <p:sp>
        <p:nvSpPr>
          <p:cNvPr id="50" name="Google Shape;50;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 name="Google Shape;51;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53" name="Shape 53"/>
        <p:cNvGrpSpPr/>
        <p:nvPr/>
      </p:nvGrpSpPr>
      <p:grpSpPr>
        <a:xfrm>
          <a:off x="0" y="0"/>
          <a:ext cx="0" cy="0"/>
          <a:chOff x="0" y="0"/>
          <a:chExt cx="0" cy="0"/>
        </a:xfrm>
      </p:grpSpPr>
      <p:grpSp>
        <p:nvGrpSpPr>
          <p:cNvPr id="54" name="Google Shape;54;p14"/>
          <p:cNvGrpSpPr/>
          <p:nvPr/>
        </p:nvGrpSpPr>
        <p:grpSpPr>
          <a:xfrm>
            <a:off x="4350279" y="2855377"/>
            <a:ext cx="443589" cy="105632"/>
            <a:chOff x="4137525" y="2915950"/>
            <a:chExt cx="869100" cy="207000"/>
          </a:xfrm>
        </p:grpSpPr>
        <p:sp>
          <p:nvSpPr>
            <p:cNvPr id="55" name="Google Shape;55;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9" name="Google Shape;59;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1178378" y="1583350"/>
            <a:ext cx="65505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13" name="Google Shape;13;p3"/>
          <p:cNvSpPr txBox="1"/>
          <p:nvPr>
            <p:ph idx="1" type="subTitle"/>
          </p:nvPr>
        </p:nvSpPr>
        <p:spPr>
          <a:xfrm>
            <a:off x="1178378" y="3144850"/>
            <a:ext cx="6550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4" name="Google Shape;14;p3"/>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82A2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5" name="Shape 15"/>
        <p:cNvGrpSpPr/>
        <p:nvPr/>
      </p:nvGrpSpPr>
      <p:grpSpPr>
        <a:xfrm>
          <a:off x="0" y="0"/>
          <a:ext cx="0" cy="0"/>
          <a:chOff x="0" y="0"/>
          <a:chExt cx="0" cy="0"/>
        </a:xfrm>
      </p:grpSpPr>
      <p:sp>
        <p:nvSpPr>
          <p:cNvPr id="16" name="Google Shape;16;p4"/>
          <p:cNvSpPr txBox="1"/>
          <p:nvPr>
            <p:ph idx="1" type="body"/>
          </p:nvPr>
        </p:nvSpPr>
        <p:spPr>
          <a:xfrm>
            <a:off x="1176778" y="1704600"/>
            <a:ext cx="64194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Montserrat"/>
              <a:buChar char="∎"/>
              <a:defRPr b="1" sz="3000">
                <a:latin typeface="Montserrat"/>
                <a:ea typeface="Montserrat"/>
                <a:cs typeface="Montserrat"/>
                <a:sym typeface="Montserrat"/>
              </a:defRPr>
            </a:lvl1pPr>
            <a:lvl2pPr indent="-419100" lvl="1" marL="914400" rtl="0">
              <a:spcBef>
                <a:spcPts val="0"/>
              </a:spcBef>
              <a:spcAft>
                <a:spcPts val="0"/>
              </a:spcAft>
              <a:buSzPts val="3000"/>
              <a:buFont typeface="Montserrat"/>
              <a:buChar char="□"/>
              <a:defRPr b="1" sz="3000">
                <a:latin typeface="Montserrat"/>
                <a:ea typeface="Montserrat"/>
                <a:cs typeface="Montserrat"/>
                <a:sym typeface="Montserrat"/>
              </a:defRPr>
            </a:lvl2pPr>
            <a:lvl3pPr indent="-419100" lvl="2" marL="1371600" rtl="0">
              <a:spcBef>
                <a:spcPts val="0"/>
              </a:spcBef>
              <a:spcAft>
                <a:spcPts val="0"/>
              </a:spcAft>
              <a:buSzPts val="3000"/>
              <a:buFont typeface="Montserrat"/>
              <a:buChar char="▪"/>
              <a:defRPr b="1" sz="3000">
                <a:latin typeface="Montserrat"/>
                <a:ea typeface="Montserrat"/>
                <a:cs typeface="Montserrat"/>
                <a:sym typeface="Montserrat"/>
              </a:defRPr>
            </a:lvl3pPr>
            <a:lvl4pPr indent="-419100" lvl="3" marL="1828800" rtl="0">
              <a:spcBef>
                <a:spcPts val="0"/>
              </a:spcBef>
              <a:spcAft>
                <a:spcPts val="0"/>
              </a:spcAft>
              <a:buSzPts val="3000"/>
              <a:buFont typeface="Montserrat"/>
              <a:buChar char="▫"/>
              <a:defRPr b="1" sz="3000">
                <a:latin typeface="Montserrat"/>
                <a:ea typeface="Montserrat"/>
                <a:cs typeface="Montserrat"/>
                <a:sym typeface="Montserrat"/>
              </a:defRPr>
            </a:lvl4pPr>
            <a:lvl5pPr indent="-419100" lvl="4" marL="2286000" rtl="0">
              <a:spcBef>
                <a:spcPts val="0"/>
              </a:spcBef>
              <a:spcAft>
                <a:spcPts val="0"/>
              </a:spcAft>
              <a:buSzPts val="3000"/>
              <a:buFont typeface="Montserrat"/>
              <a:buChar char="▫"/>
              <a:defRPr b="1" sz="3000">
                <a:latin typeface="Montserrat"/>
                <a:ea typeface="Montserrat"/>
                <a:cs typeface="Montserrat"/>
                <a:sym typeface="Montserrat"/>
              </a:defRPr>
            </a:lvl5pPr>
            <a:lvl6pPr indent="-419100" lvl="5" marL="2743200" rtl="0">
              <a:spcBef>
                <a:spcPts val="0"/>
              </a:spcBef>
              <a:spcAft>
                <a:spcPts val="0"/>
              </a:spcAft>
              <a:buSzPts val="3000"/>
              <a:buFont typeface="Montserrat"/>
              <a:buChar char="▫"/>
              <a:defRPr b="1" sz="3000">
                <a:latin typeface="Montserrat"/>
                <a:ea typeface="Montserrat"/>
                <a:cs typeface="Montserrat"/>
                <a:sym typeface="Montserrat"/>
              </a:defRPr>
            </a:lvl6pPr>
            <a:lvl7pPr indent="-419100" lvl="6" marL="3200400" rtl="0">
              <a:spcBef>
                <a:spcPts val="0"/>
              </a:spcBef>
              <a:spcAft>
                <a:spcPts val="0"/>
              </a:spcAft>
              <a:buSzPts val="3000"/>
              <a:buFont typeface="Montserrat"/>
              <a:buChar char="▫"/>
              <a:defRPr b="1" sz="3000">
                <a:latin typeface="Montserrat"/>
                <a:ea typeface="Montserrat"/>
                <a:cs typeface="Montserrat"/>
                <a:sym typeface="Montserrat"/>
              </a:defRPr>
            </a:lvl7pPr>
            <a:lvl8pPr indent="-419100" lvl="7" marL="3657600" rtl="0">
              <a:spcBef>
                <a:spcPts val="0"/>
              </a:spcBef>
              <a:spcAft>
                <a:spcPts val="0"/>
              </a:spcAft>
              <a:buSzPts val="3000"/>
              <a:buFont typeface="Montserrat"/>
              <a:buChar char="▫"/>
              <a:defRPr b="1" sz="3000">
                <a:latin typeface="Montserrat"/>
                <a:ea typeface="Montserrat"/>
                <a:cs typeface="Montserrat"/>
                <a:sym typeface="Montserrat"/>
              </a:defRPr>
            </a:lvl8pPr>
            <a:lvl9pPr indent="-419100" lvl="8" marL="4114800">
              <a:spcBef>
                <a:spcPts val="0"/>
              </a:spcBef>
              <a:spcAft>
                <a:spcPts val="0"/>
              </a:spcAft>
              <a:buSzPts val="3000"/>
              <a:buFont typeface="Montserrat"/>
              <a:buChar char="▫"/>
              <a:defRPr b="1" sz="3000">
                <a:latin typeface="Montserrat"/>
                <a:ea typeface="Montserrat"/>
                <a:cs typeface="Montserrat"/>
                <a:sym typeface="Montserrat"/>
              </a:defRPr>
            </a:lvl9pPr>
          </a:lstStyle>
          <a:p/>
        </p:txBody>
      </p:sp>
      <p:sp>
        <p:nvSpPr>
          <p:cNvPr id="17" name="Google Shape;17;p4"/>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1434146" y="1219732"/>
            <a:ext cx="296600" cy="203850"/>
          </a:xfrm>
          <a:prstGeom prst="rect">
            <a:avLst/>
          </a:prstGeom>
        </p:spPr>
        <p:txBody>
          <a:bodyPr>
            <a:prstTxWarp prst="textPlain"/>
          </a:bodyPr>
          <a:lstStyle/>
          <a:p>
            <a:pPr lvl="0" algn="ctr"/>
            <a:r>
              <a:rPr b="0" i="0">
                <a:ln cap="flat" cmpd="sng" w="9525">
                  <a:solidFill>
                    <a:srgbClr val="FFFFFF"/>
                  </a:solidFill>
                  <a:prstDash val="solid"/>
                  <a:round/>
                  <a:headEnd len="sm" w="sm" type="none"/>
                  <a:tailEnd len="sm" w="sm" type="none"/>
                </a:ln>
                <a:noFill/>
                <a:latin typeface="Montserrat"/>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1" name="Google Shape;21;p5"/>
          <p:cNvSpPr txBox="1"/>
          <p:nvPr>
            <p:ph idx="1" type="body"/>
          </p:nvPr>
        </p:nvSpPr>
        <p:spPr>
          <a:xfrm>
            <a:off x="1164100" y="2925350"/>
            <a:ext cx="6815700" cy="15792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5"/>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p:nvPr/>
        </p:nvSpPr>
        <p:spPr>
          <a:xfrm>
            <a:off x="1257275" y="981000"/>
            <a:ext cx="621600" cy="62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6" name="Google Shape;26;p6"/>
          <p:cNvSpPr txBox="1"/>
          <p:nvPr>
            <p:ph idx="1" type="body"/>
          </p:nvPr>
        </p:nvSpPr>
        <p:spPr>
          <a:xfrm>
            <a:off x="1164100" y="2774575"/>
            <a:ext cx="3308100" cy="21510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6"/>
          <p:cNvSpPr txBox="1"/>
          <p:nvPr>
            <p:ph idx="2" type="body"/>
          </p:nvPr>
        </p:nvSpPr>
        <p:spPr>
          <a:xfrm>
            <a:off x="4671601" y="2774575"/>
            <a:ext cx="3308100" cy="21510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6"/>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9" name="Shape 29"/>
        <p:cNvGrpSpPr/>
        <p:nvPr/>
      </p:nvGrpSpPr>
      <p:grpSpPr>
        <a:xfrm>
          <a:off x="0" y="0"/>
          <a:ext cx="0" cy="0"/>
          <a:chOff x="0" y="0"/>
          <a:chExt cx="0" cy="0"/>
        </a:xfrm>
      </p:grpSpPr>
      <p:sp>
        <p:nvSpPr>
          <p:cNvPr id="30" name="Google Shape;30;p7"/>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1" name="Google Shape;31;p7"/>
          <p:cNvSpPr txBox="1"/>
          <p:nvPr>
            <p:ph idx="1" type="body"/>
          </p:nvPr>
        </p:nvSpPr>
        <p:spPr>
          <a:xfrm>
            <a:off x="116400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2" type="body"/>
          </p:nvPr>
        </p:nvSpPr>
        <p:spPr>
          <a:xfrm>
            <a:off x="3473455"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7"/>
          <p:cNvSpPr txBox="1"/>
          <p:nvPr>
            <p:ph idx="3" type="body"/>
          </p:nvPr>
        </p:nvSpPr>
        <p:spPr>
          <a:xfrm>
            <a:off x="578291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7" name="Google Shape;37;p8"/>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9CB9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4100" y="1608900"/>
            <a:ext cx="6815700" cy="1925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1pPr>
            <a:lvl2pPr lvl="1">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2pPr>
            <a:lvl3pPr lvl="2">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3pPr>
            <a:lvl4pPr lvl="3">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4pPr>
            <a:lvl5pPr lvl="4">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5pPr>
            <a:lvl6pPr lvl="5">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6pPr>
            <a:lvl7pPr lvl="6">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7pPr>
            <a:lvl8pPr lvl="7">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8pPr>
            <a:lvl9pPr lvl="8">
              <a:spcBef>
                <a:spcPts val="0"/>
              </a:spcBef>
              <a:spcAft>
                <a:spcPts val="0"/>
              </a:spcAft>
              <a:buClr>
                <a:srgbClr val="182A2E"/>
              </a:buClr>
              <a:buSzPts val="6000"/>
              <a:buFont typeface="Montserrat"/>
              <a:buNone/>
              <a:defRPr b="1" sz="6000">
                <a:solidFill>
                  <a:srgbClr val="182A2E"/>
                </a:solidFill>
                <a:latin typeface="Montserrat"/>
                <a:ea typeface="Montserrat"/>
                <a:cs typeface="Montserrat"/>
                <a:sym typeface="Montserrat"/>
              </a:defRPr>
            </a:lvl9pPr>
          </a:lstStyle>
          <a:p/>
        </p:txBody>
      </p:sp>
      <p:sp>
        <p:nvSpPr>
          <p:cNvPr id="7" name="Google Shape;7;p1"/>
          <p:cNvSpPr txBox="1"/>
          <p:nvPr>
            <p:ph idx="1" type="body"/>
          </p:nvPr>
        </p:nvSpPr>
        <p:spPr>
          <a:xfrm>
            <a:off x="1164100" y="3105148"/>
            <a:ext cx="6815700" cy="13995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1pPr>
            <a:lvl2pPr indent="-317500" lvl="1" marL="9144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2pPr>
            <a:lvl3pPr indent="-317500" lvl="2" marL="13716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3pPr>
            <a:lvl4pPr indent="-317500" lvl="3" marL="18288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4pPr>
            <a:lvl5pPr indent="-317500" lvl="4" marL="22860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5pPr>
            <a:lvl6pPr indent="-317500" lvl="5" marL="27432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6pPr>
            <a:lvl7pPr indent="-317500" lvl="6" marL="32004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7pPr>
            <a:lvl8pPr indent="-317500" lvl="7" marL="36576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8pPr>
            <a:lvl9pPr indent="-317500" lvl="8" marL="4114800">
              <a:spcBef>
                <a:spcPts val="0"/>
              </a:spcBef>
              <a:spcAft>
                <a:spcPts val="0"/>
              </a:spcAft>
              <a:buClr>
                <a:srgbClr val="182A2E"/>
              </a:buClr>
              <a:buSzPts val="1400"/>
              <a:buFont typeface="Didact Gothic"/>
              <a:buChar char="▫"/>
              <a:defRPr>
                <a:solidFill>
                  <a:srgbClr val="182A2E"/>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paperswithcode.com/dataset/samsum-corpus" TargetMode="External"/><Relationship Id="rId4" Type="http://schemas.openxmlformats.org/officeDocument/2006/relationships/hyperlink" Target="https://paperswithcode.com/dataset/newsroom" TargetMode="External"/><Relationship Id="rId5" Type="http://schemas.openxmlformats.org/officeDocument/2006/relationships/hyperlink" Target="https://nlp.stanford.edu/projects/glo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700"/>
              <a:t>HiLite.</a:t>
            </a:r>
            <a:endParaRPr sz="6700"/>
          </a:p>
        </p:txBody>
      </p:sp>
      <p:sp>
        <p:nvSpPr>
          <p:cNvPr id="66" name="Google Shape;66;p15"/>
          <p:cNvSpPr txBox="1"/>
          <p:nvPr>
            <p:ph idx="4294967295" type="subTitle"/>
          </p:nvPr>
        </p:nvSpPr>
        <p:spPr>
          <a:xfrm>
            <a:off x="1176775" y="2571751"/>
            <a:ext cx="7801500" cy="79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700">
                <a:solidFill>
                  <a:schemeClr val="lt1"/>
                </a:solidFill>
                <a:latin typeface="Montserrat Light"/>
                <a:ea typeface="Montserrat Light"/>
                <a:cs typeface="Montserrat Light"/>
                <a:sym typeface="Montserrat Light"/>
              </a:rPr>
              <a:t>Meet </a:t>
            </a:r>
            <a:r>
              <a:rPr lang="en" sz="3700">
                <a:solidFill>
                  <a:schemeClr val="lt1"/>
                </a:solidFill>
                <a:latin typeface="Montserrat Light"/>
                <a:ea typeface="Montserrat Light"/>
                <a:cs typeface="Montserrat Light"/>
                <a:sym typeface="Montserrat Light"/>
              </a:rPr>
              <a:t>Your New </a:t>
            </a:r>
            <a:r>
              <a:rPr lang="en" sz="3700">
                <a:solidFill>
                  <a:schemeClr val="lt1"/>
                </a:solidFill>
                <a:latin typeface="Montserrat Light"/>
                <a:ea typeface="Montserrat Light"/>
                <a:cs typeface="Montserrat Light"/>
                <a:sym typeface="Montserrat Light"/>
              </a:rPr>
              <a:t>Notetaker</a:t>
            </a:r>
            <a:endParaRPr sz="3700">
              <a:solidFill>
                <a:schemeClr val="lt1"/>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0" name="Shape 70"/>
        <p:cNvGrpSpPr/>
        <p:nvPr/>
      </p:nvGrpSpPr>
      <p:grpSpPr>
        <a:xfrm>
          <a:off x="0" y="0"/>
          <a:ext cx="0" cy="0"/>
          <a:chOff x="0" y="0"/>
          <a:chExt cx="0" cy="0"/>
        </a:xfrm>
      </p:grpSpPr>
      <p:sp>
        <p:nvSpPr>
          <p:cNvPr id="71" name="Google Shape;71;p16"/>
          <p:cNvSpPr txBox="1"/>
          <p:nvPr>
            <p:ph idx="1" type="body"/>
          </p:nvPr>
        </p:nvSpPr>
        <p:spPr>
          <a:xfrm>
            <a:off x="457200" y="86834"/>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sz="7000">
                <a:solidFill>
                  <a:schemeClr val="lt1"/>
                </a:solidFill>
                <a:latin typeface="Montserrat"/>
                <a:ea typeface="Montserrat"/>
                <a:cs typeface="Montserrat"/>
                <a:sym typeface="Montserrat"/>
              </a:rPr>
              <a:t>Meet The Team</a:t>
            </a:r>
            <a:endParaRPr b="1" sz="7000">
              <a:solidFill>
                <a:schemeClr val="lt1"/>
              </a:solidFill>
              <a:latin typeface="Montserrat"/>
              <a:ea typeface="Montserrat"/>
              <a:cs typeface="Montserrat"/>
              <a:sym typeface="Montserrat"/>
            </a:endParaRPr>
          </a:p>
        </p:txBody>
      </p:sp>
      <p:sp>
        <p:nvSpPr>
          <p:cNvPr id="72" name="Google Shape;72;p16"/>
          <p:cNvSpPr txBox="1"/>
          <p:nvPr/>
        </p:nvSpPr>
        <p:spPr>
          <a:xfrm>
            <a:off x="4841813" y="38505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Yug Jarodiya  </a:t>
            </a:r>
            <a:endParaRPr sz="3300">
              <a:solidFill>
                <a:srgbClr val="93C47D"/>
              </a:solidFill>
              <a:highlight>
                <a:schemeClr val="lt1"/>
              </a:highlight>
              <a:latin typeface="Didact Gothic"/>
              <a:ea typeface="Didact Gothic"/>
              <a:cs typeface="Didact Gothic"/>
              <a:sym typeface="Didact Gothic"/>
            </a:endParaRPr>
          </a:p>
        </p:txBody>
      </p:sp>
      <p:sp>
        <p:nvSpPr>
          <p:cNvPr id="73" name="Google Shape;73;p16"/>
          <p:cNvSpPr txBox="1"/>
          <p:nvPr/>
        </p:nvSpPr>
        <p:spPr>
          <a:xfrm>
            <a:off x="1302175" y="38505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Harshit Jain  </a:t>
            </a:r>
            <a:endParaRPr sz="3300">
              <a:solidFill>
                <a:srgbClr val="93C47D"/>
              </a:solidFill>
              <a:highlight>
                <a:schemeClr val="lt1"/>
              </a:highlight>
              <a:latin typeface="Didact Gothic"/>
              <a:ea typeface="Didact Gothic"/>
              <a:cs typeface="Didact Gothic"/>
              <a:sym typeface="Didact Gothic"/>
            </a:endParaRPr>
          </a:p>
        </p:txBody>
      </p:sp>
      <p:sp>
        <p:nvSpPr>
          <p:cNvPr id="74" name="Google Shape;74;p16"/>
          <p:cNvSpPr txBox="1"/>
          <p:nvPr/>
        </p:nvSpPr>
        <p:spPr>
          <a:xfrm>
            <a:off x="4841813" y="16825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Jiahua Liu  </a:t>
            </a:r>
            <a:endParaRPr sz="3300">
              <a:solidFill>
                <a:srgbClr val="93C47D"/>
              </a:solidFill>
              <a:highlight>
                <a:schemeClr val="lt1"/>
              </a:highlight>
              <a:latin typeface="Didact Gothic"/>
              <a:ea typeface="Didact Gothic"/>
              <a:cs typeface="Didact Gothic"/>
              <a:sym typeface="Didact Gothic"/>
            </a:endParaRPr>
          </a:p>
        </p:txBody>
      </p:sp>
      <p:sp>
        <p:nvSpPr>
          <p:cNvPr id="75" name="Google Shape;75;p16"/>
          <p:cNvSpPr txBox="1"/>
          <p:nvPr/>
        </p:nvSpPr>
        <p:spPr>
          <a:xfrm>
            <a:off x="1302175" y="16825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Leo </a:t>
            </a:r>
            <a:r>
              <a:rPr lang="en" sz="3300">
                <a:solidFill>
                  <a:srgbClr val="93C47D"/>
                </a:solidFill>
                <a:highlight>
                  <a:schemeClr val="lt1"/>
                </a:highlight>
                <a:latin typeface="Didact Gothic"/>
                <a:ea typeface="Didact Gothic"/>
                <a:cs typeface="Didact Gothic"/>
                <a:sym typeface="Didact Gothic"/>
              </a:rPr>
              <a:t>Milligan</a:t>
            </a:r>
            <a:r>
              <a:rPr lang="en" sz="3300">
                <a:solidFill>
                  <a:srgbClr val="93C47D"/>
                </a:solidFill>
                <a:highlight>
                  <a:schemeClr val="lt1"/>
                </a:highlight>
                <a:latin typeface="Didact Gothic"/>
                <a:ea typeface="Didact Gothic"/>
                <a:cs typeface="Didact Gothic"/>
                <a:sym typeface="Didact Gothic"/>
              </a:rPr>
              <a:t>  ‎‎​ </a:t>
            </a:r>
            <a:endParaRPr sz="3300">
              <a:solidFill>
                <a:srgbClr val="93C47D"/>
              </a:solidFill>
              <a:highlight>
                <a:schemeClr val="lt1"/>
              </a:highlight>
              <a:latin typeface="Didact Gothic"/>
              <a:ea typeface="Didact Gothic"/>
              <a:cs typeface="Didact Gothic"/>
              <a:sym typeface="Didact Gothic"/>
            </a:endParaRPr>
          </a:p>
        </p:txBody>
      </p:sp>
      <p:sp>
        <p:nvSpPr>
          <p:cNvPr id="76" name="Google Shape;76;p16"/>
          <p:cNvSpPr txBox="1"/>
          <p:nvPr/>
        </p:nvSpPr>
        <p:spPr>
          <a:xfrm>
            <a:off x="1302175" y="27665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Panav Sheth  </a:t>
            </a:r>
            <a:endParaRPr sz="3300">
              <a:solidFill>
                <a:srgbClr val="93C47D"/>
              </a:solidFill>
              <a:highlight>
                <a:schemeClr val="lt1"/>
              </a:highlight>
              <a:latin typeface="Didact Gothic"/>
              <a:ea typeface="Didact Gothic"/>
              <a:cs typeface="Didact Gothic"/>
              <a:sym typeface="Didact Gothic"/>
            </a:endParaRPr>
          </a:p>
        </p:txBody>
      </p:sp>
      <p:sp>
        <p:nvSpPr>
          <p:cNvPr id="77" name="Google Shape;77;p16"/>
          <p:cNvSpPr txBox="1"/>
          <p:nvPr/>
        </p:nvSpPr>
        <p:spPr>
          <a:xfrm>
            <a:off x="4946788" y="2684900"/>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rgbClr val="93C47D"/>
                </a:solidFill>
                <a:highlight>
                  <a:schemeClr val="lt1"/>
                </a:highlight>
                <a:latin typeface="Didact Gothic"/>
                <a:ea typeface="Didact Gothic"/>
                <a:cs typeface="Didact Gothic"/>
                <a:sym typeface="Didact Gothic"/>
              </a:rPr>
              <a:t> </a:t>
            </a:r>
            <a:r>
              <a:rPr lang="en" sz="3300">
                <a:solidFill>
                  <a:srgbClr val="93C47D"/>
                </a:solidFill>
                <a:highlight>
                  <a:schemeClr val="lt1"/>
                </a:highlight>
                <a:latin typeface="Didact Gothic"/>
                <a:ea typeface="Didact Gothic"/>
                <a:cs typeface="Didact Gothic"/>
                <a:sym typeface="Didact Gothic"/>
              </a:rPr>
              <a:t>Sahil Kuwadia  </a:t>
            </a:r>
            <a:endParaRPr sz="3300">
              <a:solidFill>
                <a:srgbClr val="93C47D"/>
              </a:solidFill>
              <a:highlight>
                <a:schemeClr val="lt1"/>
              </a:highlight>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81" name="Shape 81"/>
        <p:cNvGrpSpPr/>
        <p:nvPr/>
      </p:nvGrpSpPr>
      <p:grpSpPr>
        <a:xfrm>
          <a:off x="0" y="0"/>
          <a:ext cx="0" cy="0"/>
          <a:chOff x="0" y="0"/>
          <a:chExt cx="0" cy="0"/>
        </a:xfrm>
      </p:grpSpPr>
      <p:sp>
        <p:nvSpPr>
          <p:cNvPr id="82" name="Google Shape;82;p17"/>
          <p:cNvSpPr txBox="1"/>
          <p:nvPr/>
        </p:nvSpPr>
        <p:spPr>
          <a:xfrm>
            <a:off x="2480790" y="1656517"/>
            <a:ext cx="5922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Didact Gothic"/>
                <a:ea typeface="Didact Gothic"/>
                <a:cs typeface="Didact Gothic"/>
                <a:sym typeface="Didact Gothic"/>
              </a:rPr>
              <a:t>“Highlighting is an effective strategy for improving comprehension”</a:t>
            </a:r>
            <a:endParaRPr sz="2800">
              <a:solidFill>
                <a:schemeClr val="lt1"/>
              </a:solidFill>
              <a:latin typeface="Didact Gothic"/>
              <a:ea typeface="Didact Gothic"/>
              <a:cs typeface="Didact Gothic"/>
              <a:sym typeface="Didact Gothic"/>
            </a:endParaRPr>
          </a:p>
        </p:txBody>
      </p:sp>
      <p:sp>
        <p:nvSpPr>
          <p:cNvPr id="83" name="Google Shape;83;p17"/>
          <p:cNvSpPr txBox="1"/>
          <p:nvPr>
            <p:ph type="title"/>
          </p:nvPr>
        </p:nvSpPr>
        <p:spPr>
          <a:xfrm>
            <a:off x="2133200" y="276500"/>
            <a:ext cx="6149100" cy="1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Why HiLite?</a:t>
            </a:r>
            <a:endParaRPr>
              <a:solidFill>
                <a:schemeClr val="lt1"/>
              </a:solidFill>
            </a:endParaRPr>
          </a:p>
        </p:txBody>
      </p:sp>
      <p:sp>
        <p:nvSpPr>
          <p:cNvPr id="84" name="Google Shape;84;p17"/>
          <p:cNvSpPr txBox="1"/>
          <p:nvPr/>
        </p:nvSpPr>
        <p:spPr>
          <a:xfrm>
            <a:off x="2571515" y="2895017"/>
            <a:ext cx="59226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76A5AF"/>
                </a:solidFill>
                <a:highlight>
                  <a:schemeClr val="lt1"/>
                </a:highlight>
                <a:latin typeface="Didact Gothic"/>
                <a:ea typeface="Didact Gothic"/>
                <a:cs typeface="Didact Gothic"/>
                <a:sym typeface="Didact Gothic"/>
              </a:rPr>
              <a:t>76% of teachers say</a:t>
            </a:r>
            <a:r>
              <a:rPr lang="en" sz="2200">
                <a:solidFill>
                  <a:schemeClr val="lt1"/>
                </a:solidFill>
                <a:latin typeface="Didact Gothic"/>
                <a:ea typeface="Didact Gothic"/>
                <a:cs typeface="Didact Gothic"/>
                <a:sym typeface="Didact Gothic"/>
              </a:rPr>
              <a:t> personalized learning is a priority</a:t>
            </a:r>
            <a:endParaRPr sz="22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sz="2200">
                <a:solidFill>
                  <a:srgbClr val="76A5AF"/>
                </a:solidFill>
                <a:highlight>
                  <a:schemeClr val="lt1"/>
                </a:highlight>
                <a:latin typeface="Didact Gothic"/>
                <a:ea typeface="Didact Gothic"/>
                <a:cs typeface="Didact Gothic"/>
                <a:sym typeface="Didact Gothic"/>
              </a:rPr>
              <a:t>59% of teachers agree</a:t>
            </a:r>
            <a:r>
              <a:rPr lang="en" sz="2200">
                <a:solidFill>
                  <a:schemeClr val="lt1"/>
                </a:solidFill>
                <a:latin typeface="Didact Gothic"/>
                <a:ea typeface="Didact Gothic"/>
                <a:cs typeface="Didact Gothic"/>
                <a:sym typeface="Didact Gothic"/>
              </a:rPr>
              <a:t> t</a:t>
            </a:r>
            <a:r>
              <a:rPr lang="en" sz="2200">
                <a:solidFill>
                  <a:schemeClr val="lt1"/>
                </a:solidFill>
                <a:latin typeface="Didact Gothic"/>
                <a:ea typeface="Didact Gothic"/>
                <a:cs typeface="Didact Gothic"/>
                <a:sym typeface="Didact Gothic"/>
              </a:rPr>
              <a:t>echnology should play a role</a:t>
            </a:r>
            <a:endParaRPr sz="2200">
              <a:solidFill>
                <a:schemeClr val="lt1"/>
              </a:solidFill>
              <a:latin typeface="Didact Gothic"/>
              <a:ea typeface="Didact Gothic"/>
              <a:cs typeface="Didact Gothic"/>
              <a:sym typeface="Didact Gothic"/>
            </a:endParaRPr>
          </a:p>
        </p:txBody>
      </p:sp>
      <p:pic>
        <p:nvPicPr>
          <p:cNvPr id="85" name="Google Shape;85;p17"/>
          <p:cNvPicPr preferRelativeResize="0"/>
          <p:nvPr/>
        </p:nvPicPr>
        <p:blipFill>
          <a:blip r:embed="rId3">
            <a:alphaModFix/>
          </a:blip>
          <a:stretch>
            <a:fillRect/>
          </a:stretch>
        </p:blipFill>
        <p:spPr>
          <a:xfrm>
            <a:off x="1258125" y="3082125"/>
            <a:ext cx="1222675" cy="1288100"/>
          </a:xfrm>
          <a:prstGeom prst="rect">
            <a:avLst/>
          </a:prstGeom>
          <a:noFill/>
          <a:ln>
            <a:noFill/>
          </a:ln>
        </p:spPr>
      </p:pic>
      <p:sp>
        <p:nvSpPr>
          <p:cNvPr id="86" name="Google Shape;86;p17"/>
          <p:cNvSpPr/>
          <p:nvPr/>
        </p:nvSpPr>
        <p:spPr>
          <a:xfrm>
            <a:off x="1053675" y="335225"/>
            <a:ext cx="925500" cy="13242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1258125" y="525125"/>
            <a:ext cx="653700" cy="65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7"/>
          <p:cNvPicPr preferRelativeResize="0"/>
          <p:nvPr/>
        </p:nvPicPr>
        <p:blipFill>
          <a:blip r:embed="rId4">
            <a:alphaModFix/>
          </a:blip>
          <a:stretch>
            <a:fillRect/>
          </a:stretch>
        </p:blipFill>
        <p:spPr>
          <a:xfrm>
            <a:off x="1258125" y="1547050"/>
            <a:ext cx="1222665" cy="11403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2" name="Shape 92"/>
        <p:cNvGrpSpPr/>
        <p:nvPr/>
      </p:nvGrpSpPr>
      <p:grpSpPr>
        <a:xfrm>
          <a:off x="0" y="0"/>
          <a:ext cx="0" cy="0"/>
          <a:chOff x="0" y="0"/>
          <a:chExt cx="0" cy="0"/>
        </a:xfrm>
      </p:grpSpPr>
      <p:sp>
        <p:nvSpPr>
          <p:cNvPr id="93" name="Google Shape;93;p18"/>
          <p:cNvSpPr txBox="1"/>
          <p:nvPr/>
        </p:nvSpPr>
        <p:spPr>
          <a:xfrm>
            <a:off x="872850" y="1218950"/>
            <a:ext cx="73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94" name="Google Shape;94;p18"/>
          <p:cNvSpPr txBox="1"/>
          <p:nvPr>
            <p:ph type="title"/>
          </p:nvPr>
        </p:nvSpPr>
        <p:spPr>
          <a:xfrm>
            <a:off x="2052200" y="757075"/>
            <a:ext cx="6815700" cy="11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Our Product</a:t>
            </a:r>
            <a:endParaRPr>
              <a:solidFill>
                <a:schemeClr val="lt1"/>
              </a:solidFill>
            </a:endParaRPr>
          </a:p>
        </p:txBody>
      </p:sp>
      <p:sp>
        <p:nvSpPr>
          <p:cNvPr id="95" name="Google Shape;95;p18"/>
          <p:cNvSpPr txBox="1"/>
          <p:nvPr/>
        </p:nvSpPr>
        <p:spPr>
          <a:xfrm>
            <a:off x="1184100" y="2068175"/>
            <a:ext cx="734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6D9EEB"/>
                </a:solidFill>
                <a:highlight>
                  <a:schemeClr val="lt1"/>
                </a:highlight>
                <a:latin typeface="Didact Gothic"/>
                <a:ea typeface="Didact Gothic"/>
                <a:cs typeface="Didact Gothic"/>
                <a:sym typeface="Didact Gothic"/>
              </a:rPr>
              <a:t> Our goal:</a:t>
            </a:r>
            <a:r>
              <a:rPr lang="en" sz="2800">
                <a:solidFill>
                  <a:schemeClr val="lt1"/>
                </a:solidFill>
                <a:highlight>
                  <a:schemeClr val="lt1"/>
                </a:highlight>
                <a:latin typeface="Didact Gothic"/>
                <a:ea typeface="Didact Gothic"/>
                <a:cs typeface="Didact Gothic"/>
                <a:sym typeface="Didact Gothic"/>
              </a:rPr>
              <a:t> </a:t>
            </a:r>
            <a:r>
              <a:rPr lang="en" sz="2800">
                <a:solidFill>
                  <a:schemeClr val="lt1"/>
                </a:solidFill>
                <a:latin typeface="Didact Gothic"/>
                <a:ea typeface="Didact Gothic"/>
                <a:cs typeface="Didact Gothic"/>
                <a:sym typeface="Didact Gothic"/>
              </a:rPr>
              <a:t> Highlight </a:t>
            </a:r>
            <a:r>
              <a:rPr b="1" lang="en" sz="2800">
                <a:solidFill>
                  <a:schemeClr val="lt1"/>
                </a:solidFill>
                <a:latin typeface="Didact Gothic"/>
                <a:ea typeface="Didact Gothic"/>
                <a:cs typeface="Didact Gothic"/>
                <a:sym typeface="Didact Gothic"/>
              </a:rPr>
              <a:t>important data</a:t>
            </a:r>
            <a:r>
              <a:rPr lang="en" sz="2800">
                <a:solidFill>
                  <a:schemeClr val="lt1"/>
                </a:solidFill>
                <a:latin typeface="Didact Gothic"/>
                <a:ea typeface="Didact Gothic"/>
                <a:cs typeface="Didact Gothic"/>
                <a:sym typeface="Didact Gothic"/>
              </a:rPr>
              <a:t> and </a:t>
            </a:r>
            <a:r>
              <a:rPr b="1" lang="en" sz="2800">
                <a:solidFill>
                  <a:schemeClr val="lt1"/>
                </a:solidFill>
                <a:latin typeface="Didact Gothic"/>
                <a:ea typeface="Didact Gothic"/>
                <a:cs typeface="Didact Gothic"/>
                <a:sym typeface="Didact Gothic"/>
              </a:rPr>
              <a:t>summarize</a:t>
            </a:r>
            <a:r>
              <a:rPr lang="en" sz="2800">
                <a:solidFill>
                  <a:schemeClr val="lt1"/>
                </a:solidFill>
                <a:latin typeface="Didact Gothic"/>
                <a:ea typeface="Didact Gothic"/>
                <a:cs typeface="Didact Gothic"/>
                <a:sym typeface="Didact Gothic"/>
              </a:rPr>
              <a:t> main points</a:t>
            </a:r>
            <a:endParaRPr sz="2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8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sz="2800">
                <a:solidFill>
                  <a:srgbClr val="6D9EEB"/>
                </a:solidFill>
                <a:highlight>
                  <a:schemeClr val="lt1"/>
                </a:highlight>
                <a:latin typeface="Didact Gothic"/>
                <a:ea typeface="Didact Gothic"/>
                <a:cs typeface="Didact Gothic"/>
                <a:sym typeface="Didact Gothic"/>
              </a:rPr>
              <a:t> We want to: </a:t>
            </a:r>
            <a:r>
              <a:rPr lang="en" sz="2800">
                <a:solidFill>
                  <a:schemeClr val="lt1"/>
                </a:solidFill>
                <a:latin typeface="Didact Gothic"/>
                <a:ea typeface="Didact Gothic"/>
                <a:cs typeface="Didact Gothic"/>
                <a:sym typeface="Didact Gothic"/>
              </a:rPr>
              <a:t> Help students </a:t>
            </a:r>
            <a:r>
              <a:rPr b="1" lang="en" sz="2800">
                <a:solidFill>
                  <a:schemeClr val="lt1"/>
                </a:solidFill>
                <a:latin typeface="Didact Gothic"/>
                <a:ea typeface="Didact Gothic"/>
                <a:cs typeface="Didact Gothic"/>
                <a:sym typeface="Didact Gothic"/>
              </a:rPr>
              <a:t>save time</a:t>
            </a:r>
            <a:r>
              <a:rPr lang="en" sz="2800">
                <a:solidFill>
                  <a:schemeClr val="lt1"/>
                </a:solidFill>
                <a:latin typeface="Didact Gothic"/>
                <a:ea typeface="Didact Gothic"/>
                <a:cs typeface="Didact Gothic"/>
                <a:sym typeface="Didact Gothic"/>
              </a:rPr>
              <a:t> and create an </a:t>
            </a:r>
            <a:r>
              <a:rPr b="1" lang="en" sz="2800">
                <a:solidFill>
                  <a:schemeClr val="lt1"/>
                </a:solidFill>
                <a:latin typeface="Didact Gothic"/>
                <a:ea typeface="Didact Gothic"/>
                <a:cs typeface="Didact Gothic"/>
                <a:sym typeface="Didact Gothic"/>
              </a:rPr>
              <a:t>automatic summary</a:t>
            </a:r>
            <a:r>
              <a:rPr lang="en" sz="2800">
                <a:solidFill>
                  <a:schemeClr val="lt1"/>
                </a:solidFill>
                <a:latin typeface="Didact Gothic"/>
                <a:ea typeface="Didact Gothic"/>
                <a:cs typeface="Didact Gothic"/>
                <a:sym typeface="Didact Gothic"/>
              </a:rPr>
              <a:t> for them</a:t>
            </a:r>
            <a:endParaRPr sz="28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sz="2800">
                <a:solidFill>
                  <a:schemeClr val="lt1"/>
                </a:solidFill>
                <a:latin typeface="Didact Gothic"/>
                <a:ea typeface="Didact Gothic"/>
                <a:cs typeface="Didact Gothic"/>
                <a:sym typeface="Didact Gothic"/>
              </a:rPr>
              <a:t> </a:t>
            </a:r>
            <a:endParaRPr sz="2800">
              <a:solidFill>
                <a:schemeClr val="lt1"/>
              </a:solidFill>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2509350" y="721625"/>
            <a:ext cx="4125300" cy="11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a:t>
            </a:r>
            <a:endParaRPr>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sp>
        <p:nvSpPr>
          <p:cNvPr id="101" name="Google Shape;101;p19"/>
          <p:cNvSpPr txBox="1"/>
          <p:nvPr>
            <p:ph idx="1" type="body"/>
          </p:nvPr>
        </p:nvSpPr>
        <p:spPr>
          <a:xfrm>
            <a:off x="1164150" y="2150925"/>
            <a:ext cx="6815700" cy="1579200"/>
          </a:xfrm>
          <a:prstGeom prst="rect">
            <a:avLst/>
          </a:prstGeom>
        </p:spPr>
        <p:txBody>
          <a:bodyPr anchorCtr="0" anchor="t" bIns="91425" lIns="91425" spcFirstLastPara="1" rIns="91425" wrap="square" tIns="91425">
            <a:noAutofit/>
          </a:bodyPr>
          <a:lstStyle/>
          <a:p>
            <a:pPr indent="-425450" lvl="0" marL="457200" rtl="0" algn="l">
              <a:spcBef>
                <a:spcPts val="600"/>
              </a:spcBef>
              <a:spcAft>
                <a:spcPts val="0"/>
              </a:spcAft>
              <a:buClr>
                <a:schemeClr val="lt1"/>
              </a:buClr>
              <a:buSzPts val="3100"/>
              <a:buChar char="∎"/>
            </a:pPr>
            <a:r>
              <a:rPr lang="en" sz="3100">
                <a:solidFill>
                  <a:schemeClr val="lt1"/>
                </a:solidFill>
              </a:rPr>
              <a:t>For Summarization</a:t>
            </a:r>
            <a:endParaRPr sz="3100">
              <a:solidFill>
                <a:schemeClr val="lt1"/>
              </a:solidFill>
            </a:endParaRPr>
          </a:p>
          <a:p>
            <a:pPr indent="-425450" lvl="1" marL="914400" rtl="0" algn="l">
              <a:spcBef>
                <a:spcPts val="0"/>
              </a:spcBef>
              <a:spcAft>
                <a:spcPts val="0"/>
              </a:spcAft>
              <a:buClr>
                <a:schemeClr val="lt1"/>
              </a:buClr>
              <a:buSzPts val="3100"/>
              <a:buChar char="□"/>
            </a:pPr>
            <a:r>
              <a:rPr lang="en" sz="3100">
                <a:solidFill>
                  <a:schemeClr val="lt1"/>
                </a:solidFill>
                <a:uFill>
                  <a:noFill/>
                </a:uFill>
                <a:hlinkClick r:id="rId3">
                  <a:extLst>
                    <a:ext uri="{A12FA001-AC4F-418D-AE19-62706E023703}">
                      <ahyp:hlinkClr val="tx"/>
                    </a:ext>
                  </a:extLst>
                </a:hlinkClick>
              </a:rPr>
              <a:t>SAMSum Corpus</a:t>
            </a:r>
            <a:endParaRPr sz="3100">
              <a:solidFill>
                <a:schemeClr val="lt1"/>
              </a:solidFill>
            </a:endParaRPr>
          </a:p>
          <a:p>
            <a:pPr indent="-425450" lvl="1" marL="914400" rtl="0" algn="l">
              <a:spcBef>
                <a:spcPts val="0"/>
              </a:spcBef>
              <a:spcAft>
                <a:spcPts val="0"/>
              </a:spcAft>
              <a:buClr>
                <a:schemeClr val="lt1"/>
              </a:buClr>
              <a:buSzPts val="3100"/>
              <a:buChar char="□"/>
            </a:pPr>
            <a:r>
              <a:rPr lang="en" sz="3100">
                <a:solidFill>
                  <a:schemeClr val="lt1"/>
                </a:solidFill>
                <a:uFill>
                  <a:noFill/>
                </a:uFill>
                <a:hlinkClick r:id="rId4">
                  <a:extLst>
                    <a:ext uri="{A12FA001-AC4F-418D-AE19-62706E023703}">
                      <ahyp:hlinkClr val="tx"/>
                    </a:ext>
                  </a:extLst>
                </a:hlinkClick>
              </a:rPr>
              <a:t>Cornell NEWSROOM</a:t>
            </a:r>
            <a:endParaRPr sz="3100">
              <a:solidFill>
                <a:schemeClr val="lt1"/>
              </a:solidFill>
            </a:endParaRPr>
          </a:p>
          <a:p>
            <a:pPr indent="-425450" lvl="0" marL="457200" rtl="0" algn="l">
              <a:spcBef>
                <a:spcPts val="0"/>
              </a:spcBef>
              <a:spcAft>
                <a:spcPts val="0"/>
              </a:spcAft>
              <a:buClr>
                <a:schemeClr val="lt1"/>
              </a:buClr>
              <a:buSzPts val="3100"/>
              <a:buChar char="∎"/>
            </a:pPr>
            <a:r>
              <a:rPr lang="en" sz="3100">
                <a:solidFill>
                  <a:schemeClr val="lt1"/>
                </a:solidFill>
              </a:rPr>
              <a:t>For Highlighting</a:t>
            </a:r>
            <a:endParaRPr sz="3100">
              <a:solidFill>
                <a:schemeClr val="lt1"/>
              </a:solidFill>
            </a:endParaRPr>
          </a:p>
          <a:p>
            <a:pPr indent="-425450" lvl="1" marL="914400" rtl="0" algn="l">
              <a:spcBef>
                <a:spcPts val="0"/>
              </a:spcBef>
              <a:spcAft>
                <a:spcPts val="0"/>
              </a:spcAft>
              <a:buClr>
                <a:schemeClr val="lt1"/>
              </a:buClr>
              <a:buSzPts val="3100"/>
              <a:buChar char="□"/>
            </a:pPr>
            <a:r>
              <a:rPr lang="en" sz="3100">
                <a:solidFill>
                  <a:schemeClr val="lt1"/>
                </a:solidFill>
                <a:uFill>
                  <a:noFill/>
                </a:uFill>
                <a:hlinkClick r:id="rId5">
                  <a:extLst>
                    <a:ext uri="{A12FA001-AC4F-418D-AE19-62706E023703}">
                      <ahyp:hlinkClr val="tx"/>
                    </a:ext>
                  </a:extLst>
                </a:hlinkClick>
              </a:rPr>
              <a:t>Stanford GloVe</a:t>
            </a:r>
            <a:endParaRPr sz="3100">
              <a:solidFill>
                <a:schemeClr val="lt1"/>
              </a:solidFill>
            </a:endParaRPr>
          </a:p>
        </p:txBody>
      </p:sp>
      <p:sp>
        <p:nvSpPr>
          <p:cNvPr id="102" name="Google Shape;102;p19"/>
          <p:cNvSpPr/>
          <p:nvPr/>
        </p:nvSpPr>
        <p:spPr>
          <a:xfrm>
            <a:off x="7085100" y="403050"/>
            <a:ext cx="902100" cy="391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1248250" y="456925"/>
            <a:ext cx="653700" cy="132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2637400" y="201925"/>
            <a:ext cx="6695100" cy="15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lt1"/>
                </a:solidFill>
              </a:rPr>
              <a:t>Potential Problems</a:t>
            </a:r>
            <a:endParaRPr sz="5400">
              <a:solidFill>
                <a:schemeClr val="lt1"/>
              </a:solidFill>
            </a:endParaRPr>
          </a:p>
        </p:txBody>
      </p:sp>
      <p:sp>
        <p:nvSpPr>
          <p:cNvPr id="109" name="Google Shape;109;p20"/>
          <p:cNvSpPr/>
          <p:nvPr/>
        </p:nvSpPr>
        <p:spPr>
          <a:xfrm>
            <a:off x="1248250" y="456925"/>
            <a:ext cx="653700" cy="132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1248250" y="2254175"/>
            <a:ext cx="7781700" cy="24627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chemeClr val="lt1"/>
              </a:buClr>
              <a:buSzPts val="3100"/>
              <a:buFont typeface="Didact Gothic"/>
              <a:buChar char="●"/>
            </a:pPr>
            <a:r>
              <a:rPr lang="en" sz="3100">
                <a:solidFill>
                  <a:schemeClr val="lt1"/>
                </a:solidFill>
                <a:latin typeface="Didact Gothic"/>
                <a:ea typeface="Didact Gothic"/>
                <a:cs typeface="Didact Gothic"/>
                <a:sym typeface="Didact Gothic"/>
              </a:rPr>
              <a:t>Accuracy and Efficiency </a:t>
            </a:r>
            <a:endParaRPr sz="3100">
              <a:solidFill>
                <a:schemeClr val="lt1"/>
              </a:solidFill>
              <a:latin typeface="Didact Gothic"/>
              <a:ea typeface="Didact Gothic"/>
              <a:cs typeface="Didact Gothic"/>
              <a:sym typeface="Didact Gothic"/>
            </a:endParaRPr>
          </a:p>
          <a:p>
            <a:pPr indent="-425450" lvl="0" marL="457200" rtl="0" algn="l">
              <a:spcBef>
                <a:spcPts val="0"/>
              </a:spcBef>
              <a:spcAft>
                <a:spcPts val="0"/>
              </a:spcAft>
              <a:buClr>
                <a:schemeClr val="lt1"/>
              </a:buClr>
              <a:buSzPts val="3100"/>
              <a:buFont typeface="Didact Gothic"/>
              <a:buChar char="●"/>
            </a:pPr>
            <a:r>
              <a:rPr lang="en" sz="3100">
                <a:solidFill>
                  <a:schemeClr val="lt1"/>
                </a:solidFill>
                <a:latin typeface="Didact Gothic"/>
                <a:ea typeface="Didact Gothic"/>
                <a:cs typeface="Didact Gothic"/>
                <a:sym typeface="Didact Gothic"/>
              </a:rPr>
              <a:t>NLP Techniques</a:t>
            </a:r>
            <a:endParaRPr sz="3100">
              <a:solidFill>
                <a:schemeClr val="lt1"/>
              </a:solidFill>
              <a:latin typeface="Didact Gothic"/>
              <a:ea typeface="Didact Gothic"/>
              <a:cs typeface="Didact Gothic"/>
              <a:sym typeface="Didact Gothic"/>
            </a:endParaRPr>
          </a:p>
          <a:p>
            <a:pPr indent="-425450" lvl="0" marL="457200" rtl="0" algn="l">
              <a:spcBef>
                <a:spcPts val="0"/>
              </a:spcBef>
              <a:spcAft>
                <a:spcPts val="0"/>
              </a:spcAft>
              <a:buClr>
                <a:schemeClr val="lt1"/>
              </a:buClr>
              <a:buSzPts val="3100"/>
              <a:buFont typeface="Didact Gothic"/>
              <a:buChar char="●"/>
            </a:pPr>
            <a:r>
              <a:rPr lang="en" sz="3100">
                <a:solidFill>
                  <a:schemeClr val="lt1"/>
                </a:solidFill>
                <a:latin typeface="Didact Gothic"/>
                <a:ea typeface="Didact Gothic"/>
                <a:cs typeface="Didact Gothic"/>
                <a:sym typeface="Didact Gothic"/>
              </a:rPr>
              <a:t>Time and Resources</a:t>
            </a:r>
            <a:endParaRPr sz="3100">
              <a:solidFill>
                <a:schemeClr val="lt1"/>
              </a:solidFill>
              <a:latin typeface="Didact Gothic"/>
              <a:ea typeface="Didact Gothic"/>
              <a:cs typeface="Didact Gothic"/>
              <a:sym typeface="Didact Gothic"/>
            </a:endParaRPr>
          </a:p>
          <a:p>
            <a:pPr indent="-425450" lvl="0" marL="457200" rtl="0" algn="l">
              <a:spcBef>
                <a:spcPts val="0"/>
              </a:spcBef>
              <a:spcAft>
                <a:spcPts val="0"/>
              </a:spcAft>
              <a:buClr>
                <a:schemeClr val="lt1"/>
              </a:buClr>
              <a:buSzPts val="3100"/>
              <a:buFont typeface="Didact Gothic"/>
              <a:buChar char="●"/>
            </a:pPr>
            <a:r>
              <a:rPr lang="en" sz="3100">
                <a:solidFill>
                  <a:schemeClr val="lt1"/>
                </a:solidFill>
                <a:latin typeface="Didact Gothic"/>
                <a:ea typeface="Didact Gothic"/>
                <a:cs typeface="Didact Gothic"/>
                <a:sym typeface="Didact Gothic"/>
              </a:rPr>
              <a:t>Existing competition</a:t>
            </a:r>
            <a:endParaRPr sz="31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2400">
              <a:solidFill>
                <a:schemeClr val="lt1"/>
              </a:solidFill>
              <a:latin typeface="Didact Gothic"/>
              <a:ea typeface="Didact Gothic"/>
              <a:cs typeface="Didact Gothic"/>
              <a:sym typeface="Didact Gothic"/>
            </a:endParaRPr>
          </a:p>
        </p:txBody>
      </p:sp>
      <p:sp>
        <p:nvSpPr>
          <p:cNvPr id="111" name="Google Shape;111;p20"/>
          <p:cNvSpPr/>
          <p:nvPr/>
        </p:nvSpPr>
        <p:spPr>
          <a:xfrm>
            <a:off x="7085100" y="403050"/>
            <a:ext cx="902100" cy="391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15" name="Shape 115"/>
        <p:cNvGrpSpPr/>
        <p:nvPr/>
      </p:nvGrpSpPr>
      <p:grpSpPr>
        <a:xfrm>
          <a:off x="0" y="0"/>
          <a:ext cx="0" cy="0"/>
          <a:chOff x="0" y="0"/>
          <a:chExt cx="0" cy="0"/>
        </a:xfrm>
      </p:grpSpPr>
      <p:sp>
        <p:nvSpPr>
          <p:cNvPr id="116" name="Google Shape;116;p21"/>
          <p:cNvSpPr/>
          <p:nvPr/>
        </p:nvSpPr>
        <p:spPr>
          <a:xfrm>
            <a:off x="4203675" y="2725250"/>
            <a:ext cx="942600" cy="5385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A64D79"/>
              </a:highlight>
            </a:endParaRPr>
          </a:p>
        </p:txBody>
      </p:sp>
      <p:sp>
        <p:nvSpPr>
          <p:cNvPr id="117" name="Google Shape;117;p21"/>
          <p:cNvSpPr txBox="1"/>
          <p:nvPr>
            <p:ph type="ctrTitle"/>
          </p:nvPr>
        </p:nvSpPr>
        <p:spPr>
          <a:xfrm>
            <a:off x="671250" y="1906350"/>
            <a:ext cx="7801500" cy="133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C27BA0"/>
                </a:solidFill>
                <a:highlight>
                  <a:schemeClr val="lt1"/>
                </a:highlight>
              </a:rPr>
              <a:t>  </a:t>
            </a:r>
            <a:r>
              <a:rPr lang="en" sz="7200">
                <a:solidFill>
                  <a:srgbClr val="C27BA0"/>
                </a:solidFill>
                <a:highlight>
                  <a:schemeClr val="lt1"/>
                </a:highlight>
              </a:rPr>
              <a:t>THANK YOU!  </a:t>
            </a:r>
            <a:endParaRPr sz="7200">
              <a:solidFill>
                <a:srgbClr val="C27BA0"/>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nymed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