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B524A-8532-4B12-92F7-DE8C1670AE20}">
  <a:tblStyle styleId="{910B524A-8532-4B12-92F7-DE8C1670A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c99854930_1_14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c99854930_1_14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f62068d2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f62068d2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- Document Object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</a:rPr>
              <a:t>axios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</a:rPr>
              <a:t>react-bootstrap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</a:rPr>
              <a:t>react-dom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</a:rPr>
              <a:t>react-table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</a:rPr>
              <a:t>redux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c765fe1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c765fe1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c99854930_1_27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c99854930_1_27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f62068d2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f62068d2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c99854930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c99854930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c765fe1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c765fe1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cc99854930_1_27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cc99854930_1_27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c8013a4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c8013a4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cf62068d2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cf62068d2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backend and frontend technologies to create a full stack web application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cc99854930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cc99854930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c99854930_1_14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c99854930_1_14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cc99854930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cc99854930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c99854930_1_27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c99854930_1_27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c9985493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c9985493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99854930_1_27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99854930_1_27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99854930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99854930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c99854930_1_27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c99854930_1_27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c9985493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c9985493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f62068d2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f62068d2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JDBC - java database connectivity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HTTP (</a:t>
            </a:r>
            <a:r>
              <a:rPr lang="en-GB" sz="1200" b="1">
                <a:solidFill>
                  <a:srgbClr val="202124"/>
                </a:solidFill>
                <a:highlight>
                  <a:srgbClr val="FFFFFF"/>
                </a:highlight>
              </a:rPr>
              <a:t>Hypertext Transfer Protocol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5" r:id="rId5"/>
    <p:sldLayoutId id="2147483666" r:id="rId6"/>
    <p:sldLayoutId id="2147483670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object-oriented-design-principles-in-jav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ify.com/solid-design-principles/" TargetMode="External"/><Relationship Id="rId4" Type="http://schemas.openxmlformats.org/officeDocument/2006/relationships/hyperlink" Target="https://www.flaticon.com/search?word=pi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>
            <a:spLocks noGrp="1"/>
          </p:cNvSpPr>
          <p:nvPr>
            <p:ph type="subTitle" idx="1"/>
          </p:nvPr>
        </p:nvSpPr>
        <p:spPr>
          <a:xfrm>
            <a:off x="1646275" y="2804500"/>
            <a:ext cx="585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G1T2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Charis, Charlotte, Harshit, Yash, Yun</a:t>
            </a:r>
            <a:endParaRPr/>
          </a:p>
        </p:txBody>
      </p:sp>
      <p:sp>
        <p:nvSpPr>
          <p:cNvPr id="486" name="Google Shape;486;p38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CS102 </a:t>
            </a:r>
            <a:r>
              <a:rPr lang="en-GB">
                <a:solidFill>
                  <a:schemeClr val="accent2"/>
                </a:solidFill>
              </a:rPr>
              <a:t>PROJECT</a:t>
            </a:r>
            <a:r>
              <a:rPr lang="en-GB"/>
              <a:t> PRESENTATION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94" name="Google Shape;494;p38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8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97" name="Google Shape;497;p3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00" name="Google Shape;500;p3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3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06" name="Google Shape;506;p3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09" name="Google Shape;509;p38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>
            <a:spLocks noGrp="1"/>
          </p:cNvSpPr>
          <p:nvPr>
            <p:ph type="body" idx="1"/>
          </p:nvPr>
        </p:nvSpPr>
        <p:spPr>
          <a:xfrm>
            <a:off x="560975" y="1660606"/>
            <a:ext cx="3534300" cy="2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ReactJS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open-source, front end, JavaScript library for building user interfaces or UI components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used as a base in the development of single-page or mobile applications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Google Shape;6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50" y="1587300"/>
            <a:ext cx="1027200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7"/>
          <p:cNvSpPr txBox="1">
            <a:spLocks noGrp="1"/>
          </p:cNvSpPr>
          <p:nvPr>
            <p:ph type="ctrTitle"/>
          </p:nvPr>
        </p:nvSpPr>
        <p:spPr>
          <a:xfrm>
            <a:off x="487650" y="401800"/>
            <a:ext cx="640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Libraries (Frontend)</a:t>
            </a:r>
            <a:endParaRPr/>
          </a:p>
        </p:txBody>
      </p:sp>
      <p:sp>
        <p:nvSpPr>
          <p:cNvPr id="628" name="Google Shape;628;p47"/>
          <p:cNvSpPr txBox="1">
            <a:spLocks noGrp="1"/>
          </p:cNvSpPr>
          <p:nvPr>
            <p:ph type="body" idx="1"/>
          </p:nvPr>
        </p:nvSpPr>
        <p:spPr>
          <a:xfrm>
            <a:off x="4275075" y="1147000"/>
            <a:ext cx="35343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Redux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predictable state container designed to assist in writing JavaScript apps that behave consistently across client, server, and native environments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475" y="1147000"/>
            <a:ext cx="1027200" cy="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>
            <a:spLocks noGrp="1"/>
          </p:cNvSpPr>
          <p:nvPr>
            <p:ph type="body" idx="1"/>
          </p:nvPr>
        </p:nvSpPr>
        <p:spPr>
          <a:xfrm>
            <a:off x="4275075" y="3216675"/>
            <a:ext cx="3534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Axios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JavaScript library used to perform HTTP requests</a:t>
            </a:r>
            <a:endParaRPr/>
          </a:p>
        </p:txBody>
      </p:sp>
      <p:pic>
        <p:nvPicPr>
          <p:cNvPr id="631" name="Google Shape;6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925" y="3116350"/>
            <a:ext cx="1027196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69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Libraries (Frontend)</a:t>
            </a:r>
            <a:endParaRPr/>
          </a:p>
        </p:txBody>
      </p:sp>
      <p:sp>
        <p:nvSpPr>
          <p:cNvPr id="637" name="Google Shape;637;p48"/>
          <p:cNvSpPr txBox="1"/>
          <p:nvPr/>
        </p:nvSpPr>
        <p:spPr>
          <a:xfrm>
            <a:off x="560600" y="2909875"/>
            <a:ext cx="3230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React-DOM</a:t>
            </a:r>
            <a:endParaRPr sz="18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lt1"/>
                </a:solidFill>
              </a:rPr>
              <a:t>used at the top level of our app and as an escape hatch to get outside of the React model when we  need to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4446850" y="2009700"/>
            <a:ext cx="35343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React-table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to design our tables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22" y="1098738"/>
            <a:ext cx="665938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>
            <a:spLocks noGrp="1"/>
          </p:cNvSpPr>
          <p:nvPr>
            <p:ph type="body" idx="1"/>
          </p:nvPr>
        </p:nvSpPr>
        <p:spPr>
          <a:xfrm>
            <a:off x="618825" y="1225313"/>
            <a:ext cx="35343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React-BootStrap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React-Bootstrap replaces the Bootstrap JavaScript.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to theme and customise styles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 txBox="1">
            <a:spLocks noGrp="1"/>
          </p:cNvSpPr>
          <p:nvPr>
            <p:ph type="ctrTitle"/>
          </p:nvPr>
        </p:nvSpPr>
        <p:spPr>
          <a:xfrm>
            <a:off x="1690775" y="3255550"/>
            <a:ext cx="51345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Principles</a:t>
            </a:r>
            <a:endParaRPr/>
          </a:p>
        </p:txBody>
      </p:sp>
      <p:sp>
        <p:nvSpPr>
          <p:cNvPr id="646" name="Google Shape;646;p49"/>
          <p:cNvSpPr txBox="1">
            <a:spLocks noGrp="1"/>
          </p:cNvSpPr>
          <p:nvPr>
            <p:ph type="subTitle" idx="1"/>
          </p:nvPr>
        </p:nvSpPr>
        <p:spPr>
          <a:xfrm>
            <a:off x="661450" y="28031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4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Layers</a:t>
            </a:r>
            <a:endParaRPr/>
          </a:p>
        </p:txBody>
      </p:sp>
      <p:sp>
        <p:nvSpPr>
          <p:cNvPr id="652" name="Google Shape;652;p50"/>
          <p:cNvSpPr/>
          <p:nvPr/>
        </p:nvSpPr>
        <p:spPr>
          <a:xfrm>
            <a:off x="1761225" y="1040050"/>
            <a:ext cx="5529000" cy="90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0"/>
          <p:cNvSpPr/>
          <p:nvPr/>
        </p:nvSpPr>
        <p:spPr>
          <a:xfrm>
            <a:off x="1761225" y="1942450"/>
            <a:ext cx="5529000" cy="902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0"/>
          <p:cNvSpPr/>
          <p:nvPr/>
        </p:nvSpPr>
        <p:spPr>
          <a:xfrm>
            <a:off x="1761225" y="2844850"/>
            <a:ext cx="5529000" cy="902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1761225" y="3747250"/>
            <a:ext cx="5529000" cy="9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0"/>
          <p:cNvSpPr txBox="1"/>
          <p:nvPr/>
        </p:nvSpPr>
        <p:spPr>
          <a:xfrm>
            <a:off x="1848850" y="1244950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Presentation Layer</a:t>
            </a:r>
            <a:endParaRPr sz="2000" b="1"/>
          </a:p>
        </p:txBody>
      </p:sp>
      <p:sp>
        <p:nvSpPr>
          <p:cNvPr id="657" name="Google Shape;657;p50"/>
          <p:cNvSpPr txBox="1"/>
          <p:nvPr/>
        </p:nvSpPr>
        <p:spPr>
          <a:xfrm>
            <a:off x="1848850" y="2147350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Business Layer</a:t>
            </a:r>
            <a:endParaRPr sz="2000" b="1"/>
          </a:p>
        </p:txBody>
      </p:sp>
      <p:sp>
        <p:nvSpPr>
          <p:cNvPr id="658" name="Google Shape;658;p50"/>
          <p:cNvSpPr txBox="1"/>
          <p:nvPr/>
        </p:nvSpPr>
        <p:spPr>
          <a:xfrm>
            <a:off x="1825225" y="3049750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Persistence Layer</a:t>
            </a:r>
            <a:endParaRPr sz="2000" b="1"/>
          </a:p>
        </p:txBody>
      </p:sp>
      <p:sp>
        <p:nvSpPr>
          <p:cNvPr id="659" name="Google Shape;659;p50"/>
          <p:cNvSpPr txBox="1"/>
          <p:nvPr/>
        </p:nvSpPr>
        <p:spPr>
          <a:xfrm>
            <a:off x="1798925" y="3953050"/>
            <a:ext cx="32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Database</a:t>
            </a:r>
            <a:endParaRPr sz="2000" b="1"/>
          </a:p>
        </p:txBody>
      </p:sp>
      <p:sp>
        <p:nvSpPr>
          <p:cNvPr id="660" name="Google Shape;660;p50"/>
          <p:cNvSpPr txBox="1"/>
          <p:nvPr/>
        </p:nvSpPr>
        <p:spPr>
          <a:xfrm>
            <a:off x="5038350" y="1226725"/>
            <a:ext cx="202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Authentication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JSON Translation</a:t>
            </a:r>
            <a:endParaRPr sz="1200"/>
          </a:p>
        </p:txBody>
      </p:sp>
      <p:sp>
        <p:nvSpPr>
          <p:cNvPr id="661" name="Google Shape;661;p50"/>
          <p:cNvSpPr txBox="1"/>
          <p:nvPr/>
        </p:nvSpPr>
        <p:spPr>
          <a:xfrm>
            <a:off x="5038350" y="2024188"/>
            <a:ext cx="202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Business Logic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Validation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Authorisation</a:t>
            </a:r>
            <a:endParaRPr sz="1200"/>
          </a:p>
        </p:txBody>
      </p:sp>
      <p:sp>
        <p:nvSpPr>
          <p:cNvPr id="662" name="Google Shape;662;p50"/>
          <p:cNvSpPr txBox="1"/>
          <p:nvPr/>
        </p:nvSpPr>
        <p:spPr>
          <a:xfrm>
            <a:off x="5038350" y="3131725"/>
            <a:ext cx="202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Storage</a:t>
            </a:r>
            <a:endParaRPr sz="1200"/>
          </a:p>
        </p:txBody>
      </p:sp>
      <p:sp>
        <p:nvSpPr>
          <p:cNvPr id="663" name="Google Shape;663;p50"/>
          <p:cNvSpPr txBox="1"/>
          <p:nvPr/>
        </p:nvSpPr>
        <p:spPr>
          <a:xfrm>
            <a:off x="5038350" y="3969925"/>
            <a:ext cx="202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Actual Database</a:t>
            </a:r>
            <a:endParaRPr sz="1200"/>
          </a:p>
        </p:txBody>
      </p:sp>
      <p:pic>
        <p:nvPicPr>
          <p:cNvPr id="664" name="Google Shape;6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25" y="864800"/>
            <a:ext cx="871600" cy="6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025" y="1737552"/>
            <a:ext cx="871600" cy="812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50"/>
          <p:cNvCxnSpPr/>
          <p:nvPr/>
        </p:nvCxnSpPr>
        <p:spPr>
          <a:xfrm>
            <a:off x="4837600" y="1667500"/>
            <a:ext cx="0" cy="52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67" name="Google Shape;667;p50"/>
          <p:cNvCxnSpPr/>
          <p:nvPr/>
        </p:nvCxnSpPr>
        <p:spPr>
          <a:xfrm>
            <a:off x="4837600" y="2581900"/>
            <a:ext cx="0" cy="52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68" name="Google Shape;668;p50"/>
          <p:cNvCxnSpPr/>
          <p:nvPr/>
        </p:nvCxnSpPr>
        <p:spPr>
          <a:xfrm>
            <a:off x="4837600" y="3496300"/>
            <a:ext cx="0" cy="52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669" name="Google Shape;66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3025" y="2733198"/>
            <a:ext cx="871600" cy="71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3025" y="3629600"/>
            <a:ext cx="871600" cy="8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"/>
          <p:cNvSpPr txBox="1">
            <a:spLocks noGrp="1"/>
          </p:cNvSpPr>
          <p:nvPr>
            <p:ph type="body" idx="1"/>
          </p:nvPr>
        </p:nvSpPr>
        <p:spPr>
          <a:xfrm>
            <a:off x="688775" y="1385500"/>
            <a:ext cx="35838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Single Responsibility Principle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Every module, class or function should have should have a single part of the program’s functionality, and it should encapsulate that part.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364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Principles</a:t>
            </a:r>
            <a:endParaRPr/>
          </a:p>
        </p:txBody>
      </p:sp>
      <p:sp>
        <p:nvSpPr>
          <p:cNvPr id="677" name="Google Shape;677;p51"/>
          <p:cNvSpPr txBox="1">
            <a:spLocks noGrp="1"/>
          </p:cNvSpPr>
          <p:nvPr>
            <p:ph type="body" idx="1"/>
          </p:nvPr>
        </p:nvSpPr>
        <p:spPr>
          <a:xfrm>
            <a:off x="4447225" y="1385500"/>
            <a:ext cx="40575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Don’t Repeat Yourself Principle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Every piece of knowledge or logic must have a single, unambiguous representation within a system.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364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Principles</a:t>
            </a:r>
            <a:endParaRPr/>
          </a:p>
        </p:txBody>
      </p:sp>
      <p:sp>
        <p:nvSpPr>
          <p:cNvPr id="683" name="Google Shape;683;p52"/>
          <p:cNvSpPr txBox="1">
            <a:spLocks noGrp="1"/>
          </p:cNvSpPr>
          <p:nvPr>
            <p:ph type="body" idx="1"/>
          </p:nvPr>
        </p:nvSpPr>
        <p:spPr>
          <a:xfrm>
            <a:off x="727275" y="1385500"/>
            <a:ext cx="32685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Open-closed Principle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Classes, objects and methods should be open for extension but closed for modification.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2"/>
          <p:cNvSpPr txBox="1">
            <a:spLocks noGrp="1"/>
          </p:cNvSpPr>
          <p:nvPr>
            <p:ph type="body" idx="1"/>
          </p:nvPr>
        </p:nvSpPr>
        <p:spPr>
          <a:xfrm>
            <a:off x="4249750" y="1399575"/>
            <a:ext cx="4140000" cy="26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Chain-of-responsibility Principle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processing object contains logic that defines the types of command objects that it can handle; the rest are passed to the next processing object in the chain.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"/>
          <p:cNvSpPr txBox="1">
            <a:spLocks noGrp="1"/>
          </p:cNvSpPr>
          <p:nvPr>
            <p:ph type="ctrTitle"/>
          </p:nvPr>
        </p:nvSpPr>
        <p:spPr>
          <a:xfrm>
            <a:off x="1690775" y="3255550"/>
            <a:ext cx="64428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Demonstration</a:t>
            </a:r>
            <a:endParaRPr/>
          </a:p>
        </p:txBody>
      </p:sp>
      <p:sp>
        <p:nvSpPr>
          <p:cNvPr id="690" name="Google Shape;690;p53"/>
          <p:cNvSpPr txBox="1">
            <a:spLocks noGrp="1"/>
          </p:cNvSpPr>
          <p:nvPr>
            <p:ph type="subTitle" idx="1"/>
          </p:nvPr>
        </p:nvSpPr>
        <p:spPr>
          <a:xfrm>
            <a:off x="661450" y="28031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5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 txBox="1">
            <a:spLocks noGrp="1"/>
          </p:cNvSpPr>
          <p:nvPr>
            <p:ph type="ctrTitle"/>
          </p:nvPr>
        </p:nvSpPr>
        <p:spPr>
          <a:xfrm>
            <a:off x="1130150" y="3273350"/>
            <a:ext cx="64428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Points</a:t>
            </a:r>
            <a:endParaRPr/>
          </a:p>
        </p:txBody>
      </p:sp>
      <p:sp>
        <p:nvSpPr>
          <p:cNvPr id="696" name="Google Shape;696;p54"/>
          <p:cNvSpPr txBox="1">
            <a:spLocks noGrp="1"/>
          </p:cNvSpPr>
          <p:nvPr>
            <p:ph type="subTitle" idx="1"/>
          </p:nvPr>
        </p:nvSpPr>
        <p:spPr>
          <a:xfrm>
            <a:off x="723750" y="28031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6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5"/>
          <p:cNvSpPr txBox="1">
            <a:spLocks noGrp="1"/>
          </p:cNvSpPr>
          <p:nvPr>
            <p:ph type="body" idx="1"/>
          </p:nvPr>
        </p:nvSpPr>
        <p:spPr>
          <a:xfrm>
            <a:off x="469950" y="1725900"/>
            <a:ext cx="4195500" cy="28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Integrating backend and frontend technologies to create a full stack web application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Debugging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Entirely new to Spring-boot and ReactJS</a:t>
            </a:r>
            <a:endParaRPr/>
          </a:p>
        </p:txBody>
      </p:sp>
      <p:sp>
        <p:nvSpPr>
          <p:cNvPr id="702" name="Google Shape;702;p5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Points</a:t>
            </a:r>
            <a:endParaRPr/>
          </a:p>
        </p:txBody>
      </p:sp>
      <p:sp>
        <p:nvSpPr>
          <p:cNvPr id="703" name="Google Shape;703;p55"/>
          <p:cNvSpPr txBox="1">
            <a:spLocks noGrp="1"/>
          </p:cNvSpPr>
          <p:nvPr>
            <p:ph type="body" idx="1"/>
          </p:nvPr>
        </p:nvSpPr>
        <p:spPr>
          <a:xfrm>
            <a:off x="4572000" y="1725900"/>
            <a:ext cx="4195500" cy="28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Importance of writing clean and maintainable code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Importance of compiling every file and running the program at every small checkpoint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Collaborating with the team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Independent learning and self-research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5"/>
          <p:cNvSpPr txBox="1">
            <a:spLocks noGrp="1"/>
          </p:cNvSpPr>
          <p:nvPr>
            <p:ph type="ctrTitle"/>
          </p:nvPr>
        </p:nvSpPr>
        <p:spPr>
          <a:xfrm>
            <a:off x="4665450" y="11481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Points</a:t>
            </a:r>
            <a:endParaRPr/>
          </a:p>
        </p:txBody>
      </p:sp>
      <p:sp>
        <p:nvSpPr>
          <p:cNvPr id="705" name="Google Shape;705;p55"/>
          <p:cNvSpPr txBox="1">
            <a:spLocks noGrp="1"/>
          </p:cNvSpPr>
          <p:nvPr>
            <p:ph type="ctrTitle"/>
          </p:nvPr>
        </p:nvSpPr>
        <p:spPr>
          <a:xfrm>
            <a:off x="618825" y="1148100"/>
            <a:ext cx="309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6"/>
          <p:cNvSpPr txBox="1">
            <a:spLocks noGrp="1"/>
          </p:cNvSpPr>
          <p:nvPr>
            <p:ph type="body" idx="1"/>
          </p:nvPr>
        </p:nvSpPr>
        <p:spPr>
          <a:xfrm>
            <a:off x="618825" y="1334825"/>
            <a:ext cx="7897200" cy="24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https://stackabuse.com/object-oriented-design-principles-in-java/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https://www.flaticon.com/search?word=pig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https://stackify.com/solid-design-principles/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>
            <a:spLocks noGrp="1"/>
          </p:cNvSpPr>
          <p:nvPr>
            <p:ph type="ctrTitle" idx="13"/>
          </p:nvPr>
        </p:nvSpPr>
        <p:spPr>
          <a:xfrm>
            <a:off x="3844099" y="2805125"/>
            <a:ext cx="1873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OPEN SOURCE LIBRARIES USED</a:t>
            </a:r>
            <a:endParaRPr sz="1600"/>
          </a:p>
        </p:txBody>
      </p:sp>
      <p:sp>
        <p:nvSpPr>
          <p:cNvPr id="517" name="Google Shape;517;p39"/>
          <p:cNvSpPr txBox="1">
            <a:spLocks noGrp="1"/>
          </p:cNvSpPr>
          <p:nvPr>
            <p:ph type="ctrTitle" idx="4"/>
          </p:nvPr>
        </p:nvSpPr>
        <p:spPr>
          <a:xfrm>
            <a:off x="1681850" y="3807947"/>
            <a:ext cx="2012700" cy="5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CLIENT-SERVER COMMUNICATION</a:t>
            </a:r>
            <a:endParaRPr sz="1600"/>
          </a:p>
        </p:txBody>
      </p:sp>
      <p:sp>
        <p:nvSpPr>
          <p:cNvPr id="518" name="Google Shape;518;p39"/>
          <p:cNvSpPr txBox="1">
            <a:spLocks noGrp="1"/>
          </p:cNvSpPr>
          <p:nvPr>
            <p:ph type="ctrTitle"/>
          </p:nvPr>
        </p:nvSpPr>
        <p:spPr>
          <a:xfrm>
            <a:off x="285350" y="2723825"/>
            <a:ext cx="1396500" cy="6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PROJECT ARCHITECTURE</a:t>
            </a:r>
            <a:endParaRPr sz="1600"/>
          </a:p>
        </p:txBody>
      </p:sp>
      <p:sp>
        <p:nvSpPr>
          <p:cNvPr id="519" name="Google Shape;519;p39"/>
          <p:cNvSpPr txBox="1">
            <a:spLocks noGrp="1"/>
          </p:cNvSpPr>
          <p:nvPr>
            <p:ph type="title" idx="3"/>
          </p:nvPr>
        </p:nvSpPr>
        <p:spPr>
          <a:xfrm>
            <a:off x="484700" y="21460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title" idx="6"/>
          </p:nvPr>
        </p:nvSpPr>
        <p:spPr>
          <a:xfrm>
            <a:off x="2184133" y="3081325"/>
            <a:ext cx="1802400" cy="5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ctrTitle" idx="7"/>
          </p:nvPr>
        </p:nvSpPr>
        <p:spPr>
          <a:xfrm>
            <a:off x="2377900" y="23440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title" idx="9"/>
          </p:nvPr>
        </p:nvSpPr>
        <p:spPr>
          <a:xfrm>
            <a:off x="3843504" y="205421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484700" y="106290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184133" y="2033226"/>
            <a:ext cx="847200" cy="79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3843504" y="97107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6" name="Google Shape;526;p39"/>
          <p:cNvCxnSpPr>
            <a:stCxn id="523" idx="1"/>
            <a:endCxn id="519" idx="1"/>
          </p:cNvCxnSpPr>
          <p:nvPr/>
        </p:nvCxnSpPr>
        <p:spPr>
          <a:xfrm>
            <a:off x="484700" y="14749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39"/>
          <p:cNvCxnSpPr>
            <a:stCxn id="524" idx="1"/>
            <a:endCxn id="520" idx="1"/>
          </p:cNvCxnSpPr>
          <p:nvPr/>
        </p:nvCxnSpPr>
        <p:spPr>
          <a:xfrm>
            <a:off x="2184133" y="2431926"/>
            <a:ext cx="600" cy="92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39"/>
          <p:cNvCxnSpPr>
            <a:stCxn id="525" idx="1"/>
            <a:endCxn id="522" idx="1"/>
          </p:cNvCxnSpPr>
          <p:nvPr/>
        </p:nvCxnSpPr>
        <p:spPr>
          <a:xfrm>
            <a:off x="3843504" y="138312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39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9"/>
          <p:cNvSpPr/>
          <p:nvPr/>
        </p:nvSpPr>
        <p:spPr>
          <a:xfrm>
            <a:off x="4887533" y="18660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966968" y="1092972"/>
            <a:ext cx="583817" cy="580314"/>
            <a:chOff x="3541011" y="3367320"/>
            <a:chExt cx="348257" cy="346188"/>
          </a:xfrm>
        </p:grpSpPr>
        <p:sp>
          <p:nvSpPr>
            <p:cNvPr id="532" name="Google Shape;532;p39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 txBox="1">
            <a:spLocks noGrp="1"/>
          </p:cNvSpPr>
          <p:nvPr>
            <p:ph type="ctrTitle" idx="4"/>
          </p:nvPr>
        </p:nvSpPr>
        <p:spPr>
          <a:xfrm>
            <a:off x="5543350" y="3734800"/>
            <a:ext cx="1753800" cy="5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DESIGN PRINCIPLES</a:t>
            </a:r>
            <a:endParaRPr sz="1600"/>
          </a:p>
        </p:txBody>
      </p:sp>
      <p:sp>
        <p:nvSpPr>
          <p:cNvPr id="537" name="Google Shape;537;p39"/>
          <p:cNvSpPr txBox="1">
            <a:spLocks noGrp="1"/>
          </p:cNvSpPr>
          <p:nvPr>
            <p:ph type="title" idx="6"/>
          </p:nvPr>
        </p:nvSpPr>
        <p:spPr>
          <a:xfrm>
            <a:off x="5771458" y="3102300"/>
            <a:ext cx="1802400" cy="5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5771458" y="2054201"/>
            <a:ext cx="847200" cy="79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5907740" y="2172238"/>
            <a:ext cx="593265" cy="561518"/>
            <a:chOff x="3095745" y="3805393"/>
            <a:chExt cx="352840" cy="354717"/>
          </a:xfrm>
        </p:grpSpPr>
        <p:sp>
          <p:nvSpPr>
            <p:cNvPr id="540" name="Google Shape;540;p39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6" name="Google Shape;546;p39"/>
          <p:cNvCxnSpPr/>
          <p:nvPr/>
        </p:nvCxnSpPr>
        <p:spPr>
          <a:xfrm>
            <a:off x="5770858" y="2431926"/>
            <a:ext cx="600" cy="929100"/>
          </a:xfrm>
          <a:prstGeom prst="bentConnector3">
            <a:avLst>
              <a:gd name="adj1" fmla="val -3791797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7" name="Google Shape;547;p39"/>
          <p:cNvGrpSpPr/>
          <p:nvPr/>
        </p:nvGrpSpPr>
        <p:grpSpPr>
          <a:xfrm>
            <a:off x="2311094" y="2141776"/>
            <a:ext cx="593246" cy="580290"/>
            <a:chOff x="4890434" y="4287389"/>
            <a:chExt cx="345997" cy="346029"/>
          </a:xfrm>
        </p:grpSpPr>
        <p:sp>
          <p:nvSpPr>
            <p:cNvPr id="548" name="Google Shape;548;p39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9"/>
          <p:cNvSpPr txBox="1">
            <a:spLocks noGrp="1"/>
          </p:cNvSpPr>
          <p:nvPr>
            <p:ph type="ctrTitle"/>
          </p:nvPr>
        </p:nvSpPr>
        <p:spPr>
          <a:xfrm>
            <a:off x="7202300" y="2496375"/>
            <a:ext cx="1581300" cy="14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PROJECT DEMONSTRATION AND LEARNING POINTS</a:t>
            </a:r>
            <a:endParaRPr sz="1600"/>
          </a:p>
        </p:txBody>
      </p:sp>
      <p:sp>
        <p:nvSpPr>
          <p:cNvPr id="556" name="Google Shape;556;p39"/>
          <p:cNvSpPr txBox="1">
            <a:spLocks noGrp="1"/>
          </p:cNvSpPr>
          <p:nvPr>
            <p:ph type="title" idx="3"/>
          </p:nvPr>
        </p:nvSpPr>
        <p:spPr>
          <a:xfrm>
            <a:off x="7390200" y="217611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/>
              <a:t>05</a:t>
            </a:r>
            <a:endParaRPr sz="4700"/>
          </a:p>
        </p:txBody>
      </p:sp>
      <p:sp>
        <p:nvSpPr>
          <p:cNvPr id="557" name="Google Shape;557;p39"/>
          <p:cNvSpPr/>
          <p:nvPr/>
        </p:nvSpPr>
        <p:spPr>
          <a:xfrm>
            <a:off x="7390200" y="10929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8" name="Google Shape;558;p39"/>
          <p:cNvCxnSpPr>
            <a:stCxn id="557" idx="1"/>
            <a:endCxn id="556" idx="1"/>
          </p:cNvCxnSpPr>
          <p:nvPr/>
        </p:nvCxnSpPr>
        <p:spPr>
          <a:xfrm>
            <a:off x="7390200" y="1505025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39"/>
          <p:cNvSpPr/>
          <p:nvPr/>
        </p:nvSpPr>
        <p:spPr>
          <a:xfrm>
            <a:off x="608149" y="118604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513638" y="1225415"/>
            <a:ext cx="577208" cy="559217"/>
            <a:chOff x="4899999" y="2882095"/>
            <a:chExt cx="271244" cy="346801"/>
          </a:xfrm>
        </p:grpSpPr>
        <p:sp>
          <p:nvSpPr>
            <p:cNvPr id="561" name="Google Shape;561;p39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>
            <a:spLocks noGrp="1"/>
          </p:cNvSpPr>
          <p:nvPr>
            <p:ph type="ctrTitle"/>
          </p:nvPr>
        </p:nvSpPr>
        <p:spPr>
          <a:xfrm>
            <a:off x="1690775" y="3255550"/>
            <a:ext cx="51345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Architecture</a:t>
            </a:r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1"/>
          </p:nvPr>
        </p:nvSpPr>
        <p:spPr>
          <a:xfrm>
            <a:off x="661450" y="28031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1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>
            <a:spLocks noGrp="1"/>
          </p:cNvSpPr>
          <p:nvPr>
            <p:ph type="ctrTitle"/>
          </p:nvPr>
        </p:nvSpPr>
        <p:spPr>
          <a:xfrm>
            <a:off x="618825" y="335475"/>
            <a:ext cx="6102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Boot Flow Architecture</a:t>
            </a:r>
            <a:endParaRPr/>
          </a:p>
        </p:txBody>
      </p:sp>
      <p:pic>
        <p:nvPicPr>
          <p:cNvPr id="582" name="Google Shape;5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0" y="960525"/>
            <a:ext cx="671582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>
            <a:spLocks noGrp="1"/>
          </p:cNvSpPr>
          <p:nvPr>
            <p:ph type="ctrTitle"/>
          </p:nvPr>
        </p:nvSpPr>
        <p:spPr>
          <a:xfrm>
            <a:off x="1183550" y="3264450"/>
            <a:ext cx="7875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Communication</a:t>
            </a:r>
            <a:endParaRPr/>
          </a:p>
        </p:txBody>
      </p:sp>
      <p:sp>
        <p:nvSpPr>
          <p:cNvPr id="588" name="Google Shape;588;p42"/>
          <p:cNvSpPr txBox="1">
            <a:spLocks noGrp="1"/>
          </p:cNvSpPr>
          <p:nvPr>
            <p:ph type="subTitle" idx="1"/>
          </p:nvPr>
        </p:nvSpPr>
        <p:spPr>
          <a:xfrm>
            <a:off x="154225" y="28120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2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3"/>
          <p:cNvSpPr txBox="1">
            <a:spLocks noGrp="1"/>
          </p:cNvSpPr>
          <p:nvPr>
            <p:ph type="ctrTitle"/>
          </p:nvPr>
        </p:nvSpPr>
        <p:spPr>
          <a:xfrm>
            <a:off x="618825" y="335475"/>
            <a:ext cx="563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Communication </a:t>
            </a:r>
            <a:endParaRPr/>
          </a:p>
        </p:txBody>
      </p:sp>
      <p:pic>
        <p:nvPicPr>
          <p:cNvPr id="594" name="Google Shape;5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25" y="949100"/>
            <a:ext cx="6723214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"/>
          <p:cNvSpPr txBox="1">
            <a:spLocks noGrp="1"/>
          </p:cNvSpPr>
          <p:nvPr>
            <p:ph type="ctrTitle"/>
          </p:nvPr>
        </p:nvSpPr>
        <p:spPr>
          <a:xfrm>
            <a:off x="1690775" y="3255550"/>
            <a:ext cx="6282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Open-Source Libraries</a:t>
            </a:r>
            <a:endParaRPr/>
          </a:p>
        </p:txBody>
      </p:sp>
      <p:sp>
        <p:nvSpPr>
          <p:cNvPr id="600" name="Google Shape;600;p44"/>
          <p:cNvSpPr txBox="1">
            <a:spLocks noGrp="1"/>
          </p:cNvSpPr>
          <p:nvPr>
            <p:ph type="subTitle" idx="1"/>
          </p:nvPr>
        </p:nvSpPr>
        <p:spPr>
          <a:xfrm>
            <a:off x="661450" y="2803125"/>
            <a:ext cx="310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Section 3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>
            <a:spLocks noGrp="1"/>
          </p:cNvSpPr>
          <p:nvPr>
            <p:ph type="body" idx="1"/>
          </p:nvPr>
        </p:nvSpPr>
        <p:spPr>
          <a:xfrm>
            <a:off x="618825" y="1332125"/>
            <a:ext cx="3888600" cy="30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Spring framework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application framework and inversion of control container for the Java platform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framework's core features can be used by any Java application, with extensions for building web applications on top of the Java EE platform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4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Libraries (Backend) </a:t>
            </a:r>
            <a:endParaRPr/>
          </a:p>
        </p:txBody>
      </p:sp>
      <p:sp>
        <p:nvSpPr>
          <p:cNvPr id="607" name="Google Shape;607;p45"/>
          <p:cNvSpPr txBox="1">
            <a:spLocks noGrp="1"/>
          </p:cNvSpPr>
          <p:nvPr>
            <p:ph type="body" idx="1"/>
          </p:nvPr>
        </p:nvSpPr>
        <p:spPr>
          <a:xfrm>
            <a:off x="4572000" y="1332125"/>
            <a:ext cx="4587000" cy="30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Apache Tomcat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open-source implementation of the Java Servlet, JavaServer Pages, Java Expression Language and WebSocket technologies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a "pure Java" HTTP web server environment in which Java code can run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50" y="1196576"/>
            <a:ext cx="866673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600" y="1303950"/>
            <a:ext cx="1155627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>
            <a:spLocks noGrp="1"/>
          </p:cNvSpPr>
          <p:nvPr>
            <p:ph type="body" idx="1"/>
          </p:nvPr>
        </p:nvSpPr>
        <p:spPr>
          <a:xfrm>
            <a:off x="859750" y="1223200"/>
            <a:ext cx="35343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Gson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open-source Java library to serialize and deserialize Java objects to JSON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07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Libraries (Backend)</a:t>
            </a:r>
            <a:endParaRPr/>
          </a:p>
        </p:txBody>
      </p:sp>
      <p:sp>
        <p:nvSpPr>
          <p:cNvPr id="616" name="Google Shape;616;p46"/>
          <p:cNvSpPr txBox="1">
            <a:spLocks noGrp="1"/>
          </p:cNvSpPr>
          <p:nvPr>
            <p:ph type="body" idx="1"/>
          </p:nvPr>
        </p:nvSpPr>
        <p:spPr>
          <a:xfrm>
            <a:off x="4471700" y="1707250"/>
            <a:ext cx="38115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Json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open standard file format, and data interchange format, that uses human-readable text to store and transmit data objects consisting of attribute–value pairs and array data types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617" name="Google Shape;6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425" y="1707262"/>
            <a:ext cx="468774" cy="4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6"/>
          <p:cNvPicPr preferRelativeResize="0"/>
          <p:nvPr/>
        </p:nvPicPr>
        <p:blipFill rotWithShape="1">
          <a:blip r:embed="rId4">
            <a:alphaModFix/>
          </a:blip>
          <a:srcRect l="26562" t="35167" r="26557" b="36569"/>
          <a:stretch/>
        </p:blipFill>
        <p:spPr>
          <a:xfrm>
            <a:off x="1740925" y="1163275"/>
            <a:ext cx="958393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6"/>
          <p:cNvSpPr txBox="1">
            <a:spLocks noGrp="1"/>
          </p:cNvSpPr>
          <p:nvPr>
            <p:ph type="body" idx="1"/>
          </p:nvPr>
        </p:nvSpPr>
        <p:spPr>
          <a:xfrm>
            <a:off x="818250" y="2846425"/>
            <a:ext cx="35343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MySQL connector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Official JDBC driver for MySQL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Used to connect our java database to our MySQL database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950" y="2770200"/>
            <a:ext cx="1174119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Advent Pro SemiBold</vt:lpstr>
      <vt:lpstr>Fira Sans Extra Condensed Medium</vt:lpstr>
      <vt:lpstr>Share Tech</vt:lpstr>
      <vt:lpstr>Maven Pro</vt:lpstr>
      <vt:lpstr>Arial</vt:lpstr>
      <vt:lpstr>Data Science Consulting by Slidesgo</vt:lpstr>
      <vt:lpstr>CS102 PROJECT PRESENTATION</vt:lpstr>
      <vt:lpstr>OPEN SOURCE LIBRARIES USED</vt:lpstr>
      <vt:lpstr>Project Architecture</vt:lpstr>
      <vt:lpstr>Spring Boot Flow Architecture</vt:lpstr>
      <vt:lpstr>Client-Server Communication</vt:lpstr>
      <vt:lpstr>Client-Server Communication </vt:lpstr>
      <vt:lpstr>Open-Source Libraries</vt:lpstr>
      <vt:lpstr>Open Source Libraries (Backend) </vt:lpstr>
      <vt:lpstr>Open Source Libraries (Backend)</vt:lpstr>
      <vt:lpstr>Open Source Libraries (Frontend)</vt:lpstr>
      <vt:lpstr>Open Source Libraries (Frontend)</vt:lpstr>
      <vt:lpstr>Design Principles</vt:lpstr>
      <vt:lpstr>Application Layers</vt:lpstr>
      <vt:lpstr>Design Principles</vt:lpstr>
      <vt:lpstr>Design Principles</vt:lpstr>
      <vt:lpstr>Project Demonstration</vt:lpstr>
      <vt:lpstr>Learning Points</vt:lpstr>
      <vt:lpstr>Learning Points</vt:lpstr>
      <vt:lpstr>References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 PROJECT PRESENTATION</dc:title>
  <cp:lastModifiedBy>Charlotte</cp:lastModifiedBy>
  <cp:revision>1</cp:revision>
  <dcterms:modified xsi:type="dcterms:W3CDTF">2021-04-11T12:00:08Z</dcterms:modified>
</cp:coreProperties>
</file>