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8"/>
  </p:notesMasterIdLst>
  <p:sldIdLst>
    <p:sldId id="278" r:id="rId5"/>
    <p:sldId id="280" r:id="rId6"/>
    <p:sldId id="282" r:id="rId7"/>
    <p:sldId id="294" r:id="rId8"/>
    <p:sldId id="295" r:id="rId9"/>
    <p:sldId id="297" r:id="rId10"/>
    <p:sldId id="296" r:id="rId11"/>
    <p:sldId id="298" r:id="rId12"/>
    <p:sldId id="299" r:id="rId13"/>
    <p:sldId id="300" r:id="rId14"/>
    <p:sldId id="301" r:id="rId15"/>
    <p:sldId id="302" r:id="rId16"/>
    <p:sldId id="303" r:id="rId17"/>
    <p:sldId id="304" r:id="rId18"/>
    <p:sldId id="305" r:id="rId19"/>
    <p:sldId id="306" r:id="rId20"/>
    <p:sldId id="307" r:id="rId21"/>
    <p:sldId id="309" r:id="rId22"/>
    <p:sldId id="310" r:id="rId23"/>
    <p:sldId id="311" r:id="rId24"/>
    <p:sldId id="312" r:id="rId25"/>
    <p:sldId id="293" r:id="rId26"/>
    <p:sldId id="313"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984248"/>
            <a:ext cx="5385816" cy="595323"/>
          </a:xfrm>
        </p:spPr>
        <p:txBody>
          <a:bodyPr/>
          <a:lstStyle/>
          <a:p>
            <a:r>
              <a:rPr lang="en-IN" sz="4400" b="1" dirty="0">
                <a:solidFill>
                  <a:schemeClr val="accent6">
                    <a:lumMod val="75000"/>
                  </a:schemeClr>
                </a:solidFill>
                <a:latin typeface="+mj-lt"/>
              </a:rPr>
              <a:t>Bootstrap</a:t>
            </a: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pPr algn="ctr"/>
            <a:r>
              <a:rPr lang="en-US" sz="1800" dirty="0">
                <a:solidFill>
                  <a:schemeClr val="accent6">
                    <a:lumMod val="75000"/>
                  </a:schemeClr>
                </a:solidFill>
                <a:latin typeface="+mj-lt"/>
              </a:rPr>
              <a:t>By-</a:t>
            </a:r>
          </a:p>
          <a:p>
            <a:pPr algn="ctr"/>
            <a:r>
              <a:rPr lang="en-US" sz="1800" dirty="0">
                <a:solidFill>
                  <a:schemeClr val="accent6">
                    <a:lumMod val="75000"/>
                  </a:schemeClr>
                </a:solidFill>
                <a:latin typeface="+mj-lt"/>
              </a:rPr>
              <a:t>Harshit Khandelwal IT35</a:t>
            </a:r>
          </a:p>
          <a:p>
            <a:pPr algn="ctr"/>
            <a:r>
              <a:rPr lang="en-US" sz="1800" dirty="0">
                <a:solidFill>
                  <a:schemeClr val="accent6">
                    <a:lumMod val="75000"/>
                  </a:schemeClr>
                </a:solidFill>
                <a:latin typeface="+mj-lt"/>
              </a:rPr>
              <a:t>Khushi Jaiswal IT40</a:t>
            </a:r>
          </a:p>
          <a:p>
            <a:pPr algn="ctr"/>
            <a:r>
              <a:rPr lang="en-US" sz="1800" dirty="0">
                <a:solidFill>
                  <a:schemeClr val="accent6">
                    <a:lumMod val="75000"/>
                  </a:schemeClr>
                </a:solidFill>
                <a:latin typeface="+mj-lt"/>
              </a:rPr>
              <a:t>Mahak Chauhan IT47</a:t>
            </a:r>
            <a:endParaRPr lang="en-IN" sz="1800" dirty="0">
              <a:solidFill>
                <a:schemeClr val="accent6">
                  <a:lumMod val="75000"/>
                </a:schemeClr>
              </a:solidFill>
              <a:latin typeface="+mj-lt"/>
            </a:endParaRP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CE4B-DA2D-29E3-2A3E-61BD2C581C22}"/>
              </a:ext>
            </a:extLst>
          </p:cNvPr>
          <p:cNvSpPr>
            <a:spLocks noGrp="1"/>
          </p:cNvSpPr>
          <p:nvPr>
            <p:ph type="title"/>
          </p:nvPr>
        </p:nvSpPr>
        <p:spPr>
          <a:xfrm>
            <a:off x="479658" y="478810"/>
            <a:ext cx="11232683" cy="5707780"/>
          </a:xfrm>
        </p:spPr>
        <p:txBody>
          <a:bodyPr/>
          <a:lstStyle/>
          <a:p>
            <a:r>
              <a:rPr lang="en-US" sz="2000" dirty="0">
                <a:latin typeface="Montserrat" panose="00000500000000000000" pitchFamily="2" charset="0"/>
              </a:rPr>
              <a:t>Default container</a:t>
            </a:r>
            <a:br>
              <a:rPr lang="en-US" sz="2000" dirty="0">
                <a:latin typeface="Montserrat" panose="00000500000000000000" pitchFamily="2" charset="0"/>
              </a:rPr>
            </a:br>
            <a:r>
              <a:rPr lang="en-US" sz="2000" b="0" cap="none" dirty="0">
                <a:latin typeface="Montserrat" panose="00000500000000000000" pitchFamily="2" charset="0"/>
              </a:rPr>
              <a:t>Our default </a:t>
            </a:r>
            <a:r>
              <a:rPr lang="en-US" sz="2000" b="0" u="sng" cap="none" dirty="0">
                <a:latin typeface="Montserrat" panose="00000500000000000000" pitchFamily="2" charset="0"/>
              </a:rPr>
              <a:t>.container </a:t>
            </a:r>
            <a:r>
              <a:rPr lang="en-US" sz="2000" b="0" cap="none" dirty="0">
                <a:latin typeface="Montserrat" panose="00000500000000000000" pitchFamily="2" charset="0"/>
              </a:rPr>
              <a:t>class is a responsive, fixed-width container, meaning its max-width changes at each breakpoint.</a:t>
            </a:r>
            <a:br>
              <a:rPr lang="en-US" sz="1800" b="0" cap="none" dirty="0">
                <a:latin typeface="Montserrat" panose="00000500000000000000" pitchFamily="2" charset="0"/>
              </a:rPr>
            </a:br>
            <a:br>
              <a:rPr lang="en-US" sz="1800" b="0" cap="none" dirty="0">
                <a:latin typeface="Montserrat" panose="00000500000000000000" pitchFamily="2" charset="0"/>
              </a:rPr>
            </a:br>
            <a:br>
              <a:rPr lang="en-US" sz="1800" b="0" cap="none" dirty="0">
                <a:latin typeface="Montserrat" panose="00000500000000000000" pitchFamily="2" charset="0"/>
              </a:rPr>
            </a:br>
            <a:br>
              <a:rPr lang="en-US" sz="1800" b="0" cap="none" dirty="0">
                <a:latin typeface="Montserrat" panose="00000500000000000000" pitchFamily="2" charset="0"/>
              </a:rPr>
            </a:br>
            <a:br>
              <a:rPr lang="en-US" sz="1800" b="0" cap="none" dirty="0">
                <a:latin typeface="Montserrat" panose="00000500000000000000" pitchFamily="2" charset="0"/>
              </a:rPr>
            </a:br>
            <a:br>
              <a:rPr lang="en-US" sz="1800" b="0" cap="none" dirty="0">
                <a:latin typeface="Montserrat" panose="00000500000000000000" pitchFamily="2" charset="0"/>
              </a:rPr>
            </a:br>
            <a:br>
              <a:rPr lang="en-US" sz="1800" b="0" cap="none" dirty="0">
                <a:latin typeface="Montserrat" panose="00000500000000000000" pitchFamily="2" charset="0"/>
              </a:rPr>
            </a:br>
            <a:r>
              <a:rPr lang="en-US" sz="2000" cap="none" dirty="0">
                <a:latin typeface="Montserrat" panose="00000500000000000000" pitchFamily="2" charset="0"/>
              </a:rPr>
              <a:t>RESPONSIVE CONTAINERS</a:t>
            </a:r>
            <a:r>
              <a:rPr lang="en-US" sz="2000" b="0" cap="none" dirty="0">
                <a:latin typeface="Montserrat" panose="00000500000000000000" pitchFamily="2" charset="0"/>
              </a:rPr>
              <a:t> </a:t>
            </a:r>
            <a:br>
              <a:rPr lang="en-US" sz="2000" b="0" cap="none" dirty="0">
                <a:latin typeface="Montserrat" panose="00000500000000000000" pitchFamily="2" charset="0"/>
              </a:rPr>
            </a:br>
            <a:r>
              <a:rPr lang="en-US" sz="2000" b="0" cap="none" dirty="0">
                <a:latin typeface="Montserrat" panose="00000500000000000000" pitchFamily="2" charset="0"/>
              </a:rPr>
              <a:t>Responsive containers allow you to specify a class that is 100% wide until the specified breakpoint is reached, after which we apply max-widths for each of the higher breakpoints. For example, .container-</a:t>
            </a:r>
            <a:r>
              <a:rPr lang="en-US" sz="2000" b="0" cap="none" dirty="0" err="1">
                <a:latin typeface="Montserrat" panose="00000500000000000000" pitchFamily="2" charset="0"/>
              </a:rPr>
              <a:t>sm</a:t>
            </a:r>
            <a:r>
              <a:rPr lang="en-US" sz="2000" b="0" cap="none" dirty="0">
                <a:latin typeface="Montserrat" panose="00000500000000000000" pitchFamily="2" charset="0"/>
              </a:rPr>
              <a:t> is 100% wide to start until the </a:t>
            </a:r>
            <a:r>
              <a:rPr lang="en-US" sz="2000" b="0" cap="none" dirty="0" err="1">
                <a:latin typeface="Montserrat" panose="00000500000000000000" pitchFamily="2" charset="0"/>
              </a:rPr>
              <a:t>sm</a:t>
            </a:r>
            <a:r>
              <a:rPr lang="en-US" sz="2000" b="0" cap="none" dirty="0">
                <a:latin typeface="Montserrat" panose="00000500000000000000" pitchFamily="2" charset="0"/>
              </a:rPr>
              <a:t> breakpoint is reached, where it will scale up with md, lg, xl, and </a:t>
            </a:r>
            <a:r>
              <a:rPr lang="en-US" sz="2000" b="0" cap="none" dirty="0" err="1">
                <a:latin typeface="Montserrat" panose="00000500000000000000" pitchFamily="2" charset="0"/>
              </a:rPr>
              <a:t>xxl</a:t>
            </a:r>
            <a:r>
              <a:rPr lang="en-US" sz="2000" b="0" cap="none" dirty="0">
                <a:latin typeface="Montserrat" panose="00000500000000000000" pitchFamily="2" charset="0"/>
              </a:rPr>
              <a:t>.</a:t>
            </a:r>
            <a:br>
              <a:rPr lang="en-US" sz="1600" b="0" cap="none" dirty="0">
                <a:latin typeface="Montserrat" panose="00000500000000000000" pitchFamily="2" charset="0"/>
              </a:rPr>
            </a:br>
            <a:br>
              <a:rPr lang="en-US" sz="1600" b="0" cap="none" dirty="0">
                <a:latin typeface="Montserrat" panose="00000500000000000000" pitchFamily="2" charset="0"/>
              </a:rPr>
            </a:br>
            <a:endParaRPr lang="en-IN" sz="1600" b="0" dirty="0">
              <a:latin typeface="Montserrat" panose="00000500000000000000" pitchFamily="2" charset="0"/>
            </a:endParaRPr>
          </a:p>
        </p:txBody>
      </p:sp>
      <p:pic>
        <p:nvPicPr>
          <p:cNvPr id="10" name="Picture 9">
            <a:extLst>
              <a:ext uri="{FF2B5EF4-FFF2-40B4-BE49-F238E27FC236}">
                <a16:creationId xmlns:a16="http://schemas.microsoft.com/office/drawing/2014/main" id="{ABCC7B0C-D2D5-55C1-D74E-D592863C0A48}"/>
              </a:ext>
            </a:extLst>
          </p:cNvPr>
          <p:cNvPicPr>
            <a:picLocks noChangeAspect="1"/>
          </p:cNvPicPr>
          <p:nvPr/>
        </p:nvPicPr>
        <p:blipFill>
          <a:blip r:embed="rId2"/>
          <a:stretch>
            <a:fillRect/>
          </a:stretch>
        </p:blipFill>
        <p:spPr>
          <a:xfrm>
            <a:off x="1800924" y="1927459"/>
            <a:ext cx="3103651" cy="783373"/>
          </a:xfrm>
          <a:prstGeom prst="rect">
            <a:avLst/>
          </a:prstGeom>
        </p:spPr>
      </p:pic>
      <p:pic>
        <p:nvPicPr>
          <p:cNvPr id="12" name="Picture 11">
            <a:extLst>
              <a:ext uri="{FF2B5EF4-FFF2-40B4-BE49-F238E27FC236}">
                <a16:creationId xmlns:a16="http://schemas.microsoft.com/office/drawing/2014/main" id="{19F7BC09-9680-D235-F968-791B7AF65246}"/>
              </a:ext>
            </a:extLst>
          </p:cNvPr>
          <p:cNvPicPr>
            <a:picLocks noChangeAspect="1"/>
          </p:cNvPicPr>
          <p:nvPr/>
        </p:nvPicPr>
        <p:blipFill>
          <a:blip r:embed="rId3"/>
          <a:stretch>
            <a:fillRect/>
          </a:stretch>
        </p:blipFill>
        <p:spPr>
          <a:xfrm>
            <a:off x="1598793" y="4930541"/>
            <a:ext cx="7791512" cy="1381223"/>
          </a:xfrm>
          <a:prstGeom prst="rect">
            <a:avLst/>
          </a:prstGeom>
        </p:spPr>
      </p:pic>
    </p:spTree>
    <p:extLst>
      <p:ext uri="{BB962C8B-B14F-4D97-AF65-F5344CB8AC3E}">
        <p14:creationId xmlns:p14="http://schemas.microsoft.com/office/powerpoint/2010/main" val="429286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CB47-341F-55F4-0881-E6C1404863AE}"/>
              </a:ext>
            </a:extLst>
          </p:cNvPr>
          <p:cNvSpPr>
            <a:spLocks noGrp="1"/>
          </p:cNvSpPr>
          <p:nvPr>
            <p:ph type="title"/>
          </p:nvPr>
        </p:nvSpPr>
        <p:spPr>
          <a:xfrm>
            <a:off x="2895600" y="882155"/>
            <a:ext cx="6400800" cy="768096"/>
          </a:xfrm>
        </p:spPr>
        <p:txBody>
          <a:bodyPr/>
          <a:lstStyle/>
          <a:p>
            <a:r>
              <a:rPr lang="en-US" dirty="0"/>
              <a:t>Grid SYSTEM</a:t>
            </a:r>
            <a:endParaRPr lang="en-IN" dirty="0"/>
          </a:p>
        </p:txBody>
      </p:sp>
      <p:sp>
        <p:nvSpPr>
          <p:cNvPr id="3" name="Text Placeholder 2">
            <a:extLst>
              <a:ext uri="{FF2B5EF4-FFF2-40B4-BE49-F238E27FC236}">
                <a16:creationId xmlns:a16="http://schemas.microsoft.com/office/drawing/2014/main" id="{39FAD48C-1B0D-5AF1-2379-3DC6C0200A66}"/>
              </a:ext>
            </a:extLst>
          </p:cNvPr>
          <p:cNvSpPr>
            <a:spLocks noGrp="1"/>
          </p:cNvSpPr>
          <p:nvPr>
            <p:ph type="body" idx="1"/>
          </p:nvPr>
        </p:nvSpPr>
        <p:spPr>
          <a:xfrm>
            <a:off x="539015" y="1896177"/>
            <a:ext cx="11124067" cy="4677878"/>
          </a:xfrm>
        </p:spPr>
        <p:txBody>
          <a:bodyPr/>
          <a:lstStyle/>
          <a:p>
            <a:pPr algn="l"/>
            <a:r>
              <a:rPr lang="en-US" sz="2000" dirty="0">
                <a:latin typeface="Montserrat" panose="00000500000000000000" pitchFamily="2" charset="0"/>
              </a:rPr>
              <a:t>Bootstrap's grid system is a powerful layout system that allows developers to create responsive and flexible designs. The grid system is based on a 12-column layout, and it's used to organize content on a web page. Here are some key concepts of Bootstrap's grid system:</a:t>
            </a:r>
          </a:p>
          <a:p>
            <a:pPr algn="l"/>
            <a:endParaRPr lang="en-US" sz="2000" dirty="0">
              <a:latin typeface="Montserrat" panose="00000500000000000000" pitchFamily="2" charset="0"/>
            </a:endParaRPr>
          </a:p>
          <a:p>
            <a:pPr algn="l"/>
            <a:r>
              <a:rPr lang="en-US" sz="2000" b="1" dirty="0">
                <a:latin typeface="Montserrat" panose="00000500000000000000" pitchFamily="2" charset="0"/>
              </a:rPr>
              <a:t>Rows</a:t>
            </a:r>
            <a:r>
              <a:rPr lang="en-US" sz="2000" dirty="0">
                <a:latin typeface="Montserrat" panose="00000500000000000000" pitchFamily="2" charset="0"/>
              </a:rPr>
              <a:t>: Inside the container, you create rows using the .row class. Rows are horizontal containers for columns.</a:t>
            </a:r>
          </a:p>
          <a:p>
            <a:pPr algn="l"/>
            <a:endParaRPr lang="en-US" sz="2000" dirty="0">
              <a:latin typeface="Montserrat" panose="00000500000000000000" pitchFamily="2" charset="0"/>
            </a:endParaRPr>
          </a:p>
          <a:p>
            <a:pPr algn="l"/>
            <a:endParaRPr lang="en-US" sz="2000" dirty="0">
              <a:latin typeface="Montserrat" panose="00000500000000000000" pitchFamily="2" charset="0"/>
            </a:endParaRPr>
          </a:p>
        </p:txBody>
      </p:sp>
      <p:pic>
        <p:nvPicPr>
          <p:cNvPr id="5" name="Picture 4">
            <a:extLst>
              <a:ext uri="{FF2B5EF4-FFF2-40B4-BE49-F238E27FC236}">
                <a16:creationId xmlns:a16="http://schemas.microsoft.com/office/drawing/2014/main" id="{6249E60F-A9FC-2BC7-D120-71658EA58489}"/>
              </a:ext>
            </a:extLst>
          </p:cNvPr>
          <p:cNvPicPr>
            <a:picLocks noChangeAspect="1"/>
          </p:cNvPicPr>
          <p:nvPr/>
        </p:nvPicPr>
        <p:blipFill>
          <a:blip r:embed="rId2"/>
          <a:stretch>
            <a:fillRect/>
          </a:stretch>
        </p:blipFill>
        <p:spPr>
          <a:xfrm>
            <a:off x="3766075" y="4389120"/>
            <a:ext cx="2946551" cy="1168460"/>
          </a:xfrm>
          <a:prstGeom prst="rect">
            <a:avLst/>
          </a:prstGeom>
        </p:spPr>
      </p:pic>
    </p:spTree>
    <p:extLst>
      <p:ext uri="{BB962C8B-B14F-4D97-AF65-F5344CB8AC3E}">
        <p14:creationId xmlns:p14="http://schemas.microsoft.com/office/powerpoint/2010/main" val="206692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9E90-B037-5EE0-C9BB-14C3B74E3E4E}"/>
              </a:ext>
            </a:extLst>
          </p:cNvPr>
          <p:cNvSpPr>
            <a:spLocks noGrp="1"/>
          </p:cNvSpPr>
          <p:nvPr>
            <p:ph idx="1"/>
          </p:nvPr>
        </p:nvSpPr>
        <p:spPr>
          <a:xfrm>
            <a:off x="673768" y="808522"/>
            <a:ext cx="10712918" cy="5284270"/>
          </a:xfrm>
        </p:spPr>
        <p:txBody>
          <a:bodyPr/>
          <a:lstStyle/>
          <a:p>
            <a:pPr>
              <a:lnSpc>
                <a:spcPct val="100000"/>
              </a:lnSpc>
            </a:pPr>
            <a:r>
              <a:rPr lang="en-US" sz="2000" b="1" dirty="0">
                <a:latin typeface="Montserrat" panose="00000500000000000000" pitchFamily="2" charset="0"/>
              </a:rPr>
              <a:t>Columns: </a:t>
            </a:r>
            <a:r>
              <a:rPr lang="en-US" sz="2000" dirty="0">
                <a:latin typeface="Montserrat" panose="00000500000000000000" pitchFamily="2" charset="0"/>
              </a:rPr>
              <a:t>Columns are the building blocks of the grid system. You define the number of columns each element should span using classes like .col-, where the number represents the number of columns to span.</a:t>
            </a:r>
          </a:p>
          <a:p>
            <a:pPr>
              <a:lnSpc>
                <a:spcPct val="100000"/>
              </a:lnSpc>
            </a:pPr>
            <a:endParaRPr lang="en-IN" sz="2000" dirty="0">
              <a:latin typeface="Montserrat" panose="00000500000000000000" pitchFamily="2" charset="0"/>
            </a:endParaRPr>
          </a:p>
        </p:txBody>
      </p:sp>
      <p:pic>
        <p:nvPicPr>
          <p:cNvPr id="5" name="Picture 4">
            <a:extLst>
              <a:ext uri="{FF2B5EF4-FFF2-40B4-BE49-F238E27FC236}">
                <a16:creationId xmlns:a16="http://schemas.microsoft.com/office/drawing/2014/main" id="{FC86C98A-EF35-FFBC-4F34-4B97F5200F16}"/>
              </a:ext>
            </a:extLst>
          </p:cNvPr>
          <p:cNvPicPr>
            <a:picLocks noChangeAspect="1"/>
          </p:cNvPicPr>
          <p:nvPr/>
        </p:nvPicPr>
        <p:blipFill>
          <a:blip r:embed="rId2"/>
          <a:stretch>
            <a:fillRect/>
          </a:stretch>
        </p:blipFill>
        <p:spPr>
          <a:xfrm>
            <a:off x="3385987" y="2224796"/>
            <a:ext cx="3886400" cy="1638384"/>
          </a:xfrm>
          <a:prstGeom prst="rect">
            <a:avLst/>
          </a:prstGeom>
        </p:spPr>
      </p:pic>
      <p:pic>
        <p:nvPicPr>
          <p:cNvPr id="7" name="Picture 6">
            <a:extLst>
              <a:ext uri="{FF2B5EF4-FFF2-40B4-BE49-F238E27FC236}">
                <a16:creationId xmlns:a16="http://schemas.microsoft.com/office/drawing/2014/main" id="{F818BAF4-6CE8-5EEC-E787-69C1029052FE}"/>
              </a:ext>
            </a:extLst>
          </p:cNvPr>
          <p:cNvPicPr>
            <a:picLocks noChangeAspect="1"/>
          </p:cNvPicPr>
          <p:nvPr/>
        </p:nvPicPr>
        <p:blipFill>
          <a:blip r:embed="rId3"/>
          <a:stretch>
            <a:fillRect/>
          </a:stretch>
        </p:blipFill>
        <p:spPr>
          <a:xfrm>
            <a:off x="1298192" y="4254048"/>
            <a:ext cx="9464069" cy="723937"/>
          </a:xfrm>
          <a:prstGeom prst="rect">
            <a:avLst/>
          </a:prstGeom>
        </p:spPr>
      </p:pic>
    </p:spTree>
    <p:extLst>
      <p:ext uri="{BB962C8B-B14F-4D97-AF65-F5344CB8AC3E}">
        <p14:creationId xmlns:p14="http://schemas.microsoft.com/office/powerpoint/2010/main" val="234286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27F5DC-96E6-B4DB-ADAD-DBC2B297DB4E}"/>
              </a:ext>
            </a:extLst>
          </p:cNvPr>
          <p:cNvSpPr>
            <a:spLocks noGrp="1"/>
          </p:cNvSpPr>
          <p:nvPr>
            <p:ph idx="1"/>
          </p:nvPr>
        </p:nvSpPr>
        <p:spPr>
          <a:xfrm>
            <a:off x="490888" y="827773"/>
            <a:ext cx="10500200" cy="5095507"/>
          </a:xfrm>
        </p:spPr>
        <p:txBody>
          <a:bodyPr/>
          <a:lstStyle/>
          <a:p>
            <a:r>
              <a:rPr lang="en-US" sz="1800" b="1" dirty="0">
                <a:latin typeface="Montserrat" panose="00000500000000000000" pitchFamily="2" charset="0"/>
              </a:rPr>
              <a:t>Responsive Classes: </a:t>
            </a:r>
          </a:p>
          <a:p>
            <a:pPr marL="285750" indent="-285750">
              <a:buFont typeface="Arial" panose="020B0604020202020204" pitchFamily="34" charset="0"/>
              <a:buChar char="•"/>
            </a:pPr>
            <a:r>
              <a:rPr lang="en-US" sz="1800" dirty="0">
                <a:latin typeface="Montserrat" panose="00000500000000000000" pitchFamily="2" charset="0"/>
              </a:rPr>
              <a:t>Bootstrap provides responsive classes to control the layout at different screen sizes.</a:t>
            </a:r>
          </a:p>
          <a:p>
            <a:pPr marL="285750" indent="-285750">
              <a:buFont typeface="Arial" panose="020B0604020202020204" pitchFamily="34" charset="0"/>
              <a:buChar char="•"/>
            </a:pPr>
            <a:r>
              <a:rPr lang="en-US" sz="1800" dirty="0">
                <a:latin typeface="Montserrat" panose="00000500000000000000" pitchFamily="2" charset="0"/>
              </a:rPr>
              <a:t>Classes like .col-</a:t>
            </a:r>
            <a:r>
              <a:rPr lang="en-US" sz="1800" dirty="0" err="1">
                <a:latin typeface="Montserrat" panose="00000500000000000000" pitchFamily="2" charset="0"/>
              </a:rPr>
              <a:t>sm</a:t>
            </a:r>
            <a:r>
              <a:rPr lang="en-US" sz="1800" dirty="0">
                <a:latin typeface="Montserrat" panose="00000500000000000000" pitchFamily="2" charset="0"/>
              </a:rPr>
              <a:t>-, .col-md-, .col-lg-, and .col-xl- can be used to define different column widths for small, medium, large, and extra-large screens.</a:t>
            </a:r>
          </a:p>
          <a:p>
            <a:pPr marL="285750" indent="-285750">
              <a:buFont typeface="Arial" panose="020B0604020202020204" pitchFamily="34" charset="0"/>
              <a:buChar char="•"/>
            </a:pPr>
            <a:endParaRPr lang="en-US" sz="1800" dirty="0">
              <a:latin typeface="Montserrat" panose="00000500000000000000" pitchFamily="2" charset="0"/>
            </a:endParaRPr>
          </a:p>
          <a:p>
            <a:endParaRPr lang="en-US" sz="1800" dirty="0">
              <a:latin typeface="Montserrat" panose="00000500000000000000" pitchFamily="2" charset="0"/>
            </a:endParaRPr>
          </a:p>
          <a:p>
            <a:endParaRPr lang="en-US" sz="1800" dirty="0">
              <a:latin typeface="Montserrat" panose="00000500000000000000" pitchFamily="2" charset="0"/>
            </a:endParaRPr>
          </a:p>
          <a:p>
            <a:endParaRPr lang="en-IN" sz="1800" dirty="0">
              <a:latin typeface="Montserrat" panose="00000500000000000000" pitchFamily="2" charset="0"/>
            </a:endParaRPr>
          </a:p>
        </p:txBody>
      </p:sp>
      <p:pic>
        <p:nvPicPr>
          <p:cNvPr id="7" name="Picture 6">
            <a:extLst>
              <a:ext uri="{FF2B5EF4-FFF2-40B4-BE49-F238E27FC236}">
                <a16:creationId xmlns:a16="http://schemas.microsoft.com/office/drawing/2014/main" id="{BBE794AD-ABE6-73E3-49A4-CACC610B96BB}"/>
              </a:ext>
            </a:extLst>
          </p:cNvPr>
          <p:cNvPicPr>
            <a:picLocks noChangeAspect="1"/>
          </p:cNvPicPr>
          <p:nvPr/>
        </p:nvPicPr>
        <p:blipFill>
          <a:blip r:embed="rId2"/>
          <a:stretch>
            <a:fillRect/>
          </a:stretch>
        </p:blipFill>
        <p:spPr>
          <a:xfrm>
            <a:off x="2996042" y="2595510"/>
            <a:ext cx="6007409" cy="1358970"/>
          </a:xfrm>
          <a:prstGeom prst="rect">
            <a:avLst/>
          </a:prstGeom>
        </p:spPr>
      </p:pic>
      <p:pic>
        <p:nvPicPr>
          <p:cNvPr id="9" name="Picture 8">
            <a:extLst>
              <a:ext uri="{FF2B5EF4-FFF2-40B4-BE49-F238E27FC236}">
                <a16:creationId xmlns:a16="http://schemas.microsoft.com/office/drawing/2014/main" id="{5B0F6465-C3B2-8D83-41D7-3322382D580D}"/>
              </a:ext>
            </a:extLst>
          </p:cNvPr>
          <p:cNvPicPr>
            <a:picLocks noChangeAspect="1"/>
          </p:cNvPicPr>
          <p:nvPr/>
        </p:nvPicPr>
        <p:blipFill>
          <a:blip r:embed="rId3"/>
          <a:stretch>
            <a:fillRect/>
          </a:stretch>
        </p:blipFill>
        <p:spPr>
          <a:xfrm>
            <a:off x="673791" y="4554685"/>
            <a:ext cx="11259129" cy="768389"/>
          </a:xfrm>
          <a:prstGeom prst="rect">
            <a:avLst/>
          </a:prstGeom>
        </p:spPr>
      </p:pic>
    </p:spTree>
    <p:extLst>
      <p:ext uri="{BB962C8B-B14F-4D97-AF65-F5344CB8AC3E}">
        <p14:creationId xmlns:p14="http://schemas.microsoft.com/office/powerpoint/2010/main" val="2848577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C17789-8857-B7A6-20C1-98759CCEE477}"/>
              </a:ext>
            </a:extLst>
          </p:cNvPr>
          <p:cNvSpPr>
            <a:spLocks noGrp="1"/>
          </p:cNvSpPr>
          <p:nvPr>
            <p:ph idx="1"/>
          </p:nvPr>
        </p:nvSpPr>
        <p:spPr>
          <a:xfrm>
            <a:off x="731519" y="567891"/>
            <a:ext cx="10751419" cy="5765532"/>
          </a:xfrm>
        </p:spPr>
        <p:txBody>
          <a:bodyPr/>
          <a:lstStyle/>
          <a:p>
            <a:endParaRPr lang="en-US" dirty="0"/>
          </a:p>
          <a:p>
            <a:r>
              <a:rPr lang="en-US" sz="2000" b="1" dirty="0">
                <a:latin typeface="Montserrat" panose="00000500000000000000" pitchFamily="2" charset="0"/>
              </a:rPr>
              <a:t>Nesting Columns:</a:t>
            </a:r>
          </a:p>
          <a:p>
            <a:r>
              <a:rPr lang="en-US" sz="2000" dirty="0">
                <a:latin typeface="Montserrat" panose="00000500000000000000" pitchFamily="2" charset="0"/>
              </a:rPr>
              <a:t>Columns can be nested inside other columns to create more complex layouts.</a:t>
            </a:r>
          </a:p>
          <a:p>
            <a:endParaRPr lang="en-US" sz="2000" dirty="0">
              <a:latin typeface="Montserrat" panose="00000500000000000000" pitchFamily="2" charset="0"/>
            </a:endParaRPr>
          </a:p>
          <a:p>
            <a:endParaRPr lang="en-IN" sz="2000" dirty="0">
              <a:latin typeface="Montserrat" panose="00000500000000000000" pitchFamily="2" charset="0"/>
            </a:endParaRPr>
          </a:p>
        </p:txBody>
      </p:sp>
      <p:pic>
        <p:nvPicPr>
          <p:cNvPr id="7" name="Picture 6">
            <a:extLst>
              <a:ext uri="{FF2B5EF4-FFF2-40B4-BE49-F238E27FC236}">
                <a16:creationId xmlns:a16="http://schemas.microsoft.com/office/drawing/2014/main" id="{0EF7C2F3-D497-AF5D-975F-0D5EAE329489}"/>
              </a:ext>
            </a:extLst>
          </p:cNvPr>
          <p:cNvPicPr>
            <a:picLocks noChangeAspect="1"/>
          </p:cNvPicPr>
          <p:nvPr/>
        </p:nvPicPr>
        <p:blipFill>
          <a:blip r:embed="rId2"/>
          <a:stretch>
            <a:fillRect/>
          </a:stretch>
        </p:blipFill>
        <p:spPr>
          <a:xfrm>
            <a:off x="3441563" y="2111307"/>
            <a:ext cx="5308873" cy="2635385"/>
          </a:xfrm>
          <a:prstGeom prst="rect">
            <a:avLst/>
          </a:prstGeom>
        </p:spPr>
      </p:pic>
      <p:pic>
        <p:nvPicPr>
          <p:cNvPr id="9" name="Picture 8">
            <a:extLst>
              <a:ext uri="{FF2B5EF4-FFF2-40B4-BE49-F238E27FC236}">
                <a16:creationId xmlns:a16="http://schemas.microsoft.com/office/drawing/2014/main" id="{840E7816-1D60-E09F-0381-786292763315}"/>
              </a:ext>
            </a:extLst>
          </p:cNvPr>
          <p:cNvPicPr>
            <a:picLocks noChangeAspect="1"/>
          </p:cNvPicPr>
          <p:nvPr/>
        </p:nvPicPr>
        <p:blipFill>
          <a:blip r:embed="rId3"/>
          <a:stretch>
            <a:fillRect/>
          </a:stretch>
        </p:blipFill>
        <p:spPr>
          <a:xfrm>
            <a:off x="731519" y="4997104"/>
            <a:ext cx="11157523" cy="1085906"/>
          </a:xfrm>
          <a:prstGeom prst="rect">
            <a:avLst/>
          </a:prstGeom>
        </p:spPr>
      </p:pic>
    </p:spTree>
    <p:extLst>
      <p:ext uri="{BB962C8B-B14F-4D97-AF65-F5344CB8AC3E}">
        <p14:creationId xmlns:p14="http://schemas.microsoft.com/office/powerpoint/2010/main" val="1311341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048D2-AD32-DA1A-192B-DA23219C8F2D}"/>
              </a:ext>
            </a:extLst>
          </p:cNvPr>
          <p:cNvSpPr>
            <a:spLocks noGrp="1"/>
          </p:cNvSpPr>
          <p:nvPr>
            <p:ph type="title"/>
          </p:nvPr>
        </p:nvSpPr>
        <p:spPr>
          <a:xfrm>
            <a:off x="2895600" y="816685"/>
            <a:ext cx="6400800" cy="768096"/>
          </a:xfrm>
        </p:spPr>
        <p:txBody>
          <a:bodyPr/>
          <a:lstStyle/>
          <a:p>
            <a:r>
              <a:rPr lang="en-IN" dirty="0"/>
              <a:t>Float</a:t>
            </a:r>
          </a:p>
        </p:txBody>
      </p:sp>
      <p:sp>
        <p:nvSpPr>
          <p:cNvPr id="3" name="Text Placeholder 2">
            <a:extLst>
              <a:ext uri="{FF2B5EF4-FFF2-40B4-BE49-F238E27FC236}">
                <a16:creationId xmlns:a16="http://schemas.microsoft.com/office/drawing/2014/main" id="{CBD80030-26FB-E4A8-655E-27A36E5AA617}"/>
              </a:ext>
            </a:extLst>
          </p:cNvPr>
          <p:cNvSpPr>
            <a:spLocks noGrp="1"/>
          </p:cNvSpPr>
          <p:nvPr>
            <p:ph type="body" idx="1"/>
          </p:nvPr>
        </p:nvSpPr>
        <p:spPr>
          <a:xfrm>
            <a:off x="1057835" y="2078737"/>
            <a:ext cx="10076329" cy="512064"/>
          </a:xfrm>
        </p:spPr>
        <p:txBody>
          <a:bodyPr/>
          <a:lstStyle/>
          <a:p>
            <a:pPr algn="l"/>
            <a:r>
              <a:rPr lang="en-US" dirty="0">
                <a:latin typeface="Montserrat" panose="00000500000000000000" pitchFamily="2" charset="0"/>
              </a:rPr>
              <a:t>In Bootstrap, the ‘.float’ class was used to set the alignment of an element by floating it to the left or right within its containing element. However, as of Bootstrap 4, the ‘.float’ class has been replaced with the ‘.float-{breakpoint}-{direction}’ utility classes.</a:t>
            </a:r>
          </a:p>
          <a:p>
            <a:pPr algn="l"/>
            <a:endParaRPr lang="en-US" dirty="0">
              <a:latin typeface="Montserrat" panose="00000500000000000000" pitchFamily="2" charset="0"/>
            </a:endParaRPr>
          </a:p>
          <a:p>
            <a:pPr algn="l"/>
            <a:endParaRPr lang="en-US" dirty="0">
              <a:latin typeface="Montserrat" panose="00000500000000000000" pitchFamily="2" charset="0"/>
            </a:endParaRPr>
          </a:p>
          <a:p>
            <a:pPr algn="l"/>
            <a:r>
              <a:rPr lang="en-US" b="1" dirty="0">
                <a:latin typeface="Montserrat" panose="00000500000000000000" pitchFamily="2" charset="0"/>
              </a:rPr>
              <a:t>.float-{breakpoint}-{direction}: </a:t>
            </a:r>
            <a:r>
              <a:rPr lang="en-US" dirty="0">
                <a:latin typeface="Montserrat" panose="00000500000000000000" pitchFamily="2" charset="0"/>
              </a:rPr>
              <a:t>This class defines the float behavior at different breakpoints. ‘{breakpoint}’ can be ‘</a:t>
            </a:r>
            <a:r>
              <a:rPr lang="en-US" dirty="0" err="1">
                <a:latin typeface="Montserrat" panose="00000500000000000000" pitchFamily="2" charset="0"/>
              </a:rPr>
              <a:t>sm</a:t>
            </a:r>
            <a:r>
              <a:rPr lang="en-US" dirty="0">
                <a:latin typeface="Montserrat" panose="00000500000000000000" pitchFamily="2" charset="0"/>
              </a:rPr>
              <a:t>’, ‘md’, ‘lg’, or ‘xl’, and ‘{direction}’ can be ‘left’ or ‘right’.</a:t>
            </a:r>
            <a:endParaRPr lang="en-IN" dirty="0">
              <a:latin typeface="Montserrat" panose="00000500000000000000" pitchFamily="2" charset="0"/>
            </a:endParaRPr>
          </a:p>
        </p:txBody>
      </p:sp>
    </p:spTree>
    <p:extLst>
      <p:ext uri="{BB962C8B-B14F-4D97-AF65-F5344CB8AC3E}">
        <p14:creationId xmlns:p14="http://schemas.microsoft.com/office/powerpoint/2010/main" val="3773786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0F867-7114-31BB-E049-4B358B31D5E6}"/>
              </a:ext>
            </a:extLst>
          </p:cNvPr>
          <p:cNvSpPr>
            <a:spLocks noGrp="1"/>
          </p:cNvSpPr>
          <p:nvPr>
            <p:ph idx="1"/>
          </p:nvPr>
        </p:nvSpPr>
        <p:spPr>
          <a:xfrm>
            <a:off x="304799" y="334263"/>
            <a:ext cx="11582404" cy="6236865"/>
          </a:xfrm>
        </p:spPr>
        <p:txBody>
          <a:bodyPr/>
          <a:lstStyle/>
          <a:p>
            <a:r>
              <a:rPr lang="en-US" b="1" dirty="0">
                <a:latin typeface="Montserrat" panose="00000500000000000000" pitchFamily="2" charset="0"/>
              </a:rPr>
              <a:t>Responsive variations also exist for each float value.</a:t>
            </a:r>
          </a:p>
          <a:p>
            <a:r>
              <a:rPr lang="en-US" b="1" dirty="0">
                <a:latin typeface="Montserrat" panose="00000500000000000000" pitchFamily="2" charset="0"/>
              </a:rPr>
              <a:t>{breakpoint} </a:t>
            </a:r>
            <a:r>
              <a:rPr lang="en-US" dirty="0">
                <a:latin typeface="Montserrat" panose="00000500000000000000" pitchFamily="2" charset="0"/>
              </a:rPr>
              <a:t>is the minimum viewport width at which the class takes effect. </a:t>
            </a:r>
            <a:r>
              <a:rPr lang="en-US" b="1" dirty="0">
                <a:latin typeface="Montserrat" panose="00000500000000000000" pitchFamily="2" charset="0"/>
              </a:rPr>
              <a:t>{direction} </a:t>
            </a:r>
            <a:r>
              <a:rPr lang="en-US" dirty="0">
                <a:latin typeface="Montserrat" panose="00000500000000000000" pitchFamily="2" charset="0"/>
              </a:rPr>
              <a:t>is the direction the element should float.</a:t>
            </a:r>
          </a:p>
          <a:p>
            <a:endParaRPr lang="en-US" b="1" dirty="0"/>
          </a:p>
          <a:p>
            <a:endParaRPr lang="en-IN" dirty="0"/>
          </a:p>
          <a:p>
            <a:endParaRPr lang="en-IN" dirty="0"/>
          </a:p>
          <a:p>
            <a:endParaRPr lang="en-IN" dirty="0"/>
          </a:p>
          <a:p>
            <a:r>
              <a:rPr lang="en-IN" dirty="0">
                <a:latin typeface="Montserrat" panose="00000500000000000000" pitchFamily="2" charset="0"/>
              </a:rPr>
              <a:t>All the support classes of float are:</a:t>
            </a:r>
          </a:p>
          <a:p>
            <a:endParaRPr lang="en-IN" dirty="0"/>
          </a:p>
        </p:txBody>
      </p:sp>
      <p:graphicFrame>
        <p:nvGraphicFramePr>
          <p:cNvPr id="7" name="Table 6">
            <a:extLst>
              <a:ext uri="{FF2B5EF4-FFF2-40B4-BE49-F238E27FC236}">
                <a16:creationId xmlns:a16="http://schemas.microsoft.com/office/drawing/2014/main" id="{EAE778FE-BCAE-6C18-AD70-DB68C4A412B2}"/>
              </a:ext>
            </a:extLst>
          </p:cNvPr>
          <p:cNvGraphicFramePr>
            <a:graphicFrameLocks noGrp="1"/>
          </p:cNvGraphicFramePr>
          <p:nvPr>
            <p:extLst>
              <p:ext uri="{D42A27DB-BD31-4B8C-83A1-F6EECF244321}">
                <p14:modId xmlns:p14="http://schemas.microsoft.com/office/powerpoint/2010/main" val="2053021838"/>
              </p:ext>
            </p:extLst>
          </p:nvPr>
        </p:nvGraphicFramePr>
        <p:xfrm>
          <a:off x="295272" y="5019675"/>
          <a:ext cx="11582405" cy="1242906"/>
        </p:xfrm>
        <a:graphic>
          <a:graphicData uri="http://schemas.openxmlformats.org/drawingml/2006/table">
            <a:tbl>
              <a:tblPr firstRow="1" bandRow="1">
                <a:tableStyleId>{5C22544A-7EE6-4342-B048-85BDC9FD1C3A}</a:tableStyleId>
              </a:tblPr>
              <a:tblGrid>
                <a:gridCol w="2316481">
                  <a:extLst>
                    <a:ext uri="{9D8B030D-6E8A-4147-A177-3AD203B41FA5}">
                      <a16:colId xmlns:a16="http://schemas.microsoft.com/office/drawing/2014/main" val="1374314072"/>
                    </a:ext>
                  </a:extLst>
                </a:gridCol>
                <a:gridCol w="2316481">
                  <a:extLst>
                    <a:ext uri="{9D8B030D-6E8A-4147-A177-3AD203B41FA5}">
                      <a16:colId xmlns:a16="http://schemas.microsoft.com/office/drawing/2014/main" val="1743280877"/>
                    </a:ext>
                  </a:extLst>
                </a:gridCol>
                <a:gridCol w="2316481">
                  <a:extLst>
                    <a:ext uri="{9D8B030D-6E8A-4147-A177-3AD203B41FA5}">
                      <a16:colId xmlns:a16="http://schemas.microsoft.com/office/drawing/2014/main" val="165671672"/>
                    </a:ext>
                  </a:extLst>
                </a:gridCol>
                <a:gridCol w="2316481">
                  <a:extLst>
                    <a:ext uri="{9D8B030D-6E8A-4147-A177-3AD203B41FA5}">
                      <a16:colId xmlns:a16="http://schemas.microsoft.com/office/drawing/2014/main" val="2880965681"/>
                    </a:ext>
                  </a:extLst>
                </a:gridCol>
                <a:gridCol w="2316481">
                  <a:extLst>
                    <a:ext uri="{9D8B030D-6E8A-4147-A177-3AD203B41FA5}">
                      <a16:colId xmlns:a16="http://schemas.microsoft.com/office/drawing/2014/main" val="1487021108"/>
                    </a:ext>
                  </a:extLst>
                </a:gridCol>
              </a:tblGrid>
              <a:tr h="414302">
                <a:tc>
                  <a:txBody>
                    <a:bodyPr/>
                    <a:lstStyle/>
                    <a:p>
                      <a:pPr marL="285750" indent="-285750">
                        <a:buFont typeface="Wingdings" panose="05000000000000000000" pitchFamily="2" charset="2"/>
                        <a:buChar char="q"/>
                      </a:pPr>
                      <a:r>
                        <a:rPr lang="en-IN" b="0" dirty="0">
                          <a:solidFill>
                            <a:schemeClr val="accent6"/>
                          </a:solidFill>
                          <a:latin typeface="Montserrat" panose="00000500000000000000" pitchFamily="2" charset="0"/>
                        </a:rPr>
                        <a:t>.float-left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q"/>
                      </a:pPr>
                      <a:r>
                        <a:rPr lang="en-IN" b="0" dirty="0">
                          <a:solidFill>
                            <a:schemeClr val="accent6"/>
                          </a:solidFill>
                          <a:latin typeface="Montserrat" panose="00000500000000000000" pitchFamily="2" charset="0"/>
                        </a:rPr>
                        <a:t>.float-</a:t>
                      </a:r>
                      <a:r>
                        <a:rPr lang="en-IN" b="0" dirty="0" err="1">
                          <a:solidFill>
                            <a:schemeClr val="accent6"/>
                          </a:solidFill>
                          <a:latin typeface="Montserrat" panose="00000500000000000000" pitchFamily="2" charset="0"/>
                        </a:rPr>
                        <a:t>sm</a:t>
                      </a:r>
                      <a:r>
                        <a:rPr lang="en-IN" b="0" dirty="0">
                          <a:solidFill>
                            <a:schemeClr val="accent6"/>
                          </a:solidFill>
                          <a:latin typeface="Montserrat" panose="00000500000000000000" pitchFamily="2" charset="0"/>
                        </a:rPr>
                        <a:t>-left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q"/>
                      </a:pPr>
                      <a:r>
                        <a:rPr lang="en-IN" b="0" dirty="0">
                          <a:solidFill>
                            <a:schemeClr val="accent6"/>
                          </a:solidFill>
                          <a:latin typeface="Montserrat" panose="00000500000000000000" pitchFamily="2" charset="0"/>
                        </a:rPr>
                        <a:t>.float-md-left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q"/>
                      </a:pPr>
                      <a:r>
                        <a:rPr lang="en-IN" b="0" dirty="0">
                          <a:solidFill>
                            <a:schemeClr val="accent6"/>
                          </a:solidFill>
                          <a:latin typeface="Montserrat" panose="00000500000000000000" pitchFamily="2" charset="0"/>
                        </a:rPr>
                        <a:t>.float-</a:t>
                      </a:r>
                      <a:r>
                        <a:rPr lang="en-IN" b="0" dirty="0" err="1">
                          <a:solidFill>
                            <a:schemeClr val="accent6"/>
                          </a:solidFill>
                          <a:latin typeface="Montserrat" panose="00000500000000000000" pitchFamily="2" charset="0"/>
                        </a:rPr>
                        <a:t>lg</a:t>
                      </a:r>
                      <a:r>
                        <a:rPr lang="en-IN" b="0" dirty="0">
                          <a:solidFill>
                            <a:schemeClr val="accent6"/>
                          </a:solidFill>
                          <a:latin typeface="Montserrat" panose="00000500000000000000" pitchFamily="2" charset="0"/>
                        </a:rPr>
                        <a:t>-left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q"/>
                      </a:pPr>
                      <a:r>
                        <a:rPr lang="en-IN" b="0" dirty="0">
                          <a:solidFill>
                            <a:schemeClr val="accent6"/>
                          </a:solidFill>
                          <a:latin typeface="Montserrat" panose="00000500000000000000" pitchFamily="2" charset="0"/>
                        </a:rPr>
                        <a:t>.float-xl-left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0363810"/>
                  </a:ext>
                </a:extLst>
              </a:tr>
              <a:tr h="414302">
                <a:tc>
                  <a:txBody>
                    <a:bodyPr/>
                    <a:lstStyle/>
                    <a:p>
                      <a:pPr marL="285750" indent="-285750">
                        <a:buFont typeface="Wingdings" panose="05000000000000000000" pitchFamily="2" charset="2"/>
                        <a:buChar char="q"/>
                      </a:pPr>
                      <a:r>
                        <a:rPr lang="en-IN" dirty="0">
                          <a:solidFill>
                            <a:schemeClr val="accent6"/>
                          </a:solidFill>
                          <a:latin typeface="Montserrat" panose="00000500000000000000" pitchFamily="2" charset="0"/>
                        </a:rPr>
                        <a:t>.float-right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q"/>
                      </a:pPr>
                      <a:r>
                        <a:rPr lang="en-IN" dirty="0">
                          <a:solidFill>
                            <a:schemeClr val="accent6"/>
                          </a:solidFill>
                          <a:latin typeface="Montserrat" panose="00000500000000000000" pitchFamily="2" charset="0"/>
                        </a:rPr>
                        <a:t>.float-</a:t>
                      </a:r>
                      <a:r>
                        <a:rPr lang="en-IN" dirty="0" err="1">
                          <a:solidFill>
                            <a:schemeClr val="accent6"/>
                          </a:solidFill>
                          <a:latin typeface="Montserrat" panose="00000500000000000000" pitchFamily="2" charset="0"/>
                        </a:rPr>
                        <a:t>sm</a:t>
                      </a:r>
                      <a:r>
                        <a:rPr lang="en-IN" dirty="0">
                          <a:solidFill>
                            <a:schemeClr val="accent6"/>
                          </a:solidFill>
                          <a:latin typeface="Montserrat" panose="00000500000000000000" pitchFamily="2" charset="0"/>
                        </a:rPr>
                        <a:t>-right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q"/>
                      </a:pPr>
                      <a:r>
                        <a:rPr lang="en-IN" dirty="0">
                          <a:solidFill>
                            <a:schemeClr val="accent6"/>
                          </a:solidFill>
                          <a:latin typeface="Montserrat" panose="00000500000000000000" pitchFamily="2" charset="0"/>
                        </a:rPr>
                        <a:t>.float-md-right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q"/>
                      </a:pPr>
                      <a:r>
                        <a:rPr lang="en-IN" dirty="0">
                          <a:solidFill>
                            <a:schemeClr val="accent6"/>
                          </a:solidFill>
                          <a:latin typeface="Montserrat" panose="00000500000000000000" pitchFamily="2" charset="0"/>
                        </a:rPr>
                        <a:t>.float-</a:t>
                      </a:r>
                      <a:r>
                        <a:rPr lang="en-IN" dirty="0" err="1">
                          <a:solidFill>
                            <a:schemeClr val="accent6"/>
                          </a:solidFill>
                          <a:latin typeface="Montserrat" panose="00000500000000000000" pitchFamily="2" charset="0"/>
                        </a:rPr>
                        <a:t>lg</a:t>
                      </a:r>
                      <a:r>
                        <a:rPr lang="en-IN" dirty="0">
                          <a:solidFill>
                            <a:schemeClr val="accent6"/>
                          </a:solidFill>
                          <a:latin typeface="Montserrat" panose="00000500000000000000" pitchFamily="2" charset="0"/>
                        </a:rPr>
                        <a:t>-right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q"/>
                      </a:pPr>
                      <a:r>
                        <a:rPr lang="en-IN" dirty="0">
                          <a:solidFill>
                            <a:schemeClr val="accent6"/>
                          </a:solidFill>
                          <a:latin typeface="Montserrat" panose="00000500000000000000" pitchFamily="2" charset="0"/>
                        </a:rPr>
                        <a:t>.float-xl-right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51282824"/>
                  </a:ext>
                </a:extLst>
              </a:tr>
              <a:tr h="414302">
                <a:tc>
                  <a:txBody>
                    <a:bodyPr/>
                    <a:lstStyle/>
                    <a:p>
                      <a:pPr marL="285750" indent="-285750">
                        <a:buFont typeface="Wingdings" panose="05000000000000000000" pitchFamily="2" charset="2"/>
                        <a:buChar char="q"/>
                      </a:pPr>
                      <a:r>
                        <a:rPr lang="en-IN" dirty="0">
                          <a:solidFill>
                            <a:schemeClr val="accent6"/>
                          </a:solidFill>
                          <a:latin typeface="Montserrat" panose="00000500000000000000" pitchFamily="2" charset="0"/>
                        </a:rPr>
                        <a:t>.float-none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q"/>
                      </a:pPr>
                      <a:r>
                        <a:rPr lang="en-IN" dirty="0">
                          <a:solidFill>
                            <a:schemeClr val="accent6"/>
                          </a:solidFill>
                          <a:latin typeface="Montserrat" panose="00000500000000000000" pitchFamily="2" charset="0"/>
                        </a:rPr>
                        <a:t>.float-</a:t>
                      </a:r>
                      <a:r>
                        <a:rPr lang="en-IN" dirty="0" err="1">
                          <a:solidFill>
                            <a:schemeClr val="accent6"/>
                          </a:solidFill>
                          <a:latin typeface="Montserrat" panose="00000500000000000000" pitchFamily="2" charset="0"/>
                        </a:rPr>
                        <a:t>sm</a:t>
                      </a:r>
                      <a:r>
                        <a:rPr lang="en-IN" dirty="0">
                          <a:solidFill>
                            <a:schemeClr val="accent6"/>
                          </a:solidFill>
                          <a:latin typeface="Montserrat" panose="00000500000000000000" pitchFamily="2" charset="0"/>
                        </a:rPr>
                        <a:t>-none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q"/>
                      </a:pPr>
                      <a:r>
                        <a:rPr lang="en-IN" dirty="0">
                          <a:solidFill>
                            <a:schemeClr val="accent6"/>
                          </a:solidFill>
                          <a:latin typeface="Montserrat" panose="00000500000000000000" pitchFamily="2" charset="0"/>
                        </a:rPr>
                        <a:t>.float-md-none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q"/>
                      </a:pPr>
                      <a:r>
                        <a:rPr lang="en-IN" dirty="0">
                          <a:solidFill>
                            <a:schemeClr val="accent6"/>
                          </a:solidFill>
                          <a:latin typeface="Montserrat" panose="00000500000000000000" pitchFamily="2" charset="0"/>
                        </a:rPr>
                        <a:t>.float-</a:t>
                      </a:r>
                      <a:r>
                        <a:rPr lang="en-IN" dirty="0" err="1">
                          <a:solidFill>
                            <a:schemeClr val="accent6"/>
                          </a:solidFill>
                          <a:latin typeface="Montserrat" panose="00000500000000000000" pitchFamily="2" charset="0"/>
                        </a:rPr>
                        <a:t>lg</a:t>
                      </a:r>
                      <a:r>
                        <a:rPr lang="en-IN" dirty="0">
                          <a:solidFill>
                            <a:schemeClr val="accent6"/>
                          </a:solidFill>
                          <a:latin typeface="Montserrat" panose="00000500000000000000" pitchFamily="2" charset="0"/>
                        </a:rPr>
                        <a:t>-none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q"/>
                      </a:pPr>
                      <a:r>
                        <a:rPr lang="en-IN" dirty="0">
                          <a:solidFill>
                            <a:schemeClr val="accent6"/>
                          </a:solidFill>
                          <a:latin typeface="Montserrat" panose="00000500000000000000" pitchFamily="2" charset="0"/>
                        </a:rPr>
                        <a:t>.float-xl-none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1445750"/>
                  </a:ext>
                </a:extLst>
              </a:tr>
            </a:tbl>
          </a:graphicData>
        </a:graphic>
      </p:graphicFrame>
      <p:pic>
        <p:nvPicPr>
          <p:cNvPr id="10" name="Picture 9">
            <a:extLst>
              <a:ext uri="{FF2B5EF4-FFF2-40B4-BE49-F238E27FC236}">
                <a16:creationId xmlns:a16="http://schemas.microsoft.com/office/drawing/2014/main" id="{30AB9DBD-4F40-D14A-8CE9-12D1983E7413}"/>
              </a:ext>
            </a:extLst>
          </p:cNvPr>
          <p:cNvPicPr>
            <a:picLocks noChangeAspect="1"/>
          </p:cNvPicPr>
          <p:nvPr/>
        </p:nvPicPr>
        <p:blipFill>
          <a:blip r:embed="rId2"/>
          <a:stretch>
            <a:fillRect/>
          </a:stretch>
        </p:blipFill>
        <p:spPr>
          <a:xfrm>
            <a:off x="956545" y="2424016"/>
            <a:ext cx="10259857" cy="1381318"/>
          </a:xfrm>
          <a:prstGeom prst="rect">
            <a:avLst/>
          </a:prstGeom>
        </p:spPr>
      </p:pic>
    </p:spTree>
    <p:extLst>
      <p:ext uri="{BB962C8B-B14F-4D97-AF65-F5344CB8AC3E}">
        <p14:creationId xmlns:p14="http://schemas.microsoft.com/office/powerpoint/2010/main" val="3931062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65FC-12CE-8496-C4DD-9C10421E8C9F}"/>
              </a:ext>
            </a:extLst>
          </p:cNvPr>
          <p:cNvSpPr>
            <a:spLocks noGrp="1"/>
          </p:cNvSpPr>
          <p:nvPr>
            <p:ph type="title"/>
          </p:nvPr>
        </p:nvSpPr>
        <p:spPr>
          <a:xfrm>
            <a:off x="3709740" y="731520"/>
            <a:ext cx="4772520" cy="680847"/>
          </a:xfrm>
        </p:spPr>
        <p:txBody>
          <a:bodyPr/>
          <a:lstStyle/>
          <a:p>
            <a:r>
              <a:rPr lang="en-IN" sz="4400" dirty="0">
                <a:latin typeface="Arial Black (Headings)"/>
              </a:rPr>
              <a:t>INTERACTIONS</a:t>
            </a:r>
          </a:p>
        </p:txBody>
      </p:sp>
      <p:sp>
        <p:nvSpPr>
          <p:cNvPr id="4" name="Text Placeholder 3">
            <a:extLst>
              <a:ext uri="{FF2B5EF4-FFF2-40B4-BE49-F238E27FC236}">
                <a16:creationId xmlns:a16="http://schemas.microsoft.com/office/drawing/2014/main" id="{1DF035C7-1A16-3620-7939-C866223BA750}"/>
              </a:ext>
            </a:extLst>
          </p:cNvPr>
          <p:cNvSpPr>
            <a:spLocks noGrp="1"/>
          </p:cNvSpPr>
          <p:nvPr>
            <p:ph type="body" sz="quarter" idx="13"/>
          </p:nvPr>
        </p:nvSpPr>
        <p:spPr>
          <a:xfrm>
            <a:off x="419100" y="1906681"/>
            <a:ext cx="11353800" cy="4705350"/>
          </a:xfrm>
        </p:spPr>
        <p:txBody>
          <a:bodyPr/>
          <a:lstStyle/>
          <a:p>
            <a:r>
              <a:rPr lang="en-US" sz="2200" dirty="0">
                <a:latin typeface="Montserrat" panose="00000500000000000000" pitchFamily="2" charset="0"/>
              </a:rPr>
              <a:t>Interactions is a utility class that controls how elements of a website are interacted with (how the user interacts with them). Utility classes like text selection and pointer events help to interact with the website. </a:t>
            </a:r>
          </a:p>
          <a:p>
            <a:endParaRPr lang="en-US" sz="2200" dirty="0">
              <a:latin typeface="Montserrat" panose="00000500000000000000" pitchFamily="2" charset="0"/>
            </a:endParaRPr>
          </a:p>
          <a:p>
            <a:r>
              <a:rPr lang="en-IN" sz="2200" b="1" dirty="0">
                <a:latin typeface="Montserrat" panose="00000500000000000000" pitchFamily="2" charset="0"/>
              </a:rPr>
              <a:t>TEXT SELECTION : </a:t>
            </a:r>
            <a:r>
              <a:rPr lang="en-US" sz="2200" dirty="0">
                <a:latin typeface="Montserrat" panose="00000500000000000000" pitchFamily="2" charset="0"/>
              </a:rPr>
              <a:t>Text selection helps us to change the way when a user tries to 			      select the content displayed. </a:t>
            </a:r>
          </a:p>
          <a:p>
            <a:endParaRPr lang="en-US" sz="2200" dirty="0">
              <a:latin typeface="Montserrat" panose="00000500000000000000" pitchFamily="2" charset="0"/>
            </a:endParaRPr>
          </a:p>
          <a:p>
            <a:pPr marL="1028700" lvl="1" indent="-342900">
              <a:buFont typeface="Wingdings" panose="05000000000000000000" pitchFamily="2" charset="2"/>
              <a:buChar char="§"/>
            </a:pPr>
            <a:r>
              <a:rPr lang="en-US" sz="2200" b="1" dirty="0">
                <a:latin typeface="Montserrat" panose="00000500000000000000" pitchFamily="2" charset="0"/>
              </a:rPr>
              <a:t>user-select-all: </a:t>
            </a:r>
            <a:r>
              <a:rPr lang="en-US" sz="2200" dirty="0">
                <a:latin typeface="Montserrat" panose="00000500000000000000" pitchFamily="2" charset="0"/>
              </a:rPr>
              <a:t>When this class is active the entire text will get selected.</a:t>
            </a:r>
          </a:p>
          <a:p>
            <a:pPr marL="1028700" lvl="1" indent="-342900">
              <a:buFont typeface="Wingdings" panose="05000000000000000000" pitchFamily="2" charset="2"/>
              <a:buChar char="§"/>
            </a:pPr>
            <a:r>
              <a:rPr lang="en-US" sz="2200" b="1" dirty="0">
                <a:latin typeface="Montserrat" panose="00000500000000000000" pitchFamily="2" charset="0"/>
              </a:rPr>
              <a:t>user-select-auto: </a:t>
            </a:r>
            <a:r>
              <a:rPr lang="en-US" sz="2200" dirty="0">
                <a:latin typeface="Montserrat" panose="00000500000000000000" pitchFamily="2" charset="0"/>
              </a:rPr>
              <a:t>When this class is active user can select any amount of text.</a:t>
            </a:r>
          </a:p>
          <a:p>
            <a:pPr marL="1028700" lvl="1" indent="-342900">
              <a:buFont typeface="Wingdings" panose="05000000000000000000" pitchFamily="2" charset="2"/>
              <a:buChar char="§"/>
            </a:pPr>
            <a:r>
              <a:rPr lang="en-US" sz="2200" b="1" dirty="0">
                <a:latin typeface="Montserrat" panose="00000500000000000000" pitchFamily="2" charset="0"/>
              </a:rPr>
              <a:t>user-select-none:</a:t>
            </a:r>
            <a:r>
              <a:rPr lang="en-US" sz="2200" dirty="0">
                <a:latin typeface="Montserrat" panose="00000500000000000000" pitchFamily="2" charset="0"/>
              </a:rPr>
              <a:t> When this class is active user cannot select any text.</a:t>
            </a:r>
            <a:endParaRPr lang="en-IN" sz="2200" dirty="0">
              <a:latin typeface="Montserrat" panose="00000500000000000000" pitchFamily="2" charset="0"/>
            </a:endParaRPr>
          </a:p>
          <a:p>
            <a:r>
              <a:rPr lang="en-IN" dirty="0"/>
              <a:t>	</a:t>
            </a:r>
            <a:endParaRPr lang="en-US" dirty="0"/>
          </a:p>
        </p:txBody>
      </p:sp>
    </p:spTree>
    <p:extLst>
      <p:ext uri="{BB962C8B-B14F-4D97-AF65-F5344CB8AC3E}">
        <p14:creationId xmlns:p14="http://schemas.microsoft.com/office/powerpoint/2010/main" val="255030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643A2A56-B942-126D-7030-352A5C9E2E20}"/>
              </a:ext>
            </a:extLst>
          </p:cNvPr>
          <p:cNvSpPr>
            <a:spLocks noGrp="1"/>
          </p:cNvSpPr>
          <p:nvPr>
            <p:ph idx="1"/>
          </p:nvPr>
        </p:nvSpPr>
        <p:spPr>
          <a:xfrm>
            <a:off x="438149" y="731520"/>
            <a:ext cx="11210925" cy="5507355"/>
          </a:xfrm>
        </p:spPr>
        <p:txBody>
          <a:bodyPr/>
          <a:lstStyle/>
          <a:p>
            <a:r>
              <a:rPr lang="en-IN" sz="2200" b="1" dirty="0">
                <a:latin typeface="Montserrat" panose="00000500000000000000" pitchFamily="2" charset="0"/>
              </a:rPr>
              <a:t>POINTER EVENTS : </a:t>
            </a:r>
            <a:r>
              <a:rPr lang="en-US" sz="2200" dirty="0">
                <a:latin typeface="Montserrat" panose="00000500000000000000" pitchFamily="2" charset="0"/>
              </a:rPr>
              <a:t>Pointer events in Interactions come with pe-none and pe-auto 	  			   classes, to prevent or add element interactions.</a:t>
            </a:r>
          </a:p>
          <a:p>
            <a:endParaRPr lang="en-US" sz="2200" dirty="0">
              <a:latin typeface="Montserrat" panose="00000500000000000000" pitchFamily="2" charset="0"/>
            </a:endParaRPr>
          </a:p>
          <a:p>
            <a:pPr marL="1028700" lvl="1" indent="-342900">
              <a:buFont typeface="Wingdings" panose="05000000000000000000" pitchFamily="2" charset="2"/>
              <a:buChar char="§"/>
            </a:pPr>
            <a:r>
              <a:rPr lang="en-US" sz="2200" b="1" dirty="0">
                <a:latin typeface="Montserrat" panose="00000500000000000000" pitchFamily="2" charset="0"/>
              </a:rPr>
              <a:t>pe-none: </a:t>
            </a:r>
            <a:r>
              <a:rPr lang="en-US" sz="2200" dirty="0">
                <a:latin typeface="Montserrat" panose="00000500000000000000" pitchFamily="2" charset="0"/>
              </a:rPr>
              <a:t>The pe-none class is used to prevent element interaction. If you use the pe-none class inside the anchor tag, the link will be not accessible.</a:t>
            </a:r>
          </a:p>
          <a:p>
            <a:pPr marL="1028700" lvl="1" indent="-342900">
              <a:buFont typeface="Wingdings" panose="05000000000000000000" pitchFamily="2" charset="2"/>
              <a:buChar char="§"/>
            </a:pPr>
            <a:r>
              <a:rPr lang="en-US" sz="2200" b="1" dirty="0">
                <a:latin typeface="Montserrat" panose="00000500000000000000" pitchFamily="2" charset="0"/>
              </a:rPr>
              <a:t>pe-auto: </a:t>
            </a:r>
            <a:r>
              <a:rPr lang="en-US" sz="2200" dirty="0">
                <a:latin typeface="Montserrat" panose="00000500000000000000" pitchFamily="2" charset="0"/>
              </a:rPr>
              <a:t>This class helps to add the interactions with the pointer. Basically, this shows the default behavior. For example, if you use the pe-auto class inside the anchor tag, the link can be easily accessible.</a:t>
            </a:r>
            <a:endParaRPr lang="en-IN" sz="2200" dirty="0">
              <a:latin typeface="Montserrat" panose="00000500000000000000" pitchFamily="2" charset="0"/>
            </a:endParaRPr>
          </a:p>
          <a:p>
            <a:endParaRPr lang="en-IN" sz="2200" dirty="0">
              <a:latin typeface="Montserrat" panose="00000500000000000000" pitchFamily="2" charset="0"/>
            </a:endParaRPr>
          </a:p>
          <a:p>
            <a:r>
              <a:rPr lang="en-IN" sz="2200" b="1" dirty="0">
                <a:latin typeface="Montserrat" panose="00000500000000000000" pitchFamily="2" charset="0"/>
              </a:rPr>
              <a:t>	Syntax:</a:t>
            </a:r>
          </a:p>
          <a:p>
            <a:endParaRPr lang="en-IN" dirty="0"/>
          </a:p>
        </p:txBody>
      </p:sp>
      <p:pic>
        <p:nvPicPr>
          <p:cNvPr id="7" name="Picture 6">
            <a:extLst>
              <a:ext uri="{FF2B5EF4-FFF2-40B4-BE49-F238E27FC236}">
                <a16:creationId xmlns:a16="http://schemas.microsoft.com/office/drawing/2014/main" id="{56CA2513-3DF7-3063-696A-7601DF1F1EF6}"/>
              </a:ext>
            </a:extLst>
          </p:cNvPr>
          <p:cNvPicPr>
            <a:picLocks noChangeAspect="1"/>
          </p:cNvPicPr>
          <p:nvPr/>
        </p:nvPicPr>
        <p:blipFill>
          <a:blip r:embed="rId2"/>
          <a:stretch>
            <a:fillRect/>
          </a:stretch>
        </p:blipFill>
        <p:spPr>
          <a:xfrm>
            <a:off x="3721402" y="4569633"/>
            <a:ext cx="4749196" cy="1871634"/>
          </a:xfrm>
          <a:prstGeom prst="rect">
            <a:avLst/>
          </a:prstGeom>
        </p:spPr>
      </p:pic>
    </p:spTree>
    <p:extLst>
      <p:ext uri="{BB962C8B-B14F-4D97-AF65-F5344CB8AC3E}">
        <p14:creationId xmlns:p14="http://schemas.microsoft.com/office/powerpoint/2010/main" val="2127120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F021-3EFE-12C1-99A7-30A29138FDDB}"/>
              </a:ext>
            </a:extLst>
          </p:cNvPr>
          <p:cNvSpPr>
            <a:spLocks noGrp="1"/>
          </p:cNvSpPr>
          <p:nvPr>
            <p:ph type="title"/>
          </p:nvPr>
        </p:nvSpPr>
        <p:spPr>
          <a:xfrm>
            <a:off x="2895600" y="680847"/>
            <a:ext cx="6400800" cy="768096"/>
          </a:xfrm>
        </p:spPr>
        <p:txBody>
          <a:bodyPr/>
          <a:lstStyle/>
          <a:p>
            <a:r>
              <a:rPr lang="en-IN" dirty="0"/>
              <a:t>Positions</a:t>
            </a:r>
          </a:p>
        </p:txBody>
      </p:sp>
      <p:sp>
        <p:nvSpPr>
          <p:cNvPr id="3" name="Text Placeholder 2">
            <a:extLst>
              <a:ext uri="{FF2B5EF4-FFF2-40B4-BE49-F238E27FC236}">
                <a16:creationId xmlns:a16="http://schemas.microsoft.com/office/drawing/2014/main" id="{B4A5B8DA-7DAA-02D2-877B-CEB8EB0D91B1}"/>
              </a:ext>
            </a:extLst>
          </p:cNvPr>
          <p:cNvSpPr>
            <a:spLocks noGrp="1"/>
          </p:cNvSpPr>
          <p:nvPr>
            <p:ph type="body" idx="1"/>
          </p:nvPr>
        </p:nvSpPr>
        <p:spPr>
          <a:xfrm>
            <a:off x="523875" y="1608647"/>
            <a:ext cx="11144249" cy="4922139"/>
          </a:xfrm>
        </p:spPr>
        <p:txBody>
          <a:bodyPr/>
          <a:lstStyle/>
          <a:p>
            <a:pPr algn="l"/>
            <a:r>
              <a:rPr lang="en-US" sz="2200" dirty="0">
                <a:latin typeface="Montserrat" panose="00000500000000000000" pitchFamily="2" charset="0"/>
              </a:rPr>
              <a:t>Bootstrap facilitates different Position values, i.e. the top, right, bottom, and left property values which can be used to position an element. These define the separation between an HTML element and the viewport’s edge.</a:t>
            </a:r>
          </a:p>
          <a:p>
            <a:pPr algn="l"/>
            <a:endParaRPr lang="en-US" sz="2200" dirty="0">
              <a:latin typeface="Montserrat" panose="00000500000000000000" pitchFamily="2" charset="0"/>
            </a:endParaRPr>
          </a:p>
          <a:p>
            <a:pPr marL="457200" indent="-457200" algn="l">
              <a:buFont typeface="+mj-lt"/>
              <a:buAutoNum type="arabicPeriod"/>
            </a:pPr>
            <a:r>
              <a:rPr lang="en-US" sz="2200" b="1" dirty="0">
                <a:latin typeface="Montserrat" panose="00000500000000000000" pitchFamily="2" charset="0"/>
              </a:rPr>
              <a:t>position-static: </a:t>
            </a:r>
            <a:r>
              <a:rPr lang="en-US" sz="2200" dirty="0">
                <a:latin typeface="Montserrat" panose="00000500000000000000" pitchFamily="2" charset="0"/>
              </a:rPr>
              <a:t>This class when added to an element sets its position to be static.</a:t>
            </a:r>
          </a:p>
          <a:p>
            <a:pPr marL="457200" indent="-457200" algn="l">
              <a:buFont typeface="+mj-lt"/>
              <a:buAutoNum type="arabicPeriod"/>
            </a:pPr>
            <a:r>
              <a:rPr lang="en-US" sz="2200" b="1" dirty="0">
                <a:latin typeface="Montserrat" panose="00000500000000000000" pitchFamily="2" charset="0"/>
              </a:rPr>
              <a:t>position-relative: </a:t>
            </a:r>
            <a:r>
              <a:rPr lang="en-US" sz="2200" dirty="0">
                <a:latin typeface="Montserrat" panose="00000500000000000000" pitchFamily="2" charset="0"/>
              </a:rPr>
              <a:t>This class when added to an element sets its position to be relative with respect to the elements on top of it.</a:t>
            </a:r>
          </a:p>
          <a:p>
            <a:pPr marL="457200" indent="-457200" algn="l">
              <a:buFont typeface="+mj-lt"/>
              <a:buAutoNum type="arabicPeriod"/>
            </a:pPr>
            <a:r>
              <a:rPr lang="en-US" sz="2200" b="1" dirty="0">
                <a:latin typeface="Montserrat" panose="00000500000000000000" pitchFamily="2" charset="0"/>
              </a:rPr>
              <a:t>position-absolute: </a:t>
            </a:r>
            <a:r>
              <a:rPr lang="en-US" sz="2200" dirty="0">
                <a:latin typeface="Montserrat" panose="00000500000000000000" pitchFamily="2" charset="0"/>
              </a:rPr>
              <a:t>This class when added to an element sets its position relative to the closest parent and it set its position absolute with that.</a:t>
            </a:r>
          </a:p>
          <a:p>
            <a:pPr marL="457200" indent="-457200" algn="l">
              <a:buFont typeface="+mj-lt"/>
              <a:buAutoNum type="arabicPeriod"/>
            </a:pPr>
            <a:r>
              <a:rPr lang="en-US" sz="2200" b="1" dirty="0">
                <a:latin typeface="Montserrat" panose="00000500000000000000" pitchFamily="2" charset="0"/>
              </a:rPr>
              <a:t>position-fixed: </a:t>
            </a:r>
            <a:r>
              <a:rPr lang="en-US" sz="2200" dirty="0">
                <a:latin typeface="Montserrat" panose="00000500000000000000" pitchFamily="2" charset="0"/>
              </a:rPr>
              <a:t>This class when added to an element sets its position to be relative with respect to the viewport and it will stay in the same place if the page is scrolled.</a:t>
            </a:r>
          </a:p>
          <a:p>
            <a:pPr marL="457200" indent="-457200" algn="l">
              <a:buFont typeface="+mj-lt"/>
              <a:buAutoNum type="arabicPeriod"/>
            </a:pPr>
            <a:r>
              <a:rPr lang="en-US" sz="2200" b="1" dirty="0">
                <a:latin typeface="Montserrat" panose="00000500000000000000" pitchFamily="2" charset="0"/>
              </a:rPr>
              <a:t>position-sticky: </a:t>
            </a:r>
            <a:r>
              <a:rPr lang="en-US" sz="2200" dirty="0">
                <a:latin typeface="Montserrat" panose="00000500000000000000" pitchFamily="2" charset="0"/>
              </a:rPr>
              <a:t>This class when added to an element sets its position either relative or fixed with respect to the scroll position.</a:t>
            </a:r>
            <a:endParaRPr lang="en-IN" sz="2200" dirty="0">
              <a:latin typeface="Montserrat" panose="00000500000000000000" pitchFamily="2" charset="0"/>
            </a:endParaRPr>
          </a:p>
        </p:txBody>
      </p:sp>
    </p:spTree>
    <p:extLst>
      <p:ext uri="{BB962C8B-B14F-4D97-AF65-F5344CB8AC3E}">
        <p14:creationId xmlns:p14="http://schemas.microsoft.com/office/powerpoint/2010/main" val="3916728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IN" sz="4000" b="1" dirty="0">
                <a:solidFill>
                  <a:schemeClr val="accent6">
                    <a:lumMod val="75000"/>
                  </a:schemeClr>
                </a:solidFill>
                <a:latin typeface="Arial Black" panose="020B0A04020102020204" pitchFamily="34" charset="0"/>
              </a:rPr>
              <a:t>What is Bootstrap?</a:t>
            </a:r>
            <a:endParaRPr lang="en-US" sz="4000" dirty="0">
              <a:solidFill>
                <a:schemeClr val="accent6">
                  <a:lumMod val="75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gn="just"/>
            <a:r>
              <a:rPr lang="en-US" sz="2000" b="0" i="0" dirty="0">
                <a:effectLst/>
                <a:latin typeface="Montserrat" panose="00000500000000000000" pitchFamily="2" charset="0"/>
              </a:rPr>
              <a:t>Bootstrap is a free and open-source CSS framework directed at responsive, mobile-first front-end web development. It contains HTML, CSS and JavaScript-based design templates for typography, forms, buttons, navigation, and other interface components.</a:t>
            </a:r>
            <a:endParaRPr lang="en-IN" sz="2000" dirty="0">
              <a:latin typeface="Montserrat" panose="00000500000000000000" pitchFamily="2" charset="0"/>
              <a:cs typeface="Cairo" pitchFamily="2" charset="-78"/>
            </a:endParaRPr>
          </a:p>
          <a:p>
            <a:endParaRPr lang="en-US" dirty="0"/>
          </a:p>
          <a:p>
            <a:endParaRPr lang="en-US" dirty="0"/>
          </a:p>
          <a:p>
            <a:endParaRPr lang="en-US" dirty="0"/>
          </a:p>
        </p:txBody>
      </p:sp>
    </p:spTree>
    <p:extLst>
      <p:ext uri="{BB962C8B-B14F-4D97-AF65-F5344CB8AC3E}">
        <p14:creationId xmlns:p14="http://schemas.microsoft.com/office/powerpoint/2010/main" val="97962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0260-9034-E215-A77C-6D93010FAE48}"/>
              </a:ext>
            </a:extLst>
          </p:cNvPr>
          <p:cNvSpPr>
            <a:spLocks noGrp="1"/>
          </p:cNvSpPr>
          <p:nvPr>
            <p:ph type="title"/>
          </p:nvPr>
        </p:nvSpPr>
        <p:spPr>
          <a:xfrm>
            <a:off x="4642821" y="731520"/>
            <a:ext cx="2906358" cy="697096"/>
          </a:xfrm>
        </p:spPr>
        <p:txBody>
          <a:bodyPr/>
          <a:lstStyle/>
          <a:p>
            <a:r>
              <a:rPr lang="en-IN" sz="4400" dirty="0">
                <a:latin typeface="Arial Black (Headings)"/>
              </a:rPr>
              <a:t>Flexbox</a:t>
            </a:r>
          </a:p>
        </p:txBody>
      </p:sp>
      <p:sp>
        <p:nvSpPr>
          <p:cNvPr id="4" name="Text Placeholder 3">
            <a:extLst>
              <a:ext uri="{FF2B5EF4-FFF2-40B4-BE49-F238E27FC236}">
                <a16:creationId xmlns:a16="http://schemas.microsoft.com/office/drawing/2014/main" id="{786F0BF0-B3F7-DD65-951D-F79DDD611370}"/>
              </a:ext>
            </a:extLst>
          </p:cNvPr>
          <p:cNvSpPr>
            <a:spLocks noGrp="1"/>
          </p:cNvSpPr>
          <p:nvPr>
            <p:ph type="body" sz="quarter" idx="13"/>
          </p:nvPr>
        </p:nvSpPr>
        <p:spPr>
          <a:xfrm>
            <a:off x="475129" y="1592206"/>
            <a:ext cx="11187953" cy="4566584"/>
          </a:xfrm>
        </p:spPr>
        <p:txBody>
          <a:bodyPr/>
          <a:lstStyle/>
          <a:p>
            <a:r>
              <a:rPr lang="en-US" sz="2200" dirty="0">
                <a:latin typeface="Montserrat" panose="00000500000000000000" pitchFamily="2" charset="0"/>
                <a:cs typeface="Times New Roman" panose="02020603050405020304" pitchFamily="18" charset="0"/>
              </a:rPr>
              <a:t>Bootstrap utilizes Flexbox, a CSS layout model, to create responsive and efficient designs. Flexbox provides a more efficient way to lay out, align, and distribute space among items in a container, even when their size is unknown or dynamic.</a:t>
            </a:r>
          </a:p>
          <a:p>
            <a:endParaRPr lang="en-US" sz="2200" dirty="0">
              <a:latin typeface="Montserrat" panose="00000500000000000000" pitchFamily="2" charset="0"/>
              <a:cs typeface="Times New Roman" panose="02020603050405020304" pitchFamily="18" charset="0"/>
            </a:endParaRPr>
          </a:p>
          <a:p>
            <a:r>
              <a:rPr lang="en-US" sz="2200" b="1" dirty="0">
                <a:latin typeface="Montserrat" panose="00000500000000000000" pitchFamily="2" charset="0"/>
                <a:cs typeface="Times New Roman" panose="02020603050405020304" pitchFamily="18" charset="0"/>
              </a:rPr>
              <a:t>How is Flexbox integrated and used in Bootstrap ?</a:t>
            </a:r>
          </a:p>
          <a:p>
            <a:endParaRPr lang="en-US" sz="2200" b="1" dirty="0">
              <a:latin typeface="Montserrat" panose="00000500000000000000" pitchFamily="2" charset="0"/>
              <a:cs typeface="Times New Roman" panose="02020603050405020304" pitchFamily="18" charset="0"/>
            </a:endParaRPr>
          </a:p>
          <a:p>
            <a:pPr marL="457200" indent="-457200">
              <a:buFont typeface="+mj-lt"/>
              <a:buAutoNum type="arabicPeriod"/>
            </a:pPr>
            <a:r>
              <a:rPr lang="en-US" sz="2200" b="1" dirty="0">
                <a:latin typeface="Montserrat" panose="00000500000000000000" pitchFamily="2" charset="0"/>
                <a:cs typeface="Times New Roman" panose="02020603050405020304" pitchFamily="18" charset="0"/>
              </a:rPr>
              <a:t>Enabled by Default: </a:t>
            </a:r>
            <a:r>
              <a:rPr lang="en-US" sz="2200" dirty="0">
                <a:latin typeface="Montserrat" panose="00000500000000000000" pitchFamily="2" charset="0"/>
                <a:cs typeface="Times New Roman" panose="02020603050405020304" pitchFamily="18" charset="0"/>
              </a:rPr>
              <a:t>Flexbox is enabled by default. This means that many of the Bootstrap components and grid system are built with Flexbox.</a:t>
            </a:r>
          </a:p>
          <a:p>
            <a:pPr marL="457200" indent="-457200">
              <a:buFont typeface="+mj-lt"/>
              <a:buAutoNum type="arabicPeriod"/>
            </a:pPr>
            <a:r>
              <a:rPr lang="en-US" sz="2200" b="1" dirty="0">
                <a:latin typeface="Montserrat" panose="00000500000000000000" pitchFamily="2" charset="0"/>
                <a:cs typeface="Times New Roman" panose="02020603050405020304" pitchFamily="18" charset="0"/>
              </a:rPr>
              <a:t>Responsive Grid System: </a:t>
            </a:r>
            <a:r>
              <a:rPr lang="en-US" sz="2200" dirty="0">
                <a:latin typeface="Montserrat" panose="00000500000000000000" pitchFamily="2" charset="0"/>
                <a:cs typeface="Times New Roman" panose="02020603050405020304" pitchFamily="18" charset="0"/>
              </a:rPr>
              <a:t>Bootstrap's grid system uses Flexbox to provide a series of responsive, mobile-first flexbox containers, rows, and columns for layout purposes.</a:t>
            </a:r>
          </a:p>
          <a:p>
            <a:pPr marL="457200" indent="-457200">
              <a:buFont typeface="+mj-lt"/>
              <a:buAutoNum type="arabicPeriod"/>
            </a:pPr>
            <a:r>
              <a:rPr lang="en-US" sz="2200" b="1" dirty="0">
                <a:latin typeface="Montserrat" panose="00000500000000000000" pitchFamily="2" charset="0"/>
                <a:cs typeface="Times New Roman" panose="02020603050405020304" pitchFamily="18" charset="0"/>
              </a:rPr>
              <a:t>Utility Classes: </a:t>
            </a:r>
            <a:r>
              <a:rPr lang="en-US" sz="2200" dirty="0">
                <a:latin typeface="Montserrat" panose="00000500000000000000" pitchFamily="2" charset="0"/>
                <a:cs typeface="Times New Roman" panose="02020603050405020304" pitchFamily="18" charset="0"/>
              </a:rPr>
              <a:t>Bootstrap provides a wide range of utility classes that leverage Flexbox.</a:t>
            </a:r>
            <a:endParaRPr lang="en-IN" sz="2200" dirty="0">
              <a:latin typeface="Montserrat" panose="00000500000000000000" pitchFamily="2" charset="0"/>
              <a:cs typeface="Times New Roman" panose="02020603050405020304" pitchFamily="18" charset="0"/>
            </a:endParaRPr>
          </a:p>
        </p:txBody>
      </p:sp>
    </p:spTree>
    <p:extLst>
      <p:ext uri="{BB962C8B-B14F-4D97-AF65-F5344CB8AC3E}">
        <p14:creationId xmlns:p14="http://schemas.microsoft.com/office/powerpoint/2010/main" val="1672180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887BE-11A5-8FA6-6820-96C0B5A83CA1}"/>
              </a:ext>
            </a:extLst>
          </p:cNvPr>
          <p:cNvSpPr>
            <a:spLocks noGrp="1"/>
          </p:cNvSpPr>
          <p:nvPr>
            <p:ph idx="1"/>
          </p:nvPr>
        </p:nvSpPr>
        <p:spPr>
          <a:xfrm>
            <a:off x="515470" y="358588"/>
            <a:ext cx="11161059" cy="5836024"/>
          </a:xfrm>
        </p:spPr>
        <p:txBody>
          <a:bodyPr/>
          <a:lstStyle/>
          <a:p>
            <a:pPr marL="342900" indent="-342900">
              <a:buFont typeface="Wingdings" panose="05000000000000000000" pitchFamily="2" charset="2"/>
              <a:buChar char="§"/>
            </a:pPr>
            <a:r>
              <a:rPr lang="en-IN" sz="2100" b="1" dirty="0">
                <a:latin typeface="Montserrat" panose="00000500000000000000" pitchFamily="2" charset="0"/>
              </a:rPr>
              <a:t>Flex Containers: </a:t>
            </a:r>
            <a:r>
              <a:rPr lang="en-IN" sz="2100" dirty="0">
                <a:latin typeface="Montserrat" panose="00000500000000000000" pitchFamily="2" charset="0"/>
              </a:rPr>
              <a:t>To define a flex container (d-flex, d-inline-flex).</a:t>
            </a:r>
          </a:p>
          <a:p>
            <a:pPr marL="342900" indent="-342900">
              <a:buFont typeface="Wingdings" panose="05000000000000000000" pitchFamily="2" charset="2"/>
              <a:buChar char="§"/>
            </a:pPr>
            <a:r>
              <a:rPr lang="en-IN" sz="2100" b="1" dirty="0">
                <a:latin typeface="Montserrat" panose="00000500000000000000" pitchFamily="2" charset="0"/>
              </a:rPr>
              <a:t>Direction: </a:t>
            </a:r>
            <a:r>
              <a:rPr lang="en-IN" sz="2100" dirty="0">
                <a:latin typeface="Montserrat" panose="00000500000000000000" pitchFamily="2" charset="0"/>
              </a:rPr>
              <a:t>To set the direction of flex items (flex-row, flex-row-reverse, flex-column, flex-column-reverse).</a:t>
            </a:r>
          </a:p>
          <a:p>
            <a:pPr marL="342900" indent="-342900">
              <a:buFont typeface="Wingdings" panose="05000000000000000000" pitchFamily="2" charset="2"/>
              <a:buChar char="§"/>
            </a:pPr>
            <a:r>
              <a:rPr lang="en-IN" sz="2100" b="1" dirty="0">
                <a:latin typeface="Montserrat" panose="00000500000000000000" pitchFamily="2" charset="0"/>
              </a:rPr>
              <a:t>Justify Content: </a:t>
            </a:r>
            <a:r>
              <a:rPr lang="en-IN" sz="2100" dirty="0">
                <a:latin typeface="Montserrat" panose="00000500000000000000" pitchFamily="2" charset="0"/>
              </a:rPr>
              <a:t>To align items horizontally (justify-content-start, justify-content-end, justify-content-</a:t>
            </a:r>
            <a:r>
              <a:rPr lang="en-IN" sz="2100" dirty="0" err="1">
                <a:latin typeface="Montserrat" panose="00000500000000000000" pitchFamily="2" charset="0"/>
              </a:rPr>
              <a:t>center</a:t>
            </a:r>
            <a:r>
              <a:rPr lang="en-IN" sz="2100" dirty="0">
                <a:latin typeface="Montserrat" panose="00000500000000000000" pitchFamily="2" charset="0"/>
              </a:rPr>
              <a:t>, justify-content-between, justify-content-around).</a:t>
            </a:r>
          </a:p>
          <a:p>
            <a:pPr marL="342900" indent="-342900">
              <a:buFont typeface="Wingdings" panose="05000000000000000000" pitchFamily="2" charset="2"/>
              <a:buChar char="§"/>
            </a:pPr>
            <a:r>
              <a:rPr lang="en-IN" sz="2100" b="1" dirty="0">
                <a:latin typeface="Montserrat" panose="00000500000000000000" pitchFamily="2" charset="0"/>
              </a:rPr>
              <a:t>Align Items: </a:t>
            </a:r>
            <a:r>
              <a:rPr lang="en-IN" sz="2100" dirty="0">
                <a:latin typeface="Montserrat" panose="00000500000000000000" pitchFamily="2" charset="0"/>
              </a:rPr>
              <a:t>To align items vertically (align-items-start, align-items-end, align-items-</a:t>
            </a:r>
            <a:r>
              <a:rPr lang="en-IN" sz="2100" dirty="0" err="1">
                <a:latin typeface="Montserrat" panose="00000500000000000000" pitchFamily="2" charset="0"/>
              </a:rPr>
              <a:t>center</a:t>
            </a:r>
            <a:r>
              <a:rPr lang="en-IN" sz="2100" dirty="0">
                <a:latin typeface="Montserrat" panose="00000500000000000000" pitchFamily="2" charset="0"/>
              </a:rPr>
              <a:t>, align-items-baseline, align-items-stretch).</a:t>
            </a:r>
          </a:p>
          <a:p>
            <a:pPr marL="342900" indent="-342900">
              <a:buFont typeface="Wingdings" panose="05000000000000000000" pitchFamily="2" charset="2"/>
              <a:buChar char="§"/>
            </a:pPr>
            <a:r>
              <a:rPr lang="en-IN" sz="2100" b="1" dirty="0">
                <a:latin typeface="Montserrat" panose="00000500000000000000" pitchFamily="2" charset="0"/>
              </a:rPr>
              <a:t>Align Self: </a:t>
            </a:r>
            <a:r>
              <a:rPr lang="en-IN" sz="2100" dirty="0">
                <a:latin typeface="Montserrat" panose="00000500000000000000" pitchFamily="2" charset="0"/>
              </a:rPr>
              <a:t>To individually align items (align-self-start, align-self-end, align-self-</a:t>
            </a:r>
            <a:r>
              <a:rPr lang="en-IN" sz="2100" dirty="0" err="1">
                <a:latin typeface="Montserrat" panose="00000500000000000000" pitchFamily="2" charset="0"/>
              </a:rPr>
              <a:t>center</a:t>
            </a:r>
            <a:r>
              <a:rPr lang="en-IN" sz="2100" dirty="0">
                <a:latin typeface="Montserrat" panose="00000500000000000000" pitchFamily="2" charset="0"/>
              </a:rPr>
              <a:t>, align-self-baseline, align-self-stretch).</a:t>
            </a:r>
          </a:p>
          <a:p>
            <a:pPr marL="342900" indent="-342900">
              <a:buFont typeface="Wingdings" panose="05000000000000000000" pitchFamily="2" charset="2"/>
              <a:buChar char="§"/>
            </a:pPr>
            <a:r>
              <a:rPr lang="en-IN" sz="2100" b="1" dirty="0">
                <a:latin typeface="Montserrat" panose="00000500000000000000" pitchFamily="2" charset="0"/>
              </a:rPr>
              <a:t>Fill and Grow: </a:t>
            </a:r>
            <a:r>
              <a:rPr lang="en-IN" sz="2100" dirty="0">
                <a:latin typeface="Montserrat" panose="00000500000000000000" pitchFamily="2" charset="0"/>
              </a:rPr>
              <a:t>To control the flex item sizing (flex-fill, flex-grow-0, flex-grow-1).</a:t>
            </a:r>
          </a:p>
          <a:p>
            <a:pPr marL="342900" indent="-342900">
              <a:buFont typeface="Wingdings" panose="05000000000000000000" pitchFamily="2" charset="2"/>
              <a:buChar char="§"/>
            </a:pPr>
            <a:r>
              <a:rPr lang="en-IN" sz="2100" b="1" dirty="0">
                <a:latin typeface="Montserrat" panose="00000500000000000000" pitchFamily="2" charset="0"/>
              </a:rPr>
              <a:t>Wrap: </a:t>
            </a:r>
            <a:r>
              <a:rPr lang="en-IN" sz="2100" dirty="0">
                <a:latin typeface="Montserrat" panose="00000500000000000000" pitchFamily="2" charset="0"/>
              </a:rPr>
              <a:t>To control the wrapping of items (flex-wrap, flex-</a:t>
            </a:r>
            <a:r>
              <a:rPr lang="en-IN" sz="2100" dirty="0" err="1">
                <a:latin typeface="Montserrat" panose="00000500000000000000" pitchFamily="2" charset="0"/>
              </a:rPr>
              <a:t>nowrap</a:t>
            </a:r>
            <a:r>
              <a:rPr lang="en-IN" sz="2100" dirty="0">
                <a:latin typeface="Montserrat" panose="00000500000000000000" pitchFamily="2" charset="0"/>
              </a:rPr>
              <a:t>, flex-wrap-reverse).</a:t>
            </a:r>
          </a:p>
        </p:txBody>
      </p:sp>
    </p:spTree>
    <p:extLst>
      <p:ext uri="{BB962C8B-B14F-4D97-AF65-F5344CB8AC3E}">
        <p14:creationId xmlns:p14="http://schemas.microsoft.com/office/powerpoint/2010/main" val="2594495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908483" y="3095244"/>
            <a:ext cx="6317070" cy="667512"/>
          </a:xfrm>
        </p:spPr>
        <p:txBody>
          <a:bodyPr/>
          <a:lstStyle/>
          <a:p>
            <a:r>
              <a:rPr lang="en-US" sz="6600" dirty="0">
                <a:latin typeface="Montserrat" panose="00000500000000000000" pitchFamily="2" charset="0"/>
              </a:rPr>
              <a:t>THANK YOU</a:t>
            </a:r>
          </a:p>
        </p:txBody>
      </p:sp>
    </p:spTree>
    <p:extLst>
      <p:ext uri="{BB962C8B-B14F-4D97-AF65-F5344CB8AC3E}">
        <p14:creationId xmlns:p14="http://schemas.microsoft.com/office/powerpoint/2010/main" val="1003962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CF1E0D-9E14-DA4A-9110-E2B265B27561}"/>
              </a:ext>
            </a:extLst>
          </p:cNvPr>
          <p:cNvSpPr>
            <a:spLocks noGrp="1"/>
          </p:cNvSpPr>
          <p:nvPr>
            <p:ph type="subTitle" idx="1"/>
          </p:nvPr>
        </p:nvSpPr>
        <p:spPr>
          <a:xfrm>
            <a:off x="2504558" y="2501691"/>
            <a:ext cx="2999770" cy="927309"/>
          </a:xfrm>
        </p:spPr>
        <p:txBody>
          <a:bodyPr/>
          <a:lstStyle/>
          <a:p>
            <a:r>
              <a:rPr lang="en-IN" sz="9600" b="1" dirty="0" err="1">
                <a:latin typeface="Montserrat" panose="00000500000000000000" pitchFamily="2" charset="0"/>
              </a:rPr>
              <a:t>QnA</a:t>
            </a:r>
            <a:endParaRPr lang="en-IN" sz="9600" b="1" dirty="0">
              <a:latin typeface="Montserrat" panose="00000500000000000000" pitchFamily="2" charset="0"/>
            </a:endParaRPr>
          </a:p>
        </p:txBody>
      </p:sp>
    </p:spTree>
    <p:extLst>
      <p:ext uri="{BB962C8B-B14F-4D97-AF65-F5344CB8AC3E}">
        <p14:creationId xmlns:p14="http://schemas.microsoft.com/office/powerpoint/2010/main" val="229124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652913" y="1381225"/>
            <a:ext cx="10886173" cy="4996474"/>
          </a:xfrm>
        </p:spPr>
        <p:txBody>
          <a:bodyPr/>
          <a:lstStyle/>
          <a:p>
            <a:r>
              <a:rPr lang="en-US" sz="1800" u="sng" cap="none" dirty="0">
                <a:latin typeface="Montserrat" panose="00000500000000000000" pitchFamily="2" charset="0"/>
              </a:rPr>
              <a:t>Front-end framework</a:t>
            </a:r>
            <a:r>
              <a:rPr lang="en-US" sz="1800" cap="none" dirty="0">
                <a:latin typeface="Montserrat" panose="00000500000000000000" pitchFamily="2" charset="0"/>
              </a:rPr>
              <a:t>: </a:t>
            </a:r>
            <a:r>
              <a:rPr lang="en-US" sz="1800" b="0" cap="none" dirty="0">
                <a:latin typeface="Montserrat" panose="00000500000000000000" pitchFamily="2" charset="0"/>
              </a:rPr>
              <a:t>bootstrap is primarily A front-end framework, providing A set of pre-designed and pre-built html, </a:t>
            </a:r>
            <a:r>
              <a:rPr lang="en-US" sz="1800" b="0" cap="none" dirty="0" err="1">
                <a:latin typeface="Montserrat" panose="00000500000000000000" pitchFamily="2" charset="0"/>
              </a:rPr>
              <a:t>css</a:t>
            </a:r>
            <a:r>
              <a:rPr lang="en-US" sz="1800" b="0" cap="none" dirty="0">
                <a:latin typeface="Montserrat" panose="00000500000000000000" pitchFamily="2" charset="0"/>
              </a:rPr>
              <a:t>, and </a:t>
            </a:r>
            <a:r>
              <a:rPr lang="en-US" sz="1800" b="0" cap="none" dirty="0" err="1">
                <a:latin typeface="Montserrat" panose="00000500000000000000" pitchFamily="2" charset="0"/>
              </a:rPr>
              <a:t>javascript</a:t>
            </a:r>
            <a:r>
              <a:rPr lang="en-US" sz="1800" b="0" cap="none" dirty="0">
                <a:latin typeface="Montserrat" panose="00000500000000000000" pitchFamily="2" charset="0"/>
              </a:rPr>
              <a:t> components. These components can be easily integrated into web projects, allowing developers to create responsive and visually appealing websites or web applications. </a:t>
            </a:r>
            <a:br>
              <a:rPr lang="en-US" sz="1800" b="0" cap="none" dirty="0">
                <a:latin typeface="Montserrat" panose="00000500000000000000" pitchFamily="2" charset="0"/>
              </a:rPr>
            </a:br>
            <a:br>
              <a:rPr lang="en-US" sz="1800" cap="none" dirty="0">
                <a:latin typeface="Montserrat" panose="00000500000000000000" pitchFamily="2" charset="0"/>
              </a:rPr>
            </a:br>
            <a:r>
              <a:rPr lang="en-US" sz="1800" u="sng" cap="none" dirty="0">
                <a:latin typeface="Montserrat" panose="00000500000000000000" pitchFamily="2" charset="0"/>
              </a:rPr>
              <a:t>Responsive design</a:t>
            </a:r>
            <a:r>
              <a:rPr lang="en-US" sz="1800" cap="none" dirty="0">
                <a:latin typeface="Montserrat" panose="00000500000000000000" pitchFamily="2" charset="0"/>
              </a:rPr>
              <a:t>: </a:t>
            </a:r>
            <a:r>
              <a:rPr lang="en-US" sz="1800" b="0" cap="none" dirty="0">
                <a:latin typeface="Montserrat" panose="00000500000000000000" pitchFamily="2" charset="0"/>
              </a:rPr>
              <a:t>one of the main features of bootstrap is its emphasis on responsive design. The framework includes A responsive grid system and components that adapt to different screen sizes, making it easier to create websites that look good on various devices, from desktops to tablets and smartphones.</a:t>
            </a:r>
            <a:br>
              <a:rPr lang="en-US" sz="1800" cap="none" dirty="0">
                <a:latin typeface="Montserrat" panose="00000500000000000000" pitchFamily="2" charset="0"/>
              </a:rPr>
            </a:br>
            <a:br>
              <a:rPr lang="en-US" sz="1800" cap="none" dirty="0">
                <a:latin typeface="Montserrat" panose="00000500000000000000" pitchFamily="2" charset="0"/>
              </a:rPr>
            </a:br>
            <a:r>
              <a:rPr lang="en-US" sz="1800" u="sng" cap="none" dirty="0">
                <a:latin typeface="Montserrat" panose="00000500000000000000" pitchFamily="2" charset="0"/>
              </a:rPr>
              <a:t>Ease of use</a:t>
            </a:r>
            <a:r>
              <a:rPr lang="en-US" sz="1800" cap="none" dirty="0">
                <a:latin typeface="Montserrat" panose="00000500000000000000" pitchFamily="2" charset="0"/>
              </a:rPr>
              <a:t>: </a:t>
            </a:r>
            <a:r>
              <a:rPr lang="en-US" sz="1800" b="0" cap="none" dirty="0">
                <a:latin typeface="Montserrat" panose="00000500000000000000" pitchFamily="2" charset="0"/>
              </a:rPr>
              <a:t>bootstrap is known for its ease of use and quick development capabilities. By using predefined classes and components, developers can save time and effort in creating common design elements, allowing them to focus more on the functionality and unique aspects of their projects.</a:t>
            </a:r>
            <a:br>
              <a:rPr lang="en-US" sz="1800" cap="none" dirty="0">
                <a:latin typeface="Montserrat" panose="00000500000000000000" pitchFamily="2" charset="0"/>
              </a:rPr>
            </a:br>
            <a:br>
              <a:rPr lang="en-US" sz="1800" cap="none" dirty="0">
                <a:latin typeface="Montserrat" panose="00000500000000000000" pitchFamily="2" charset="0"/>
              </a:rPr>
            </a:br>
            <a:r>
              <a:rPr lang="en-US" sz="1800" u="sng" cap="none" dirty="0">
                <a:latin typeface="Montserrat" panose="00000500000000000000" pitchFamily="2" charset="0"/>
              </a:rPr>
              <a:t>Pre-designed components</a:t>
            </a:r>
            <a:r>
              <a:rPr lang="en-US" sz="1800" cap="none" dirty="0">
                <a:latin typeface="Montserrat" panose="00000500000000000000" pitchFamily="2" charset="0"/>
              </a:rPr>
              <a:t>: </a:t>
            </a:r>
            <a:r>
              <a:rPr lang="en-US" sz="1800" b="0" cap="none" dirty="0">
                <a:latin typeface="Montserrat" panose="00000500000000000000" pitchFamily="2" charset="0"/>
              </a:rPr>
              <a:t>bootstrap comes with A variety of pre-designed </a:t>
            </a:r>
            <a:r>
              <a:rPr lang="en-US" sz="1800" b="0" cap="none" dirty="0" err="1">
                <a:latin typeface="Montserrat" panose="00000500000000000000" pitchFamily="2" charset="0"/>
              </a:rPr>
              <a:t>ui</a:t>
            </a:r>
            <a:r>
              <a:rPr lang="en-US" sz="1800" b="0" cap="none" dirty="0">
                <a:latin typeface="Montserrat" panose="00000500000000000000" pitchFamily="2" charset="0"/>
              </a:rPr>
              <a:t> components such as navigation bars, buttons, forms, modals, carousels, and more. These components can be customized and combined to build consistent and aesthetically pleasing user interfaces.</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2069270" y="399619"/>
            <a:ext cx="8053457" cy="813816"/>
          </a:xfrm>
        </p:spPr>
        <p:txBody>
          <a:bodyPr/>
          <a:lstStyle/>
          <a:p>
            <a:pPr algn="just"/>
            <a:r>
              <a:rPr lang="en-US" sz="4000" dirty="0">
                <a:solidFill>
                  <a:schemeClr val="accent6">
                    <a:lumMod val="75000"/>
                  </a:schemeClr>
                </a:solidFill>
                <a:latin typeface="Arial Black" panose="020B0A04020102020204" pitchFamily="34" charset="0"/>
              </a:rPr>
              <a:t>FEATURES OF BOOTSTRAP</a:t>
            </a:r>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33AE024-52FA-BAAF-023F-C7954BA53B8C}"/>
              </a:ext>
            </a:extLst>
          </p:cNvPr>
          <p:cNvPicPr>
            <a:picLocks noGrp="1" noChangeAspect="1"/>
          </p:cNvPicPr>
          <p:nvPr>
            <p:ph sz="half" idx="1"/>
          </p:nvPr>
        </p:nvPicPr>
        <p:blipFill>
          <a:blip r:embed="rId2"/>
          <a:stretch>
            <a:fillRect/>
          </a:stretch>
        </p:blipFill>
        <p:spPr>
          <a:xfrm>
            <a:off x="622755" y="1015018"/>
            <a:ext cx="11157978" cy="4702388"/>
          </a:xfrm>
        </p:spPr>
      </p:pic>
      <p:sp>
        <p:nvSpPr>
          <p:cNvPr id="6" name="Rectangle 1">
            <a:extLst>
              <a:ext uri="{FF2B5EF4-FFF2-40B4-BE49-F238E27FC236}">
                <a16:creationId xmlns:a16="http://schemas.microsoft.com/office/drawing/2014/main" id="{7205A142-5537-7605-8B95-D45E0CD400F1}"/>
              </a:ext>
            </a:extLst>
          </p:cNvPr>
          <p:cNvSpPr>
            <a:spLocks noGrp="1" noChangeArrowheads="1"/>
          </p:cNvSpPr>
          <p:nvPr>
            <p:ph type="title"/>
          </p:nvPr>
        </p:nvSpPr>
        <p:spPr bwMode="auto">
          <a:xfrm>
            <a:off x="632981" y="495390"/>
            <a:ext cx="1083341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6">
                    <a:lumMod val="75000"/>
                  </a:schemeClr>
                </a:solidFill>
                <a:effectLst/>
                <a:latin typeface="+mj-lt"/>
              </a:rPr>
              <a:t>Here's a simple example of how you might include Bootstrap in an HTML file:</a:t>
            </a:r>
            <a:r>
              <a:rPr kumimoji="0" lang="en-US" altLang="en-US" sz="900" b="0" i="0" u="none" strike="noStrike" cap="none" normalizeH="0" baseline="0" dirty="0">
                <a:ln>
                  <a:noFill/>
                </a:ln>
                <a:solidFill>
                  <a:srgbClr val="D9D9E3"/>
                </a:solidFill>
                <a:effectLst/>
                <a:latin typeface="Söhne"/>
              </a:rPr>
              <a:t>l</a:t>
            </a:r>
            <a:br>
              <a:rPr kumimoji="0" lang="en-US" altLang="en-US" sz="900" b="0" i="0" u="none" strike="noStrike" cap="none" normalizeH="0" baseline="0" dirty="0">
                <a:ln>
                  <a:noFill/>
                </a:ln>
                <a:solidFill>
                  <a:srgbClr val="D9D9E3"/>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Arrow: Right 14">
            <a:extLst>
              <a:ext uri="{FF2B5EF4-FFF2-40B4-BE49-F238E27FC236}">
                <a16:creationId xmlns:a16="http://schemas.microsoft.com/office/drawing/2014/main" id="{5ADED682-153C-4AC1-BB05-6C206B7AF1C6}"/>
              </a:ext>
            </a:extLst>
          </p:cNvPr>
          <p:cNvSpPr/>
          <p:nvPr/>
        </p:nvSpPr>
        <p:spPr>
          <a:xfrm>
            <a:off x="747884" y="2638522"/>
            <a:ext cx="442762" cy="1949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028B40E9-D9BB-0A71-1F5A-63CA622E8C58}"/>
              </a:ext>
            </a:extLst>
          </p:cNvPr>
          <p:cNvSpPr/>
          <p:nvPr/>
        </p:nvSpPr>
        <p:spPr>
          <a:xfrm>
            <a:off x="622755" y="5044441"/>
            <a:ext cx="442762" cy="1949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74515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9E36-9951-E790-3756-ABB494AC0D36}"/>
              </a:ext>
            </a:extLst>
          </p:cNvPr>
          <p:cNvSpPr>
            <a:spLocks noGrp="1"/>
          </p:cNvSpPr>
          <p:nvPr>
            <p:ph type="title"/>
          </p:nvPr>
        </p:nvSpPr>
        <p:spPr>
          <a:xfrm>
            <a:off x="760476" y="641873"/>
            <a:ext cx="10671048" cy="768096"/>
          </a:xfrm>
        </p:spPr>
        <p:txBody>
          <a:bodyPr/>
          <a:lstStyle/>
          <a:p>
            <a:r>
              <a:rPr lang="en-IN" sz="4400" b="1" dirty="0">
                <a:solidFill>
                  <a:schemeClr val="accent6">
                    <a:lumMod val="75000"/>
                  </a:schemeClr>
                </a:solidFill>
                <a:latin typeface="+mj-lt"/>
                <a:cs typeface="Cairo" pitchFamily="2" charset="-78"/>
              </a:rPr>
              <a:t> </a:t>
            </a:r>
            <a:r>
              <a:rPr lang="en-IN" b="1" dirty="0">
                <a:solidFill>
                  <a:schemeClr val="accent6">
                    <a:lumMod val="75000"/>
                  </a:schemeClr>
                </a:solidFill>
                <a:latin typeface="+mj-lt"/>
                <a:cs typeface="Cairo" pitchFamily="2" charset="-78"/>
              </a:rPr>
              <a:t>Advantages of Bootstrap</a:t>
            </a:r>
            <a:r>
              <a:rPr lang="en-IN" b="1" dirty="0">
                <a:solidFill>
                  <a:schemeClr val="accent6">
                    <a:lumMod val="75000"/>
                  </a:schemeClr>
                </a:solidFill>
                <a:latin typeface="+mj-lt"/>
              </a:rPr>
              <a:t>  </a:t>
            </a:r>
            <a:br>
              <a:rPr lang="en-IN" sz="4400" dirty="0">
                <a:solidFill>
                  <a:srgbClr val="F04D21"/>
                </a:solidFill>
                <a:latin typeface="+mj-lt"/>
                <a:cs typeface="Cairo" pitchFamily="2" charset="-78"/>
              </a:rPr>
            </a:br>
            <a:endParaRPr lang="en-IN" dirty="0"/>
          </a:p>
        </p:txBody>
      </p:sp>
      <p:sp>
        <p:nvSpPr>
          <p:cNvPr id="3" name="Content Placeholder 2">
            <a:extLst>
              <a:ext uri="{FF2B5EF4-FFF2-40B4-BE49-F238E27FC236}">
                <a16:creationId xmlns:a16="http://schemas.microsoft.com/office/drawing/2014/main" id="{AB701391-9797-47D3-9FDD-EE6F4FC697E2}"/>
              </a:ext>
            </a:extLst>
          </p:cNvPr>
          <p:cNvSpPr>
            <a:spLocks noGrp="1"/>
          </p:cNvSpPr>
          <p:nvPr>
            <p:ph sz="half" idx="1"/>
          </p:nvPr>
        </p:nvSpPr>
        <p:spPr>
          <a:xfrm>
            <a:off x="536448" y="1930196"/>
            <a:ext cx="11119104" cy="4434840"/>
          </a:xfrm>
        </p:spPr>
        <p:txBody>
          <a:bodyPr/>
          <a:lstStyle/>
          <a:p>
            <a:pPr marL="457200" indent="-457200" algn="l" fontAlgn="base">
              <a:buFont typeface="+mj-lt"/>
              <a:buAutoNum type="arabicPeriod"/>
            </a:pPr>
            <a:r>
              <a:rPr lang="en-US" sz="2400" b="0" i="0" dirty="0">
                <a:effectLst/>
                <a:latin typeface="Montserrat" panose="00000500000000000000" pitchFamily="2" charset="0"/>
              </a:rPr>
              <a:t>Fewer Cross browser bugs</a:t>
            </a:r>
          </a:p>
          <a:p>
            <a:pPr marL="457200" indent="-457200" algn="l" fontAlgn="base">
              <a:buFont typeface="+mj-lt"/>
              <a:buAutoNum type="arabicPeriod"/>
            </a:pPr>
            <a:r>
              <a:rPr lang="en-US" sz="2400" b="0" i="0" dirty="0">
                <a:effectLst/>
                <a:latin typeface="Montserrat" panose="00000500000000000000" pitchFamily="2" charset="0"/>
              </a:rPr>
              <a:t>A consistent framework that supports major of all browsers and CSS compatibility fixes</a:t>
            </a:r>
          </a:p>
          <a:p>
            <a:pPr marL="457200" indent="-457200" algn="l" fontAlgn="base">
              <a:buFont typeface="+mj-lt"/>
              <a:buAutoNum type="arabicPeriod"/>
            </a:pPr>
            <a:r>
              <a:rPr lang="en-US" sz="2400" b="0" i="0" dirty="0">
                <a:effectLst/>
                <a:latin typeface="Montserrat" panose="00000500000000000000" pitchFamily="2" charset="0"/>
              </a:rPr>
              <a:t>Lightweight and customizable</a:t>
            </a:r>
          </a:p>
          <a:p>
            <a:pPr marL="457200" indent="-457200" algn="l" fontAlgn="base">
              <a:buFont typeface="+mj-lt"/>
              <a:buAutoNum type="arabicPeriod"/>
            </a:pPr>
            <a:r>
              <a:rPr lang="en-US" sz="2400" b="0" i="0" dirty="0">
                <a:effectLst/>
                <a:latin typeface="Montserrat" panose="00000500000000000000" pitchFamily="2" charset="0"/>
              </a:rPr>
              <a:t>Responsive structures and styles</a:t>
            </a:r>
          </a:p>
          <a:p>
            <a:pPr marL="457200" indent="-457200" algn="l" fontAlgn="base">
              <a:buFont typeface="+mj-lt"/>
              <a:buAutoNum type="arabicPeriod"/>
            </a:pPr>
            <a:r>
              <a:rPr lang="en-US" sz="2400" b="0" i="0" dirty="0">
                <a:effectLst/>
                <a:latin typeface="Montserrat" panose="00000500000000000000" pitchFamily="2" charset="0"/>
              </a:rPr>
              <a:t>Several JavaScript plugins using the jQuery</a:t>
            </a:r>
          </a:p>
          <a:p>
            <a:pPr marL="457200" indent="-457200" algn="l" fontAlgn="base">
              <a:buFont typeface="+mj-lt"/>
              <a:buAutoNum type="arabicPeriod"/>
            </a:pPr>
            <a:r>
              <a:rPr lang="en-US" sz="2400" b="0" i="0" dirty="0">
                <a:effectLst/>
                <a:latin typeface="Montserrat" panose="00000500000000000000" pitchFamily="2" charset="0"/>
              </a:rPr>
              <a:t>Good documentation and community support</a:t>
            </a:r>
          </a:p>
          <a:p>
            <a:pPr marL="457200" indent="-457200" algn="l" fontAlgn="base">
              <a:buFont typeface="+mj-lt"/>
              <a:buAutoNum type="arabicPeriod"/>
            </a:pPr>
            <a:r>
              <a:rPr lang="en-US" sz="2400" b="0" i="0" dirty="0">
                <a:effectLst/>
                <a:latin typeface="Montserrat" panose="00000500000000000000" pitchFamily="2" charset="0"/>
              </a:rPr>
              <a:t>Loads of free and professional templates, WordPress themes and plugins</a:t>
            </a:r>
          </a:p>
          <a:p>
            <a:pPr marL="457200" indent="-457200" algn="l" fontAlgn="base">
              <a:buFont typeface="+mj-lt"/>
              <a:buAutoNum type="arabicPeriod"/>
            </a:pPr>
            <a:r>
              <a:rPr lang="en-US" sz="2400" b="0" i="0" dirty="0">
                <a:effectLst/>
                <a:latin typeface="Montserrat" panose="00000500000000000000" pitchFamily="2" charset="0"/>
              </a:rPr>
              <a:t>Great grid system</a:t>
            </a:r>
          </a:p>
          <a:p>
            <a:endParaRPr lang="en-IN" dirty="0"/>
          </a:p>
        </p:txBody>
      </p:sp>
    </p:spTree>
    <p:extLst>
      <p:ext uri="{BB962C8B-B14F-4D97-AF65-F5344CB8AC3E}">
        <p14:creationId xmlns:p14="http://schemas.microsoft.com/office/powerpoint/2010/main" val="98270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EDA4-9295-A28C-8848-1767315C813B}"/>
              </a:ext>
            </a:extLst>
          </p:cNvPr>
          <p:cNvSpPr>
            <a:spLocks noGrp="1"/>
          </p:cNvSpPr>
          <p:nvPr>
            <p:ph type="title"/>
          </p:nvPr>
        </p:nvSpPr>
        <p:spPr>
          <a:xfrm>
            <a:off x="4323149" y="594360"/>
            <a:ext cx="3545701" cy="768096"/>
          </a:xfrm>
        </p:spPr>
        <p:txBody>
          <a:bodyPr/>
          <a:lstStyle/>
          <a:p>
            <a:r>
              <a:rPr lang="en-IN" sz="4400" b="1" dirty="0">
                <a:solidFill>
                  <a:schemeClr val="accent6">
                    <a:lumMod val="75000"/>
                  </a:schemeClr>
                </a:solidFill>
                <a:latin typeface="+mj-lt"/>
              </a:rPr>
              <a:t>Viewport</a:t>
            </a:r>
            <a:endParaRPr lang="en-IN" dirty="0">
              <a:solidFill>
                <a:schemeClr val="accent6">
                  <a:lumMod val="75000"/>
                </a:schemeClr>
              </a:solidFill>
            </a:endParaRPr>
          </a:p>
        </p:txBody>
      </p:sp>
      <p:sp>
        <p:nvSpPr>
          <p:cNvPr id="3" name="Content Placeholder 2">
            <a:extLst>
              <a:ext uri="{FF2B5EF4-FFF2-40B4-BE49-F238E27FC236}">
                <a16:creationId xmlns:a16="http://schemas.microsoft.com/office/drawing/2014/main" id="{8191066F-CF15-9666-3145-AE43524A4877}"/>
              </a:ext>
            </a:extLst>
          </p:cNvPr>
          <p:cNvSpPr>
            <a:spLocks noGrp="1"/>
          </p:cNvSpPr>
          <p:nvPr>
            <p:ph idx="1"/>
          </p:nvPr>
        </p:nvSpPr>
        <p:spPr>
          <a:xfrm>
            <a:off x="904774" y="1576832"/>
            <a:ext cx="10337533" cy="2700528"/>
          </a:xfrm>
        </p:spPr>
        <p:txBody>
          <a:bodyPr/>
          <a:lstStyle/>
          <a:p>
            <a:pPr algn="just"/>
            <a:r>
              <a:rPr lang="en-US" sz="2000" b="0" i="0" dirty="0">
                <a:effectLst/>
                <a:latin typeface="Montserrat" panose="00000500000000000000" pitchFamily="2" charset="0"/>
              </a:rPr>
              <a:t>The viewport is the user's visible area of a web page.</a:t>
            </a:r>
          </a:p>
          <a:p>
            <a:pPr algn="just"/>
            <a:r>
              <a:rPr lang="en-US" sz="2000" b="0" i="0" dirty="0">
                <a:effectLst/>
                <a:latin typeface="Montserrat" panose="00000500000000000000" pitchFamily="2" charset="0"/>
              </a:rPr>
              <a:t>The viewport varies with the device, and will be smaller on a mobile phone than on a computer screen.</a:t>
            </a:r>
          </a:p>
          <a:p>
            <a:pPr algn="ctr"/>
            <a:endParaRPr lang="en-US" sz="2000" b="0" i="0" dirty="0">
              <a:effectLst/>
              <a:latin typeface="Montserrat" panose="00000500000000000000" pitchFamily="2" charset="0"/>
            </a:endParaRPr>
          </a:p>
          <a:p>
            <a:pPr algn="ctr"/>
            <a:r>
              <a:rPr lang="en-US" sz="2000" b="0" i="0" dirty="0">
                <a:solidFill>
                  <a:srgbClr val="0000CD"/>
                </a:solidFill>
                <a:effectLst/>
                <a:latin typeface="Montserrat" panose="00000500000000000000" pitchFamily="2" charset="0"/>
              </a:rPr>
              <a:t>&lt;</a:t>
            </a:r>
            <a:r>
              <a:rPr lang="en-US" sz="2000" b="0" i="0" dirty="0">
                <a:solidFill>
                  <a:srgbClr val="A52A2A"/>
                </a:solidFill>
                <a:effectLst/>
                <a:latin typeface="Montserrat" panose="00000500000000000000" pitchFamily="2" charset="0"/>
              </a:rPr>
              <a:t>meta</a:t>
            </a:r>
            <a:r>
              <a:rPr lang="en-US" sz="2000" b="0" i="0" dirty="0">
                <a:solidFill>
                  <a:srgbClr val="FF0000"/>
                </a:solidFill>
                <a:effectLst/>
                <a:latin typeface="Montserrat" panose="00000500000000000000" pitchFamily="2" charset="0"/>
              </a:rPr>
              <a:t> name</a:t>
            </a:r>
            <a:r>
              <a:rPr lang="en-US" sz="2000" b="0" i="0" dirty="0">
                <a:solidFill>
                  <a:srgbClr val="0000CD"/>
                </a:solidFill>
                <a:effectLst/>
                <a:latin typeface="Montserrat" panose="00000500000000000000" pitchFamily="2" charset="0"/>
              </a:rPr>
              <a:t>="viewport"</a:t>
            </a:r>
            <a:r>
              <a:rPr lang="en-US" sz="2000" b="0" i="0" dirty="0">
                <a:solidFill>
                  <a:srgbClr val="FF0000"/>
                </a:solidFill>
                <a:effectLst/>
                <a:latin typeface="Montserrat" panose="00000500000000000000" pitchFamily="2" charset="0"/>
              </a:rPr>
              <a:t> content</a:t>
            </a:r>
            <a:r>
              <a:rPr lang="en-US" sz="2000" b="0" i="0" dirty="0">
                <a:solidFill>
                  <a:srgbClr val="0000CD"/>
                </a:solidFill>
                <a:effectLst/>
                <a:latin typeface="Montserrat" panose="00000500000000000000" pitchFamily="2" charset="0"/>
              </a:rPr>
              <a:t>="width=device-width, initial scale=1.0"&gt;</a:t>
            </a:r>
            <a:endParaRPr lang="en-IN" sz="2000" dirty="0">
              <a:latin typeface="Montserrat" panose="00000500000000000000" pitchFamily="2" charset="0"/>
              <a:cs typeface="Arial" panose="020B0604020202020204" pitchFamily="34" charset="0"/>
            </a:endParaRPr>
          </a:p>
          <a:p>
            <a:endParaRPr lang="en-IN" dirty="0"/>
          </a:p>
          <a:p>
            <a:endParaRPr lang="en-IN" dirty="0"/>
          </a:p>
        </p:txBody>
      </p:sp>
      <p:pic>
        <p:nvPicPr>
          <p:cNvPr id="6" name="Picture 5">
            <a:extLst>
              <a:ext uri="{FF2B5EF4-FFF2-40B4-BE49-F238E27FC236}">
                <a16:creationId xmlns:a16="http://schemas.microsoft.com/office/drawing/2014/main" id="{7A320688-28D2-1A65-9D11-AD7EA7A2CE70}"/>
              </a:ext>
            </a:extLst>
          </p:cNvPr>
          <p:cNvPicPr>
            <a:picLocks noChangeAspect="1"/>
          </p:cNvPicPr>
          <p:nvPr/>
        </p:nvPicPr>
        <p:blipFill>
          <a:blip r:embed="rId2"/>
          <a:stretch>
            <a:fillRect/>
          </a:stretch>
        </p:blipFill>
        <p:spPr>
          <a:xfrm>
            <a:off x="2607885" y="3429000"/>
            <a:ext cx="1905000" cy="3292611"/>
          </a:xfrm>
          <a:prstGeom prst="rect">
            <a:avLst/>
          </a:prstGeom>
        </p:spPr>
      </p:pic>
      <p:pic>
        <p:nvPicPr>
          <p:cNvPr id="7" name="Picture 6">
            <a:extLst>
              <a:ext uri="{FF2B5EF4-FFF2-40B4-BE49-F238E27FC236}">
                <a16:creationId xmlns:a16="http://schemas.microsoft.com/office/drawing/2014/main" id="{CEC1650F-BC1D-85CF-6DAF-CCF496EE00B4}"/>
              </a:ext>
            </a:extLst>
          </p:cNvPr>
          <p:cNvPicPr>
            <a:picLocks noChangeAspect="1"/>
          </p:cNvPicPr>
          <p:nvPr/>
        </p:nvPicPr>
        <p:blipFill>
          <a:blip r:embed="rId3"/>
          <a:stretch>
            <a:fillRect/>
          </a:stretch>
        </p:blipFill>
        <p:spPr>
          <a:xfrm>
            <a:off x="7393003" y="3428999"/>
            <a:ext cx="1905000" cy="3292611"/>
          </a:xfrm>
          <a:prstGeom prst="rect">
            <a:avLst/>
          </a:prstGeom>
        </p:spPr>
      </p:pic>
    </p:spTree>
    <p:extLst>
      <p:ext uri="{BB962C8B-B14F-4D97-AF65-F5344CB8AC3E}">
        <p14:creationId xmlns:p14="http://schemas.microsoft.com/office/powerpoint/2010/main" val="413551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E6F3-7646-6F7D-4D85-3EB225396CBD}"/>
              </a:ext>
            </a:extLst>
          </p:cNvPr>
          <p:cNvSpPr>
            <a:spLocks noGrp="1"/>
          </p:cNvSpPr>
          <p:nvPr>
            <p:ph type="title"/>
          </p:nvPr>
        </p:nvSpPr>
        <p:spPr>
          <a:xfrm>
            <a:off x="962527" y="493445"/>
            <a:ext cx="9914020" cy="768096"/>
          </a:xfrm>
        </p:spPr>
        <p:txBody>
          <a:bodyPr/>
          <a:lstStyle/>
          <a:p>
            <a:pPr algn="ctr"/>
            <a:r>
              <a:rPr lang="en-IN" b="0" i="0" cap="none" dirty="0">
                <a:solidFill>
                  <a:schemeClr val="accent6">
                    <a:lumMod val="75000"/>
                  </a:schemeClr>
                </a:solidFill>
                <a:effectLst/>
              </a:rPr>
              <a:t>BREAKPOINTS</a:t>
            </a:r>
            <a:br>
              <a:rPr lang="en-IN" b="0" i="0" dirty="0">
                <a:effectLst/>
                <a:latin typeface="system-ui"/>
              </a:rPr>
            </a:br>
            <a:endParaRPr lang="en-IN" dirty="0"/>
          </a:p>
        </p:txBody>
      </p:sp>
      <p:sp>
        <p:nvSpPr>
          <p:cNvPr id="3" name="Content Placeholder 2">
            <a:extLst>
              <a:ext uri="{FF2B5EF4-FFF2-40B4-BE49-F238E27FC236}">
                <a16:creationId xmlns:a16="http://schemas.microsoft.com/office/drawing/2014/main" id="{1BD68C34-BB95-84AD-5FF5-9D6BC49CE3B4}"/>
              </a:ext>
            </a:extLst>
          </p:cNvPr>
          <p:cNvSpPr>
            <a:spLocks noGrp="1"/>
          </p:cNvSpPr>
          <p:nvPr>
            <p:ph idx="1"/>
          </p:nvPr>
        </p:nvSpPr>
        <p:spPr>
          <a:xfrm>
            <a:off x="619225" y="1465247"/>
            <a:ext cx="10953549" cy="4915141"/>
          </a:xfrm>
        </p:spPr>
        <p:txBody>
          <a:bodyPr/>
          <a:lstStyle/>
          <a:p>
            <a:r>
              <a:rPr lang="en-US" sz="2000" b="1" i="0" dirty="0">
                <a:solidFill>
                  <a:schemeClr val="accent6">
                    <a:lumMod val="75000"/>
                  </a:schemeClr>
                </a:solidFill>
                <a:effectLst/>
                <a:latin typeface="Montserrat" panose="00000500000000000000" pitchFamily="2" charset="0"/>
              </a:rPr>
              <a:t>Breakpoints are customizable widths that determine how your responsive layout behaves across device or viewport sizes in Bootstrap.</a:t>
            </a:r>
          </a:p>
          <a:p>
            <a:endParaRPr lang="en-US" sz="2000" dirty="0">
              <a:solidFill>
                <a:schemeClr val="accent6">
                  <a:lumMod val="75000"/>
                </a:schemeClr>
              </a:solidFill>
              <a:latin typeface="+mj-lt"/>
            </a:endParaRPr>
          </a:p>
          <a:p>
            <a:pPr marL="342900" indent="-342900">
              <a:buFont typeface="Arial" panose="020B0604020202020204" pitchFamily="34" charset="0"/>
              <a:buChar char="•"/>
            </a:pPr>
            <a:r>
              <a:rPr lang="en-US" sz="2000" b="1" i="0" dirty="0">
                <a:solidFill>
                  <a:schemeClr val="accent6">
                    <a:lumMod val="75000"/>
                  </a:schemeClr>
                </a:solidFill>
                <a:effectLst/>
                <a:latin typeface="Montserrat" panose="00000500000000000000" pitchFamily="2" charset="0"/>
              </a:rPr>
              <a:t>Breakpoints are the building blocks of responsive design.</a:t>
            </a:r>
            <a:r>
              <a:rPr lang="en-US" sz="2000" b="0" i="0" dirty="0">
                <a:solidFill>
                  <a:schemeClr val="accent6">
                    <a:lumMod val="75000"/>
                  </a:schemeClr>
                </a:solidFill>
                <a:effectLst/>
                <a:latin typeface="Montserrat" panose="00000500000000000000" pitchFamily="2" charset="0"/>
              </a:rPr>
              <a:t> Use them to control when your layout can be adapted at a particular viewport or device size.</a:t>
            </a:r>
          </a:p>
          <a:p>
            <a:endParaRPr lang="en-US" sz="2000" dirty="0">
              <a:solidFill>
                <a:schemeClr val="accent6">
                  <a:lumMod val="75000"/>
                </a:schemeClr>
              </a:solidFill>
              <a:latin typeface="Montserrat" panose="00000500000000000000" pitchFamily="2" charset="0"/>
            </a:endParaRPr>
          </a:p>
          <a:p>
            <a:pPr marL="285750" indent="-285750">
              <a:buFont typeface="Arial" panose="020B0604020202020204" pitchFamily="34" charset="0"/>
              <a:buChar char="•"/>
            </a:pPr>
            <a:r>
              <a:rPr lang="en-US" sz="2000" b="1" dirty="0">
                <a:solidFill>
                  <a:schemeClr val="accent6">
                    <a:lumMod val="75000"/>
                  </a:schemeClr>
                </a:solidFill>
                <a:latin typeface="Montserrat" panose="00000500000000000000" pitchFamily="2" charset="0"/>
              </a:rPr>
              <a:t>Use media queries to architect your CSS by breakpoint</a:t>
            </a:r>
            <a:r>
              <a:rPr lang="en-US" sz="2000" dirty="0">
                <a:solidFill>
                  <a:schemeClr val="accent6">
                    <a:lumMod val="75000"/>
                  </a:schemeClr>
                </a:solidFill>
                <a:latin typeface="Montserrat" panose="00000500000000000000" pitchFamily="2" charset="0"/>
              </a:rPr>
              <a:t>. Media queries are a feature of CSS that allow you to conditionally apply styles based on a set of browser and operating system parameters. We most commonly use min-width in our media queries.</a:t>
            </a:r>
          </a:p>
          <a:p>
            <a:pPr marL="285750" indent="-285750">
              <a:buFont typeface="Arial" panose="020B0604020202020204" pitchFamily="34" charset="0"/>
              <a:buChar char="•"/>
            </a:pPr>
            <a:endParaRPr lang="en-US" sz="2000" dirty="0">
              <a:solidFill>
                <a:schemeClr val="accent6">
                  <a:lumMod val="75000"/>
                </a:schemeClr>
              </a:solidFill>
              <a:latin typeface="Montserrat" panose="00000500000000000000" pitchFamily="2" charset="0"/>
            </a:endParaRPr>
          </a:p>
          <a:p>
            <a:pPr marL="285750" indent="-285750">
              <a:buFont typeface="Arial" panose="020B0604020202020204" pitchFamily="34" charset="0"/>
              <a:buChar char="•"/>
            </a:pPr>
            <a:r>
              <a:rPr lang="en-US" sz="2000" b="1" i="0" dirty="0">
                <a:solidFill>
                  <a:schemeClr val="accent6">
                    <a:lumMod val="75000"/>
                  </a:schemeClr>
                </a:solidFill>
                <a:effectLst/>
                <a:latin typeface="Montserrat" panose="00000500000000000000" pitchFamily="2" charset="0"/>
              </a:rPr>
              <a:t>Mobile first, responsive design is the goal.</a:t>
            </a:r>
            <a:r>
              <a:rPr lang="en-US" sz="2000" b="0" i="0" dirty="0">
                <a:solidFill>
                  <a:schemeClr val="accent6">
                    <a:lumMod val="75000"/>
                  </a:schemeClr>
                </a:solidFill>
                <a:effectLst/>
                <a:latin typeface="Montserrat" panose="00000500000000000000" pitchFamily="2" charset="0"/>
              </a:rPr>
              <a:t> Bootstrap’s CSS aims to apply the bare minimum of styles to make a layout work at the smallest breakpoint, and then layers on styles to adjust that design for larger devices. This optimizes your CSS, improves rendering time, and provides a great experience for your visitors.</a:t>
            </a:r>
          </a:p>
          <a:p>
            <a:pPr marL="285750" indent="-285750">
              <a:buFont typeface="Arial" panose="020B0604020202020204" pitchFamily="34" charset="0"/>
              <a:buChar char="•"/>
            </a:pPr>
            <a:endParaRPr lang="en-IN" sz="2000" dirty="0">
              <a:solidFill>
                <a:schemeClr val="accent6">
                  <a:lumMod val="75000"/>
                </a:schemeClr>
              </a:solidFill>
              <a:latin typeface="Montserrat" panose="00000500000000000000" pitchFamily="2" charset="0"/>
            </a:endParaRPr>
          </a:p>
          <a:p>
            <a:endParaRPr lang="en-US" sz="1600" b="0" i="0" dirty="0">
              <a:solidFill>
                <a:schemeClr val="accent6">
                  <a:lumMod val="75000"/>
                </a:schemeClr>
              </a:solidFill>
              <a:effectLst/>
              <a:latin typeface="+mj-lt"/>
            </a:endParaRPr>
          </a:p>
        </p:txBody>
      </p:sp>
    </p:spTree>
    <p:extLst>
      <p:ext uri="{BB962C8B-B14F-4D97-AF65-F5344CB8AC3E}">
        <p14:creationId xmlns:p14="http://schemas.microsoft.com/office/powerpoint/2010/main" val="406133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A6CF3-6492-A01D-61FB-E0B18324EE10}"/>
              </a:ext>
            </a:extLst>
          </p:cNvPr>
          <p:cNvSpPr>
            <a:spLocks noGrp="1"/>
          </p:cNvSpPr>
          <p:nvPr>
            <p:ph type="title"/>
          </p:nvPr>
        </p:nvSpPr>
        <p:spPr>
          <a:xfrm>
            <a:off x="502023" y="985146"/>
            <a:ext cx="6917544" cy="768096"/>
          </a:xfrm>
        </p:spPr>
        <p:txBody>
          <a:bodyPr/>
          <a:lstStyle/>
          <a:p>
            <a:r>
              <a:rPr lang="en-IN" sz="3600" i="0" dirty="0">
                <a:effectLst/>
              </a:rPr>
              <a:t>Available breakpoints</a:t>
            </a:r>
            <a:br>
              <a:rPr lang="en-IN" b="0" i="0" dirty="0">
                <a:effectLst/>
                <a:latin typeface="system-ui"/>
              </a:rPr>
            </a:br>
            <a:endParaRPr lang="en-IN" dirty="0"/>
          </a:p>
        </p:txBody>
      </p:sp>
      <p:pic>
        <p:nvPicPr>
          <p:cNvPr id="5" name="Picture 4">
            <a:extLst>
              <a:ext uri="{FF2B5EF4-FFF2-40B4-BE49-F238E27FC236}">
                <a16:creationId xmlns:a16="http://schemas.microsoft.com/office/drawing/2014/main" id="{F0EB5541-ADC0-55AC-F770-36D536D230AA}"/>
              </a:ext>
            </a:extLst>
          </p:cNvPr>
          <p:cNvPicPr>
            <a:picLocks noChangeAspect="1"/>
          </p:cNvPicPr>
          <p:nvPr/>
        </p:nvPicPr>
        <p:blipFill>
          <a:blip r:embed="rId2"/>
          <a:stretch>
            <a:fillRect/>
          </a:stretch>
        </p:blipFill>
        <p:spPr>
          <a:xfrm>
            <a:off x="895150" y="2140652"/>
            <a:ext cx="9991326" cy="3732202"/>
          </a:xfrm>
          <a:prstGeom prst="rect">
            <a:avLst/>
          </a:prstGeom>
        </p:spPr>
      </p:pic>
    </p:spTree>
    <p:extLst>
      <p:ext uri="{BB962C8B-B14F-4D97-AF65-F5344CB8AC3E}">
        <p14:creationId xmlns:p14="http://schemas.microsoft.com/office/powerpoint/2010/main" val="827605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5FD8-D65C-D9DB-6E26-390E70DD347A}"/>
              </a:ext>
            </a:extLst>
          </p:cNvPr>
          <p:cNvSpPr>
            <a:spLocks noGrp="1"/>
          </p:cNvSpPr>
          <p:nvPr>
            <p:ph type="title"/>
          </p:nvPr>
        </p:nvSpPr>
        <p:spPr>
          <a:xfrm>
            <a:off x="152400" y="776941"/>
            <a:ext cx="11887200" cy="768096"/>
          </a:xfrm>
        </p:spPr>
        <p:txBody>
          <a:bodyPr/>
          <a:lstStyle/>
          <a:p>
            <a:pPr algn="ctr"/>
            <a:r>
              <a:rPr lang="en-IN" sz="4000" b="0" i="0" dirty="0">
                <a:solidFill>
                  <a:schemeClr val="accent6">
                    <a:lumMod val="75000"/>
                  </a:schemeClr>
                </a:solidFill>
                <a:effectLst/>
              </a:rPr>
              <a:t>Containers</a:t>
            </a:r>
            <a:br>
              <a:rPr lang="en-IN" b="0" i="0" dirty="0">
                <a:effectLst/>
                <a:latin typeface="system-ui"/>
              </a:rPr>
            </a:br>
            <a:endParaRPr lang="en-IN" dirty="0"/>
          </a:p>
        </p:txBody>
      </p:sp>
      <p:sp>
        <p:nvSpPr>
          <p:cNvPr id="3" name="Content Placeholder 2">
            <a:extLst>
              <a:ext uri="{FF2B5EF4-FFF2-40B4-BE49-F238E27FC236}">
                <a16:creationId xmlns:a16="http://schemas.microsoft.com/office/drawing/2014/main" id="{EF2DC16D-3EF1-DE67-2D61-5DE4872EB8AC}"/>
              </a:ext>
            </a:extLst>
          </p:cNvPr>
          <p:cNvSpPr>
            <a:spLocks noGrp="1"/>
          </p:cNvSpPr>
          <p:nvPr>
            <p:ph idx="1"/>
          </p:nvPr>
        </p:nvSpPr>
        <p:spPr>
          <a:xfrm>
            <a:off x="778042" y="1867916"/>
            <a:ext cx="10789920" cy="3122168"/>
          </a:xfrm>
        </p:spPr>
        <p:txBody>
          <a:bodyPr/>
          <a:lstStyle/>
          <a:p>
            <a:pPr>
              <a:lnSpc>
                <a:spcPct val="100000"/>
              </a:lnSpc>
            </a:pPr>
            <a:r>
              <a:rPr lang="en-US" sz="2000" b="0" i="0" dirty="0">
                <a:solidFill>
                  <a:schemeClr val="accent6">
                    <a:lumMod val="75000"/>
                  </a:schemeClr>
                </a:solidFill>
                <a:effectLst/>
                <a:latin typeface="Montserrat" panose="00000500000000000000" pitchFamily="2" charset="0"/>
              </a:rPr>
              <a:t>Containers are a fundamental building block of Bootstrap that contain, pad, and align your content within a given device or viewport.</a:t>
            </a:r>
          </a:p>
          <a:p>
            <a:pPr>
              <a:lnSpc>
                <a:spcPct val="100000"/>
              </a:lnSpc>
            </a:pPr>
            <a:endParaRPr lang="en-US" sz="2000" dirty="0">
              <a:solidFill>
                <a:schemeClr val="accent6">
                  <a:lumMod val="75000"/>
                </a:schemeClr>
              </a:solidFill>
              <a:latin typeface="Montserrat" panose="00000500000000000000" pitchFamily="2" charset="0"/>
            </a:endParaRPr>
          </a:p>
          <a:p>
            <a:pPr>
              <a:lnSpc>
                <a:spcPct val="100000"/>
              </a:lnSpc>
            </a:pPr>
            <a:r>
              <a:rPr lang="en-US" sz="2000" b="0" i="0" dirty="0">
                <a:solidFill>
                  <a:schemeClr val="accent6">
                    <a:lumMod val="75000"/>
                  </a:schemeClr>
                </a:solidFill>
                <a:effectLst/>
                <a:latin typeface="Montserrat" panose="00000500000000000000" pitchFamily="2" charset="0"/>
              </a:rPr>
              <a:t>Containers are the most basic layout element in Bootstrap and are </a:t>
            </a:r>
            <a:r>
              <a:rPr lang="en-US" sz="2000" b="1" i="0" dirty="0">
                <a:solidFill>
                  <a:schemeClr val="accent6">
                    <a:lumMod val="75000"/>
                  </a:schemeClr>
                </a:solidFill>
                <a:effectLst/>
                <a:latin typeface="Montserrat" panose="00000500000000000000" pitchFamily="2" charset="0"/>
              </a:rPr>
              <a:t>required when using our default grid system</a:t>
            </a:r>
            <a:r>
              <a:rPr lang="en-US" sz="2000" b="0" i="0" dirty="0">
                <a:solidFill>
                  <a:schemeClr val="accent6">
                    <a:lumMod val="75000"/>
                  </a:schemeClr>
                </a:solidFill>
                <a:effectLst/>
                <a:latin typeface="Montserrat" panose="00000500000000000000" pitchFamily="2" charset="0"/>
              </a:rPr>
              <a:t>. Containers are used to contain, pad, and (sometimes) center the content within them. While containers </a:t>
            </a:r>
            <a:r>
              <a:rPr lang="en-US" sz="2000" b="0" dirty="0">
                <a:solidFill>
                  <a:schemeClr val="accent6">
                    <a:lumMod val="75000"/>
                  </a:schemeClr>
                </a:solidFill>
                <a:effectLst/>
                <a:latin typeface="Montserrat" panose="00000500000000000000" pitchFamily="2" charset="0"/>
              </a:rPr>
              <a:t>can</a:t>
            </a:r>
            <a:r>
              <a:rPr lang="en-US" sz="2000" b="0" i="0" dirty="0">
                <a:solidFill>
                  <a:schemeClr val="accent6">
                    <a:lumMod val="75000"/>
                  </a:schemeClr>
                </a:solidFill>
                <a:effectLst/>
                <a:latin typeface="Montserrat" panose="00000500000000000000" pitchFamily="2" charset="0"/>
              </a:rPr>
              <a:t> be nested, most layouts do not require a nested container.</a:t>
            </a:r>
          </a:p>
          <a:p>
            <a:pPr>
              <a:lnSpc>
                <a:spcPct val="100000"/>
              </a:lnSpc>
            </a:pPr>
            <a:endParaRPr lang="en-US" sz="2000" dirty="0">
              <a:solidFill>
                <a:schemeClr val="accent6">
                  <a:lumMod val="75000"/>
                </a:schemeClr>
              </a:solidFill>
              <a:latin typeface="Montserrat" panose="00000500000000000000" pitchFamily="2" charset="0"/>
            </a:endParaRPr>
          </a:p>
          <a:p>
            <a:pPr>
              <a:lnSpc>
                <a:spcPct val="100000"/>
              </a:lnSpc>
            </a:pPr>
            <a:r>
              <a:rPr lang="en-US" sz="2000" dirty="0">
                <a:solidFill>
                  <a:schemeClr val="accent6">
                    <a:lumMod val="75000"/>
                  </a:schemeClr>
                </a:solidFill>
                <a:latin typeface="Montserrat" panose="00000500000000000000" pitchFamily="2" charset="0"/>
              </a:rPr>
              <a:t>Bootstrap comes with three different containers: </a:t>
            </a:r>
          </a:p>
          <a:p>
            <a:pPr marL="285750" indent="-285750">
              <a:lnSpc>
                <a:spcPct val="100000"/>
              </a:lnSpc>
              <a:buFont typeface="Arial" panose="020B0604020202020204" pitchFamily="34" charset="0"/>
              <a:buChar char="•"/>
            </a:pPr>
            <a:r>
              <a:rPr lang="en-US" sz="2000" b="1" dirty="0">
                <a:solidFill>
                  <a:schemeClr val="accent6">
                    <a:lumMod val="75000"/>
                  </a:schemeClr>
                </a:solidFill>
                <a:latin typeface="Montserrat" panose="00000500000000000000" pitchFamily="2" charset="0"/>
              </a:rPr>
              <a:t>.container</a:t>
            </a:r>
            <a:r>
              <a:rPr lang="en-US" sz="2000" dirty="0">
                <a:solidFill>
                  <a:schemeClr val="accent6">
                    <a:lumMod val="75000"/>
                  </a:schemeClr>
                </a:solidFill>
                <a:latin typeface="Montserrat" panose="00000500000000000000" pitchFamily="2" charset="0"/>
              </a:rPr>
              <a:t>, which sets a max-width at each responsive breakpoint </a:t>
            </a:r>
          </a:p>
          <a:p>
            <a:pPr marL="285750" indent="-285750">
              <a:lnSpc>
                <a:spcPct val="100000"/>
              </a:lnSpc>
              <a:buFont typeface="Arial" panose="020B0604020202020204" pitchFamily="34" charset="0"/>
              <a:buChar char="•"/>
            </a:pPr>
            <a:r>
              <a:rPr lang="en-US" sz="2000" b="1" dirty="0">
                <a:solidFill>
                  <a:schemeClr val="accent6">
                    <a:lumMod val="75000"/>
                  </a:schemeClr>
                </a:solidFill>
                <a:latin typeface="Montserrat" panose="00000500000000000000" pitchFamily="2" charset="0"/>
              </a:rPr>
              <a:t>.container-{breakpoint},</a:t>
            </a:r>
            <a:r>
              <a:rPr lang="en-US" sz="2000" dirty="0">
                <a:solidFill>
                  <a:schemeClr val="accent6">
                    <a:lumMod val="75000"/>
                  </a:schemeClr>
                </a:solidFill>
                <a:latin typeface="Montserrat" panose="00000500000000000000" pitchFamily="2" charset="0"/>
              </a:rPr>
              <a:t> which is width: 100% until the specified breakpoint</a:t>
            </a:r>
          </a:p>
          <a:p>
            <a:pPr marL="285750" indent="-285750">
              <a:lnSpc>
                <a:spcPct val="100000"/>
              </a:lnSpc>
              <a:buFont typeface="Arial" panose="020B0604020202020204" pitchFamily="34" charset="0"/>
              <a:buChar char="•"/>
            </a:pPr>
            <a:r>
              <a:rPr lang="en-US" sz="2000" dirty="0">
                <a:solidFill>
                  <a:schemeClr val="accent6">
                    <a:lumMod val="75000"/>
                  </a:schemeClr>
                </a:solidFill>
                <a:latin typeface="Montserrat" panose="00000500000000000000" pitchFamily="2" charset="0"/>
              </a:rPr>
              <a:t>.</a:t>
            </a:r>
            <a:r>
              <a:rPr lang="en-US" sz="2000" b="1" dirty="0">
                <a:solidFill>
                  <a:schemeClr val="accent6">
                    <a:lumMod val="75000"/>
                  </a:schemeClr>
                </a:solidFill>
                <a:latin typeface="Montserrat" panose="00000500000000000000" pitchFamily="2" charset="0"/>
              </a:rPr>
              <a:t>container-fluid</a:t>
            </a:r>
            <a:r>
              <a:rPr lang="en-US" sz="2000" dirty="0">
                <a:solidFill>
                  <a:schemeClr val="accent6">
                    <a:lumMod val="75000"/>
                  </a:schemeClr>
                </a:solidFill>
                <a:latin typeface="Montserrat" panose="00000500000000000000" pitchFamily="2" charset="0"/>
              </a:rPr>
              <a:t>, which is width: 100% at all breakpoints</a:t>
            </a:r>
            <a:endParaRPr lang="en-IN" sz="2000" dirty="0">
              <a:solidFill>
                <a:schemeClr val="accent6">
                  <a:lumMod val="75000"/>
                </a:schemeClr>
              </a:solidFill>
              <a:latin typeface="Montserrat" panose="00000500000000000000" pitchFamily="2" charset="0"/>
            </a:endParaRPr>
          </a:p>
        </p:txBody>
      </p:sp>
    </p:spTree>
    <p:extLst>
      <p:ext uri="{BB962C8B-B14F-4D97-AF65-F5344CB8AC3E}">
        <p14:creationId xmlns:p14="http://schemas.microsoft.com/office/powerpoint/2010/main" val="372667483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{7DF58D09-A682-4F6A-A060-7618CDFB58C7}tf78438558_win32</Template>
  <TotalTime>528</TotalTime>
  <Words>1739</Words>
  <Application>Microsoft Office PowerPoint</Application>
  <PresentationFormat>Widescreen</PresentationFormat>
  <Paragraphs>124</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Arial Black (Headings)</vt:lpstr>
      <vt:lpstr>Montserrat</vt:lpstr>
      <vt:lpstr>Sabon Next LT</vt:lpstr>
      <vt:lpstr>Söhne</vt:lpstr>
      <vt:lpstr>system-ui</vt:lpstr>
      <vt:lpstr>Wingdings</vt:lpstr>
      <vt:lpstr>Office Theme</vt:lpstr>
      <vt:lpstr>Bootstrap</vt:lpstr>
      <vt:lpstr>What is Bootstrap?</vt:lpstr>
      <vt:lpstr>Front-end framework: bootstrap is primarily A front-end framework, providing A set of pre-designed and pre-built html, css, and javascript components. These components can be easily integrated into web projects, allowing developers to create responsive and visually appealing websites or web applications.   Responsive design: one of the main features of bootstrap is its emphasis on responsive design. The framework includes A responsive grid system and components that adapt to different screen sizes, making it easier to create websites that look good on various devices, from desktops to tablets and smartphones.  Ease of use: bootstrap is known for its ease of use and quick development capabilities. By using predefined classes and components, developers can save time and effort in creating common design elements, allowing them to focus more on the functionality and unique aspects of their projects.  Pre-designed components: bootstrap comes with A variety of pre-designed ui components such as navigation bars, buttons, forms, modals, carousels, and more. These components can be customized and combined to build consistent and aesthetically pleasing user interfaces.</vt:lpstr>
      <vt:lpstr>Here's a simple example of how you might include Bootstrap in an HTML file:l </vt:lpstr>
      <vt:lpstr> Advantages of Bootstrap   </vt:lpstr>
      <vt:lpstr>Viewport</vt:lpstr>
      <vt:lpstr>BREAKPOINTS </vt:lpstr>
      <vt:lpstr>Available breakpoints </vt:lpstr>
      <vt:lpstr>Containers </vt:lpstr>
      <vt:lpstr>Default container Our default .container class is a responsive, fixed-width container, meaning its max-width changes at each breakpoint.       RESPONSIVE CONTAINERS  Responsive containers allow you to specify a class that is 100% wide until the specified breakpoint is reached, after which we apply max-widths for each of the higher breakpoints. For example, .container-sm is 100% wide to start until the sm breakpoint is reached, where it will scale up with md, lg, xl, and xxl.  </vt:lpstr>
      <vt:lpstr>Grid SYSTEM</vt:lpstr>
      <vt:lpstr>PowerPoint Presentation</vt:lpstr>
      <vt:lpstr>PowerPoint Presentation</vt:lpstr>
      <vt:lpstr>PowerPoint Presentation</vt:lpstr>
      <vt:lpstr>Float</vt:lpstr>
      <vt:lpstr>PowerPoint Presentation</vt:lpstr>
      <vt:lpstr>INTERACTIONS</vt:lpstr>
      <vt:lpstr>PowerPoint Presentation</vt:lpstr>
      <vt:lpstr>Positions</vt:lpstr>
      <vt:lpstr>Flexbox</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subject/>
  <dc:creator>Mahak Chauhan</dc:creator>
  <cp:lastModifiedBy>Khushi Jaiswal</cp:lastModifiedBy>
  <cp:revision>18</cp:revision>
  <dcterms:created xsi:type="dcterms:W3CDTF">2024-01-26T12:52:45Z</dcterms:created>
  <dcterms:modified xsi:type="dcterms:W3CDTF">2024-01-27T14:17:04Z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