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Montserrat" panose="00000500000000000000" pitchFamily="2" charset="0"/>
      <p:regular r:id="rId12"/>
    </p:embeddedFont>
    <p:embeddedFont>
      <p:font typeface="Montserrat Bold" panose="020B0604020202020204" charset="0"/>
      <p:regular r:id="rId13"/>
    </p:embeddedFont>
    <p:embeddedFont>
      <p:font typeface="Montserrat Ultra-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6E8ABF-AE0A-42F0-AD64-2E696E091760}" v="16" dt="2025-06-21T19:24:29.4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 khanna" userId="e95065c900a3b3b6" providerId="LiveId" clId="{626E8ABF-AE0A-42F0-AD64-2E696E091760}"/>
    <pc:docChg chg="custSel modSld">
      <pc:chgData name="harshit khanna" userId="e95065c900a3b3b6" providerId="LiveId" clId="{626E8ABF-AE0A-42F0-AD64-2E696E091760}" dt="2025-06-21T19:24:32.948" v="29"/>
      <pc:docMkLst>
        <pc:docMk/>
      </pc:docMkLst>
      <pc:sldChg chg="delSp modSp mod delAnim">
        <pc:chgData name="harshit khanna" userId="e95065c900a3b3b6" providerId="LiveId" clId="{626E8ABF-AE0A-42F0-AD64-2E696E091760}" dt="2025-06-21T19:23:25.928" v="10" actId="478"/>
        <pc:sldMkLst>
          <pc:docMk/>
          <pc:sldMk cId="0" sldId="256"/>
        </pc:sldMkLst>
        <pc:spChg chg="mod">
          <ac:chgData name="harshit khanna" userId="e95065c900a3b3b6" providerId="LiveId" clId="{626E8ABF-AE0A-42F0-AD64-2E696E091760}" dt="2025-06-21T19:23:22.960" v="9" actId="20577"/>
          <ac:spMkLst>
            <pc:docMk/>
            <pc:sldMk cId="0" sldId="256"/>
            <ac:spMk id="8" creationId="{00000000-0000-0000-0000-000000000000}"/>
          </ac:spMkLst>
        </pc:spChg>
        <pc:spChg chg="del">
          <ac:chgData name="harshit khanna" userId="e95065c900a3b3b6" providerId="LiveId" clId="{626E8ABF-AE0A-42F0-AD64-2E696E091760}" dt="2025-06-21T19:23:25.928" v="10" actId="478"/>
          <ac:spMkLst>
            <pc:docMk/>
            <pc:sldMk cId="0" sldId="256"/>
            <ac:spMk id="9" creationId="{00000000-0000-0000-0000-000000000000}"/>
          </ac:spMkLst>
        </pc:spChg>
      </pc:sldChg>
      <pc:sldChg chg="addSp delSp modSp mod modAnim">
        <pc:chgData name="harshit khanna" userId="e95065c900a3b3b6" providerId="LiveId" clId="{626E8ABF-AE0A-42F0-AD64-2E696E091760}" dt="2025-06-21T19:24:32.948" v="29"/>
        <pc:sldMkLst>
          <pc:docMk/>
          <pc:sldMk cId="0" sldId="265"/>
        </pc:sldMkLst>
        <pc:spChg chg="del mod">
          <ac:chgData name="harshit khanna" userId="e95065c900a3b3b6" providerId="LiveId" clId="{626E8ABF-AE0A-42F0-AD64-2E696E091760}" dt="2025-06-21T19:24:32.948" v="29"/>
          <ac:spMkLst>
            <pc:docMk/>
            <pc:sldMk cId="0" sldId="265"/>
            <ac:spMk id="11" creationId="{00000000-0000-0000-0000-000000000000}"/>
          </ac:spMkLst>
        </pc:spChg>
        <pc:spChg chg="add mod">
          <ac:chgData name="harshit khanna" userId="e95065c900a3b3b6" providerId="LiveId" clId="{626E8ABF-AE0A-42F0-AD64-2E696E091760}" dt="2025-06-21T19:24:29.468" v="27" actId="207"/>
          <ac:spMkLst>
            <pc:docMk/>
            <pc:sldMk cId="0" sldId="265"/>
            <ac:spMk id="13" creationId="{85014321-EB1F-21C0-E22E-B19B06574917}"/>
          </ac:spMkLst>
        </pc:spChg>
      </pc:sldChg>
    </pc:docChg>
  </pc:docChgLst>
  <pc:docChgLst>
    <pc:chgData name="harshit khanna" userId="e95065c900a3b3b6" providerId="LiveId" clId="{E1CC7CEC-BD68-44AB-B8C7-42B3AF861EEE}"/>
    <pc:docChg chg="custSel modSld">
      <pc:chgData name="harshit khanna" userId="e95065c900a3b3b6" providerId="LiveId" clId="{E1CC7CEC-BD68-44AB-B8C7-42B3AF861EEE}" dt="2025-01-17T18:29:13.217" v="63"/>
      <pc:docMkLst>
        <pc:docMk/>
      </pc:docMkLst>
      <pc:sldChg chg="modSp mod modAnim">
        <pc:chgData name="harshit khanna" userId="e95065c900a3b3b6" providerId="LiveId" clId="{E1CC7CEC-BD68-44AB-B8C7-42B3AF861EEE}" dt="2025-01-17T18:29:13.217" v="63"/>
        <pc:sldMkLst>
          <pc:docMk/>
          <pc:sldMk cId="0" sldId="256"/>
        </pc:sldMkLst>
      </pc:sldChg>
      <pc:sldChg chg="modSp mod">
        <pc:chgData name="harshit khanna" userId="e95065c900a3b3b6" providerId="LiveId" clId="{E1CC7CEC-BD68-44AB-B8C7-42B3AF861EEE}" dt="2025-01-17T18:19:38.397" v="9" actId="14100"/>
        <pc:sldMkLst>
          <pc:docMk/>
          <pc:sldMk cId="0" sldId="257"/>
        </pc:sldMkLst>
      </pc:sldChg>
      <pc:sldChg chg="modSp mod">
        <pc:chgData name="harshit khanna" userId="e95065c900a3b3b6" providerId="LiveId" clId="{E1CC7CEC-BD68-44AB-B8C7-42B3AF861EEE}" dt="2025-01-17T18:23:32.110" v="30" actId="113"/>
        <pc:sldMkLst>
          <pc:docMk/>
          <pc:sldMk cId="0" sldId="258"/>
        </pc:sldMkLst>
      </pc:sldChg>
      <pc:sldChg chg="modSp mod">
        <pc:chgData name="harshit khanna" userId="e95065c900a3b3b6" providerId="LiveId" clId="{E1CC7CEC-BD68-44AB-B8C7-42B3AF861EEE}" dt="2025-01-17T18:18:40.293" v="7" actId="6549"/>
        <pc:sldMkLst>
          <pc:docMk/>
          <pc:sldMk cId="0" sldId="259"/>
        </pc:sldMkLst>
      </pc:sldChg>
      <pc:sldChg chg="addSp delSp modSp mod">
        <pc:chgData name="harshit khanna" userId="e95065c900a3b3b6" providerId="LiveId" clId="{E1CC7CEC-BD68-44AB-B8C7-42B3AF861EEE}" dt="2025-01-17T18:24:07.471" v="32" actId="113"/>
        <pc:sldMkLst>
          <pc:docMk/>
          <pc:sldMk cId="0" sldId="260"/>
        </pc:sldMkLst>
      </pc:sldChg>
      <pc:sldChg chg="modSp mod">
        <pc:chgData name="harshit khanna" userId="e95065c900a3b3b6" providerId="LiveId" clId="{E1CC7CEC-BD68-44AB-B8C7-42B3AF861EEE}" dt="2025-01-17T18:24:50.431" v="34" actId="1076"/>
        <pc:sldMkLst>
          <pc:docMk/>
          <pc:sldMk cId="0"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598D"/>
        </a:solidFill>
        <a:effectLst/>
      </p:bgPr>
    </p:bg>
    <p:spTree>
      <p:nvGrpSpPr>
        <p:cNvPr id="1" name=""/>
        <p:cNvGrpSpPr/>
        <p:nvPr/>
      </p:nvGrpSpPr>
      <p:grpSpPr>
        <a:xfrm>
          <a:off x="0" y="0"/>
          <a:ext cx="0" cy="0"/>
          <a:chOff x="0" y="0"/>
          <a:chExt cx="0" cy="0"/>
        </a:xfrm>
      </p:grpSpPr>
      <p:sp>
        <p:nvSpPr>
          <p:cNvPr id="2" name="Freeform 2"/>
          <p:cNvSpPr/>
          <p:nvPr/>
        </p:nvSpPr>
        <p:spPr>
          <a:xfrm>
            <a:off x="6321179" y="2009118"/>
            <a:ext cx="11401773" cy="6295572"/>
          </a:xfrm>
          <a:custGeom>
            <a:avLst/>
            <a:gdLst/>
            <a:ahLst/>
            <a:cxnLst/>
            <a:rect l="l" t="t" r="r" b="b"/>
            <a:pathLst>
              <a:path w="10680594" h="5897368">
                <a:moveTo>
                  <a:pt x="0" y="0"/>
                </a:moveTo>
                <a:lnTo>
                  <a:pt x="10680594" y="0"/>
                </a:lnTo>
                <a:lnTo>
                  <a:pt x="10680594" y="5897368"/>
                </a:lnTo>
                <a:lnTo>
                  <a:pt x="0" y="5897368"/>
                </a:lnTo>
                <a:lnTo>
                  <a:pt x="0" y="0"/>
                </a:lnTo>
                <a:close/>
              </a:path>
            </a:pathLst>
          </a:custGeom>
          <a:blipFill>
            <a:blip r:embed="rId2"/>
            <a:stretch>
              <a:fillRect l="-9281" t="-1830" r="-4665" b="-1353"/>
            </a:stretch>
          </a:blipFill>
        </p:spPr>
      </p:sp>
      <p:sp>
        <p:nvSpPr>
          <p:cNvPr id="3" name="Freeform 3"/>
          <p:cNvSpPr/>
          <p:nvPr/>
        </p:nvSpPr>
        <p:spPr>
          <a:xfrm rot="-5400000">
            <a:off x="16799708" y="964224"/>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415561" y="1725488"/>
            <a:ext cx="8848199" cy="3494970"/>
          </a:xfrm>
          <a:prstGeom prst="rect">
            <a:avLst/>
          </a:prstGeom>
        </p:spPr>
        <p:txBody>
          <a:bodyPr lIns="0" tIns="0" rIns="0" bIns="0" rtlCol="0" anchor="t">
            <a:spAutoFit/>
          </a:bodyPr>
          <a:lstStyle/>
          <a:p>
            <a:pPr algn="l">
              <a:lnSpc>
                <a:spcPts val="5403"/>
              </a:lnSpc>
            </a:pPr>
            <a:r>
              <a:rPr lang="en-US" sz="5873" b="1" dirty="0">
                <a:solidFill>
                  <a:srgbClr val="FFFFFF"/>
                </a:solidFill>
                <a:latin typeface="Montserrat Ultra-Bold"/>
                <a:ea typeface="Montserrat Ultra-Bold"/>
                <a:cs typeface="Montserrat Ultra-Bold"/>
                <a:sym typeface="Montserrat Ultra-Bold"/>
              </a:rPr>
              <a:t>Smart Automatic Medicine Dispenser with Mobile App Integration.</a:t>
            </a:r>
          </a:p>
          <a:p>
            <a:pPr algn="l">
              <a:lnSpc>
                <a:spcPts val="5403"/>
              </a:lnSpc>
            </a:pPr>
            <a:endParaRPr lang="en-US" sz="5873" b="1" dirty="0">
              <a:solidFill>
                <a:srgbClr val="FFFFFF"/>
              </a:solidFill>
              <a:latin typeface="Montserrat Ultra-Bold"/>
              <a:ea typeface="Montserrat Ultra-Bold"/>
              <a:cs typeface="Montserrat Ultra-Bold"/>
              <a:sym typeface="Montserrat Ultra-Bold"/>
            </a:endParaRPr>
          </a:p>
        </p:txBody>
      </p:sp>
      <p:sp>
        <p:nvSpPr>
          <p:cNvPr id="5" name="AutoShape 5"/>
          <p:cNvSpPr/>
          <p:nvPr/>
        </p:nvSpPr>
        <p:spPr>
          <a:xfrm rot="-5400000">
            <a:off x="16007685" y="3019041"/>
            <a:ext cx="2456682" cy="0"/>
          </a:xfrm>
          <a:prstGeom prst="line">
            <a:avLst/>
          </a:prstGeom>
          <a:ln w="28575" cap="rnd">
            <a:solidFill>
              <a:srgbClr val="FFFFFF"/>
            </a:solidFill>
            <a:prstDash val="solid"/>
            <a:headEnd type="none" w="sm" len="sm"/>
            <a:tailEnd type="none" w="sm" len="sm"/>
          </a:ln>
        </p:spPr>
      </p:sp>
      <p:sp>
        <p:nvSpPr>
          <p:cNvPr id="6" name="AutoShape 6"/>
          <p:cNvSpPr/>
          <p:nvPr/>
        </p:nvSpPr>
        <p:spPr>
          <a:xfrm>
            <a:off x="-282420" y="8480903"/>
            <a:ext cx="18852841" cy="0"/>
          </a:xfrm>
          <a:prstGeom prst="line">
            <a:avLst/>
          </a:prstGeom>
          <a:ln w="28575" cap="rnd">
            <a:solidFill>
              <a:srgbClr val="FFFFFF"/>
            </a:solidFill>
            <a:prstDash val="solid"/>
            <a:headEnd type="none" w="sm" len="sm"/>
            <a:tailEnd type="none" w="sm" len="sm"/>
          </a:ln>
        </p:spPr>
      </p:sp>
      <p:sp>
        <p:nvSpPr>
          <p:cNvPr id="7" name="AutoShape 7"/>
          <p:cNvSpPr/>
          <p:nvPr/>
        </p:nvSpPr>
        <p:spPr>
          <a:xfrm>
            <a:off x="1028700" y="4896894"/>
            <a:ext cx="2261045" cy="0"/>
          </a:xfrm>
          <a:prstGeom prst="line">
            <a:avLst/>
          </a:prstGeom>
          <a:ln w="104775" cap="rnd">
            <a:solidFill>
              <a:srgbClr val="FFFFFF"/>
            </a:solidFill>
            <a:prstDash val="solid"/>
            <a:headEnd type="none" w="sm" len="sm"/>
            <a:tailEnd type="none" w="sm" len="sm"/>
          </a:ln>
        </p:spPr>
      </p:sp>
      <p:sp>
        <p:nvSpPr>
          <p:cNvPr id="8" name="TextBox 8"/>
          <p:cNvSpPr txBox="1"/>
          <p:nvPr/>
        </p:nvSpPr>
        <p:spPr>
          <a:xfrm>
            <a:off x="415561" y="5571045"/>
            <a:ext cx="6129624" cy="415819"/>
          </a:xfrm>
          <a:prstGeom prst="rect">
            <a:avLst/>
          </a:prstGeom>
        </p:spPr>
        <p:txBody>
          <a:bodyPr lIns="0" tIns="0" rIns="0" bIns="0" rtlCol="0" anchor="t">
            <a:spAutoFit/>
          </a:bodyPr>
          <a:lstStyle/>
          <a:p>
            <a:pPr algn="l">
              <a:lnSpc>
                <a:spcPts val="3499"/>
              </a:lnSpc>
            </a:pPr>
            <a:r>
              <a:rPr lang="en-US" sz="2499" dirty="0">
                <a:solidFill>
                  <a:srgbClr val="FFFFFF"/>
                </a:solidFill>
                <a:latin typeface="Montserrat"/>
                <a:ea typeface="Montserrat"/>
                <a:cs typeface="Montserrat"/>
                <a:sym typeface="Montserrat"/>
              </a:rPr>
              <a:t>Presented By- Harshit Khanna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999"/>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1000" fill="hold"/>
                                        <p:tgtEl>
                                          <p:spTgt spid="8"/>
                                        </p:tgtEl>
                                        <p:attrNameLst>
                                          <p:attrName>ppt_x</p:attrName>
                                        </p:attrNameLst>
                                      </p:cBhvr>
                                      <p:tavLst>
                                        <p:tav tm="0">
                                          <p:val>
                                            <p:strVal val="0-#ppt_w/2"/>
                                          </p:val>
                                        </p:tav>
                                        <p:tav tm="100000">
                                          <p:val>
                                            <p:strVal val="#ppt_x"/>
                                          </p:val>
                                        </p:tav>
                                      </p:tavLst>
                                    </p:anim>
                                    <p:anim calcmode="lin" valueType="num">
                                      <p:cBhvr additive="base">
                                        <p:cTn id="17"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31468" y="5143500"/>
            <a:ext cx="19284309" cy="6145838"/>
          </a:xfrm>
          <a:prstGeom prst="rect">
            <a:avLst/>
          </a:prstGeom>
          <a:solidFill>
            <a:srgbClr val="19598D"/>
          </a:solidFill>
        </p:spPr>
      </p:sp>
      <p:sp>
        <p:nvSpPr>
          <p:cNvPr id="3" name="AutoShape 3"/>
          <p:cNvSpPr/>
          <p:nvPr/>
        </p:nvSpPr>
        <p:spPr>
          <a:xfrm>
            <a:off x="-282420" y="9286875"/>
            <a:ext cx="18852841" cy="0"/>
          </a:xfrm>
          <a:prstGeom prst="line">
            <a:avLst/>
          </a:prstGeom>
          <a:ln w="28575" cap="rnd">
            <a:solidFill>
              <a:srgbClr val="D9D9D9"/>
            </a:solidFill>
            <a:prstDash val="solid"/>
            <a:headEnd type="none" w="sm" len="sm"/>
            <a:tailEnd type="none" w="sm" len="sm"/>
          </a:ln>
        </p:spPr>
      </p:sp>
      <p:sp>
        <p:nvSpPr>
          <p:cNvPr id="4" name="Freeform 4"/>
          <p:cNvSpPr/>
          <p:nvPr/>
        </p:nvSpPr>
        <p:spPr>
          <a:xfrm rot="-5400000">
            <a:off x="162593" y="1249973"/>
            <a:ext cx="844062" cy="211015"/>
          </a:xfrm>
          <a:custGeom>
            <a:avLst/>
            <a:gdLst/>
            <a:ahLst/>
            <a:cxnLst/>
            <a:rect l="l" t="t" r="r" b="b"/>
            <a:pathLst>
              <a:path w="844062" h="211015">
                <a:moveTo>
                  <a:pt x="0" y="0"/>
                </a:moveTo>
                <a:lnTo>
                  <a:pt x="844062" y="0"/>
                </a:lnTo>
                <a:lnTo>
                  <a:pt x="844062"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17281345" y="1249973"/>
            <a:ext cx="844062" cy="211015"/>
          </a:xfrm>
          <a:custGeom>
            <a:avLst/>
            <a:gdLst/>
            <a:ahLst/>
            <a:cxnLst/>
            <a:rect l="l" t="t" r="r" b="b"/>
            <a:pathLst>
              <a:path w="844062" h="211015">
                <a:moveTo>
                  <a:pt x="0" y="0"/>
                </a:moveTo>
                <a:lnTo>
                  <a:pt x="844062" y="0"/>
                </a:lnTo>
                <a:lnTo>
                  <a:pt x="844062"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6" name="AutoShape 6"/>
          <p:cNvSpPr/>
          <p:nvPr/>
        </p:nvSpPr>
        <p:spPr>
          <a:xfrm rot="-5376337">
            <a:off x="-453259" y="3241875"/>
            <a:ext cx="2075766" cy="0"/>
          </a:xfrm>
          <a:prstGeom prst="line">
            <a:avLst/>
          </a:prstGeom>
          <a:ln w="28575" cap="rnd">
            <a:solidFill>
              <a:srgbClr val="19598D">
                <a:alpha val="74902"/>
              </a:srgbClr>
            </a:solidFill>
            <a:prstDash val="solid"/>
            <a:headEnd type="none" w="sm" len="sm"/>
            <a:tailEnd type="none" w="sm" len="sm"/>
          </a:ln>
        </p:spPr>
      </p:sp>
      <p:sp>
        <p:nvSpPr>
          <p:cNvPr id="7" name="AutoShape 7"/>
          <p:cNvSpPr/>
          <p:nvPr/>
        </p:nvSpPr>
        <p:spPr>
          <a:xfrm rot="-5376337">
            <a:off x="16665493" y="3241875"/>
            <a:ext cx="2075766" cy="0"/>
          </a:xfrm>
          <a:prstGeom prst="line">
            <a:avLst/>
          </a:prstGeom>
          <a:ln w="28575" cap="rnd">
            <a:solidFill>
              <a:srgbClr val="19598D">
                <a:alpha val="74902"/>
              </a:srgbClr>
            </a:solidFill>
            <a:prstDash val="solid"/>
            <a:headEnd type="none" w="sm" len="sm"/>
            <a:tailEnd type="none" w="sm" len="sm"/>
          </a:ln>
        </p:spPr>
      </p:sp>
      <p:sp>
        <p:nvSpPr>
          <p:cNvPr id="8" name="TextBox 8"/>
          <p:cNvSpPr txBox="1"/>
          <p:nvPr/>
        </p:nvSpPr>
        <p:spPr>
          <a:xfrm>
            <a:off x="5924561" y="1507881"/>
            <a:ext cx="6572251" cy="1060451"/>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a:ea typeface="Montserrat Ultra-Bold"/>
                <a:cs typeface="Montserrat Ultra-Bold"/>
                <a:sym typeface="Montserrat Ultra-Bold"/>
              </a:rPr>
              <a:t>Conclusion</a:t>
            </a:r>
          </a:p>
        </p:txBody>
      </p:sp>
      <p:sp>
        <p:nvSpPr>
          <p:cNvPr id="9" name="AutoShape 9"/>
          <p:cNvSpPr/>
          <p:nvPr/>
        </p:nvSpPr>
        <p:spPr>
          <a:xfrm>
            <a:off x="1095386" y="3606449"/>
            <a:ext cx="16230600" cy="4220278"/>
          </a:xfrm>
          <a:prstGeom prst="rect">
            <a:avLst/>
          </a:prstGeom>
          <a:solidFill>
            <a:srgbClr val="FFFFFF"/>
          </a:solidFill>
        </p:spPr>
      </p:sp>
      <p:sp>
        <p:nvSpPr>
          <p:cNvPr id="10" name="TextBox 10"/>
          <p:cNvSpPr txBox="1"/>
          <p:nvPr/>
        </p:nvSpPr>
        <p:spPr>
          <a:xfrm>
            <a:off x="1656305" y="5086350"/>
            <a:ext cx="15108762" cy="2647950"/>
          </a:xfrm>
          <a:prstGeom prst="rect">
            <a:avLst/>
          </a:prstGeom>
        </p:spPr>
        <p:txBody>
          <a:bodyPr lIns="0" tIns="0" rIns="0" bIns="0" rtlCol="0" anchor="t">
            <a:spAutoFit/>
          </a:bodyPr>
          <a:lstStyle/>
          <a:p>
            <a:pPr algn="just">
              <a:lnSpc>
                <a:spcPts val="4200"/>
              </a:lnSpc>
            </a:pPr>
            <a:r>
              <a:rPr lang="en-US" sz="3000" dirty="0">
                <a:solidFill>
                  <a:srgbClr val="000000"/>
                </a:solidFill>
                <a:latin typeface="Montserrat"/>
                <a:ea typeface="Montserrat"/>
                <a:cs typeface="Montserrat"/>
                <a:sym typeface="Montserrat"/>
              </a:rPr>
              <a:t>The Smart Medicine Dispenser with Mobile App Integration offers a practical solution for improving medication adherence. By automating the dispensing process and providing real-time updates, it reduces the likelihood of errors and improves patient outcomes.</a:t>
            </a:r>
          </a:p>
          <a:p>
            <a:pPr algn="ctr">
              <a:lnSpc>
                <a:spcPts val="4200"/>
              </a:lnSpc>
              <a:spcBef>
                <a:spcPct val="0"/>
              </a:spcBef>
            </a:pPr>
            <a:endParaRPr lang="en-US" sz="3000" dirty="0">
              <a:solidFill>
                <a:srgbClr val="000000"/>
              </a:solidFill>
              <a:latin typeface="Montserrat"/>
              <a:ea typeface="Montserrat"/>
              <a:cs typeface="Montserrat"/>
              <a:sym typeface="Montserrat"/>
            </a:endParaRPr>
          </a:p>
        </p:txBody>
      </p:sp>
      <p:sp>
        <p:nvSpPr>
          <p:cNvPr id="12" name="AutoShape 9">
            <a:extLst>
              <a:ext uri="{FF2B5EF4-FFF2-40B4-BE49-F238E27FC236}">
                <a16:creationId xmlns:a16="http://schemas.microsoft.com/office/drawing/2014/main" id="{0C0B6DE3-99B8-54AD-3612-EF9DB1B79290}"/>
              </a:ext>
            </a:extLst>
          </p:cNvPr>
          <p:cNvSpPr/>
          <p:nvPr/>
        </p:nvSpPr>
        <p:spPr>
          <a:xfrm>
            <a:off x="13115391" y="9486900"/>
            <a:ext cx="5425533" cy="102054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a:lstStyle/>
          <a:p>
            <a:endParaRPr lang="en-IN" dirty="0"/>
          </a:p>
        </p:txBody>
      </p:sp>
      <p:sp>
        <p:nvSpPr>
          <p:cNvPr id="13" name="TextBox 8">
            <a:extLst>
              <a:ext uri="{FF2B5EF4-FFF2-40B4-BE49-F238E27FC236}">
                <a16:creationId xmlns:a16="http://schemas.microsoft.com/office/drawing/2014/main" id="{85014321-EB1F-21C0-E22E-B19B06574917}"/>
              </a:ext>
            </a:extLst>
          </p:cNvPr>
          <p:cNvSpPr txBox="1"/>
          <p:nvPr/>
        </p:nvSpPr>
        <p:spPr>
          <a:xfrm>
            <a:off x="13411200" y="9788443"/>
            <a:ext cx="6129624" cy="415819"/>
          </a:xfrm>
          <a:prstGeom prst="rect">
            <a:avLst/>
          </a:prstGeom>
        </p:spPr>
        <p:txBody>
          <a:bodyPr lIns="0" tIns="0" rIns="0" bIns="0" rtlCol="0" anchor="t">
            <a:spAutoFit/>
          </a:bodyPr>
          <a:lstStyle/>
          <a:p>
            <a:pPr algn="l">
              <a:lnSpc>
                <a:spcPts val="3499"/>
              </a:lnSpc>
            </a:pPr>
            <a:r>
              <a:rPr lang="en-US" sz="2499" dirty="0">
                <a:solidFill>
                  <a:schemeClr val="tx2"/>
                </a:solidFill>
                <a:latin typeface="Montserrat"/>
                <a:ea typeface="Montserrat"/>
                <a:cs typeface="Montserrat"/>
                <a:sym typeface="Montserrat"/>
              </a:rPr>
              <a:t>Presented By- Harshit Khanna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82420" y="9096375"/>
            <a:ext cx="18852841" cy="0"/>
          </a:xfrm>
          <a:prstGeom prst="line">
            <a:avLst/>
          </a:prstGeom>
          <a:ln w="28575" cap="rnd">
            <a:solidFill>
              <a:srgbClr val="D9D9D9"/>
            </a:solidFill>
            <a:prstDash val="solid"/>
            <a:headEnd type="none" w="sm" len="sm"/>
            <a:tailEnd type="none" w="sm" len="sm"/>
          </a:ln>
        </p:spPr>
      </p:sp>
      <p:sp>
        <p:nvSpPr>
          <p:cNvPr id="3" name="AutoShape 3"/>
          <p:cNvSpPr/>
          <p:nvPr/>
        </p:nvSpPr>
        <p:spPr>
          <a:xfrm>
            <a:off x="-34977" y="6832235"/>
            <a:ext cx="16256977" cy="3449305"/>
          </a:xfrm>
          <a:prstGeom prst="rect">
            <a:avLst/>
          </a:prstGeom>
          <a:solidFill>
            <a:srgbClr val="19598D"/>
          </a:solidFill>
        </p:spPr>
      </p:sp>
      <p:sp>
        <p:nvSpPr>
          <p:cNvPr id="4" name="AutoShape 4"/>
          <p:cNvSpPr/>
          <p:nvPr/>
        </p:nvSpPr>
        <p:spPr>
          <a:xfrm>
            <a:off x="8335155" y="4030175"/>
            <a:ext cx="9952845" cy="4395586"/>
          </a:xfrm>
          <a:prstGeom prst="rect">
            <a:avLst/>
          </a:prstGeom>
          <a:solidFill>
            <a:srgbClr val="57C1D4"/>
          </a:solidFill>
        </p:spPr>
      </p:sp>
      <p:sp>
        <p:nvSpPr>
          <p:cNvPr id="5" name="Freeform 5"/>
          <p:cNvSpPr/>
          <p:nvPr/>
        </p:nvSpPr>
        <p:spPr>
          <a:xfrm rot="-5400000">
            <a:off x="16731762" y="1410919"/>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AutoShape 6"/>
          <p:cNvSpPr/>
          <p:nvPr/>
        </p:nvSpPr>
        <p:spPr>
          <a:xfrm flipV="1">
            <a:off x="17139505" y="2372402"/>
            <a:ext cx="0" cy="2456682"/>
          </a:xfrm>
          <a:prstGeom prst="line">
            <a:avLst/>
          </a:prstGeom>
          <a:ln w="28575" cap="rnd">
            <a:solidFill>
              <a:srgbClr val="19598D"/>
            </a:solidFill>
            <a:prstDash val="solid"/>
            <a:headEnd type="none" w="sm" len="sm"/>
            <a:tailEnd type="none" w="sm" len="sm"/>
          </a:ln>
        </p:spPr>
      </p:sp>
      <p:sp>
        <p:nvSpPr>
          <p:cNvPr id="7" name="TextBox 7"/>
          <p:cNvSpPr txBox="1"/>
          <p:nvPr/>
        </p:nvSpPr>
        <p:spPr>
          <a:xfrm>
            <a:off x="9144000" y="1916599"/>
            <a:ext cx="7332603" cy="1064007"/>
          </a:xfrm>
          <a:prstGeom prst="rect">
            <a:avLst/>
          </a:prstGeom>
        </p:spPr>
        <p:txBody>
          <a:bodyPr lIns="0" tIns="0" rIns="0" bIns="0" rtlCol="0" anchor="t">
            <a:spAutoFit/>
          </a:bodyPr>
          <a:lstStyle/>
          <a:p>
            <a:pPr algn="l">
              <a:lnSpc>
                <a:spcPts val="8057"/>
              </a:lnSpc>
              <a:spcBef>
                <a:spcPct val="0"/>
              </a:spcBef>
            </a:pPr>
            <a:r>
              <a:rPr lang="en-US" sz="8057" b="1">
                <a:solidFill>
                  <a:srgbClr val="19598D"/>
                </a:solidFill>
                <a:latin typeface="Montserrat Ultra-Bold"/>
                <a:ea typeface="Montserrat Ultra-Bold"/>
                <a:cs typeface="Montserrat Ultra-Bold"/>
                <a:sym typeface="Montserrat Ultra-Bold"/>
              </a:rPr>
              <a:t>Introduction</a:t>
            </a:r>
          </a:p>
        </p:txBody>
      </p:sp>
      <p:sp>
        <p:nvSpPr>
          <p:cNvPr id="8" name="TextBox 8"/>
          <p:cNvSpPr txBox="1"/>
          <p:nvPr/>
        </p:nvSpPr>
        <p:spPr>
          <a:xfrm>
            <a:off x="9144000" y="4264525"/>
            <a:ext cx="8672425" cy="3917950"/>
          </a:xfrm>
          <a:prstGeom prst="rect">
            <a:avLst/>
          </a:prstGeom>
        </p:spPr>
        <p:txBody>
          <a:bodyPr lIns="0" tIns="0" rIns="0" bIns="0" rtlCol="0" anchor="t">
            <a:spAutoFit/>
          </a:bodyPr>
          <a:lstStyle/>
          <a:p>
            <a:pPr algn="just">
              <a:lnSpc>
                <a:spcPts val="3499"/>
              </a:lnSpc>
            </a:pPr>
            <a:r>
              <a:rPr lang="en-US" sz="2499" dirty="0">
                <a:solidFill>
                  <a:srgbClr val="000000"/>
                </a:solidFill>
                <a:latin typeface="Montserrat"/>
                <a:ea typeface="Montserrat"/>
                <a:cs typeface="Montserrat"/>
                <a:sym typeface="Montserrat"/>
              </a:rPr>
              <a:t>Medication adherence is crucial, especially for the elderly and those with chronic conditions. Missed doses can lead to serious health issues. The "Smart Automatic Medicine Dispenser with Mobile App Integration" automates medication dispensing and provides real-time notifications through a mobile app. This system ensures timely doses, improves adherence, and allows caregivers to monitor remotely, enhancing patient safety and convenience.</a:t>
            </a:r>
          </a:p>
        </p:txBody>
      </p:sp>
      <p:sp>
        <p:nvSpPr>
          <p:cNvPr id="9" name="Freeform 9"/>
          <p:cNvSpPr/>
          <p:nvPr/>
        </p:nvSpPr>
        <p:spPr>
          <a:xfrm>
            <a:off x="0" y="580869"/>
            <a:ext cx="8335155" cy="6251366"/>
          </a:xfrm>
          <a:custGeom>
            <a:avLst/>
            <a:gdLst/>
            <a:ahLst/>
            <a:cxnLst/>
            <a:rect l="l" t="t" r="r" b="b"/>
            <a:pathLst>
              <a:path w="8335155" h="6251366">
                <a:moveTo>
                  <a:pt x="0" y="0"/>
                </a:moveTo>
                <a:lnTo>
                  <a:pt x="8335155" y="0"/>
                </a:lnTo>
                <a:lnTo>
                  <a:pt x="8335155" y="6251367"/>
                </a:lnTo>
                <a:lnTo>
                  <a:pt x="0" y="6251367"/>
                </a:lnTo>
                <a:lnTo>
                  <a:pt x="0" y="0"/>
                </a:lnTo>
                <a:close/>
              </a:path>
            </a:pathLst>
          </a:custGeom>
          <a:blipFill>
            <a:blip r:embed="rId4"/>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82420" y="9096375"/>
            <a:ext cx="18852841" cy="0"/>
          </a:xfrm>
          <a:prstGeom prst="line">
            <a:avLst/>
          </a:prstGeom>
          <a:ln w="28575" cap="rnd">
            <a:solidFill>
              <a:srgbClr val="D9D9D9"/>
            </a:solidFill>
            <a:prstDash val="solid"/>
            <a:headEnd type="none" w="sm" len="sm"/>
            <a:tailEnd type="none" w="sm" len="sm"/>
          </a:ln>
        </p:spPr>
      </p:sp>
      <p:sp>
        <p:nvSpPr>
          <p:cNvPr id="3" name="Freeform 3"/>
          <p:cNvSpPr/>
          <p:nvPr/>
        </p:nvSpPr>
        <p:spPr>
          <a:xfrm>
            <a:off x="9570454" y="-90833"/>
            <a:ext cx="7815203" cy="6874435"/>
          </a:xfrm>
          <a:custGeom>
            <a:avLst/>
            <a:gdLst/>
            <a:ahLst/>
            <a:cxnLst/>
            <a:rect l="l" t="t" r="r" b="b"/>
            <a:pathLst>
              <a:path w="7815203" h="6874435">
                <a:moveTo>
                  <a:pt x="0" y="0"/>
                </a:moveTo>
                <a:lnTo>
                  <a:pt x="7815203" y="0"/>
                </a:lnTo>
                <a:lnTo>
                  <a:pt x="7815203" y="6874435"/>
                </a:lnTo>
                <a:lnTo>
                  <a:pt x="0" y="6874435"/>
                </a:lnTo>
                <a:lnTo>
                  <a:pt x="0" y="0"/>
                </a:lnTo>
                <a:close/>
              </a:path>
            </a:pathLst>
          </a:custGeom>
          <a:blipFill>
            <a:blip r:embed="rId2"/>
            <a:stretch>
              <a:fillRect t="-13685"/>
            </a:stretch>
          </a:blipFill>
        </p:spPr>
      </p:sp>
      <p:sp>
        <p:nvSpPr>
          <p:cNvPr id="4" name="AutoShape 4"/>
          <p:cNvSpPr/>
          <p:nvPr/>
        </p:nvSpPr>
        <p:spPr>
          <a:xfrm>
            <a:off x="1461015" y="6783601"/>
            <a:ext cx="16826985" cy="8220075"/>
          </a:xfrm>
          <a:prstGeom prst="rect">
            <a:avLst/>
          </a:prstGeom>
          <a:solidFill>
            <a:srgbClr val="19598D"/>
          </a:solidFill>
        </p:spPr>
      </p:sp>
      <p:sp>
        <p:nvSpPr>
          <p:cNvPr id="5" name="AutoShape 5"/>
          <p:cNvSpPr/>
          <p:nvPr/>
        </p:nvSpPr>
        <p:spPr>
          <a:xfrm>
            <a:off x="0" y="3630480"/>
            <a:ext cx="9589504" cy="3918700"/>
          </a:xfrm>
          <a:prstGeom prst="rect">
            <a:avLst/>
          </a:prstGeom>
          <a:solidFill>
            <a:srgbClr val="57C1D4"/>
          </a:solidFill>
        </p:spPr>
      </p:sp>
      <p:sp>
        <p:nvSpPr>
          <p:cNvPr id="6" name="Freeform 6"/>
          <p:cNvSpPr/>
          <p:nvPr/>
        </p:nvSpPr>
        <p:spPr>
          <a:xfrm rot="-5400000">
            <a:off x="16731762" y="1410919"/>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AutoShape 7"/>
          <p:cNvSpPr/>
          <p:nvPr/>
        </p:nvSpPr>
        <p:spPr>
          <a:xfrm rot="-5400000">
            <a:off x="15939739" y="3593303"/>
            <a:ext cx="2456682" cy="0"/>
          </a:xfrm>
          <a:prstGeom prst="line">
            <a:avLst/>
          </a:prstGeom>
          <a:ln w="28575" cap="rnd">
            <a:solidFill>
              <a:srgbClr val="19598D"/>
            </a:solidFill>
            <a:prstDash val="solid"/>
            <a:headEnd type="none" w="sm" len="sm"/>
            <a:tailEnd type="none" w="sm" len="sm"/>
          </a:ln>
        </p:spPr>
      </p:sp>
      <p:sp>
        <p:nvSpPr>
          <p:cNvPr id="8" name="TextBox 8"/>
          <p:cNvSpPr txBox="1"/>
          <p:nvPr/>
        </p:nvSpPr>
        <p:spPr>
          <a:xfrm>
            <a:off x="716039" y="1143000"/>
            <a:ext cx="6787591" cy="2075743"/>
          </a:xfrm>
          <a:prstGeom prst="rect">
            <a:avLst/>
          </a:prstGeom>
        </p:spPr>
        <p:txBody>
          <a:bodyPr lIns="0" tIns="0" rIns="0" bIns="0" rtlCol="0" anchor="t">
            <a:spAutoFit/>
          </a:bodyPr>
          <a:lstStyle/>
          <a:p>
            <a:pPr algn="l">
              <a:lnSpc>
                <a:spcPts val="8057"/>
              </a:lnSpc>
              <a:spcBef>
                <a:spcPct val="0"/>
              </a:spcBef>
            </a:pPr>
            <a:r>
              <a:rPr lang="en-US" sz="8057" b="1">
                <a:solidFill>
                  <a:srgbClr val="19598D"/>
                </a:solidFill>
                <a:latin typeface="Montserrat Ultra-Bold"/>
                <a:ea typeface="Montserrat Ultra-Bold"/>
                <a:cs typeface="Montserrat Ultra-Bold"/>
                <a:sym typeface="Montserrat Ultra-Bold"/>
              </a:rPr>
              <a:t>Problem Statement</a:t>
            </a:r>
          </a:p>
        </p:txBody>
      </p:sp>
      <p:sp>
        <p:nvSpPr>
          <p:cNvPr id="9" name="TextBox 9"/>
          <p:cNvSpPr txBox="1"/>
          <p:nvPr/>
        </p:nvSpPr>
        <p:spPr>
          <a:xfrm>
            <a:off x="447185" y="3866216"/>
            <a:ext cx="8695133" cy="3573286"/>
          </a:xfrm>
          <a:prstGeom prst="rect">
            <a:avLst/>
          </a:prstGeom>
        </p:spPr>
        <p:txBody>
          <a:bodyPr lIns="0" tIns="0" rIns="0" bIns="0" rtlCol="0" anchor="t">
            <a:spAutoFit/>
          </a:bodyPr>
          <a:lstStyle/>
          <a:p>
            <a:pPr algn="just">
              <a:lnSpc>
                <a:spcPts val="3499"/>
              </a:lnSpc>
            </a:pPr>
            <a:r>
              <a:rPr lang="en-US" sz="2800" dirty="0">
                <a:latin typeface="Times New Roman" panose="02020603050405020304" pitchFamily="18" charset="0"/>
                <a:cs typeface="Times New Roman" panose="02020603050405020304" pitchFamily="18" charset="0"/>
              </a:rPr>
              <a:t>Ensuring timely and accurate medication intake is a significant challenge for individuals, especially the elderly and those with chronic conditions. Manual medication management can lead to missed doses and incorrect dosages. Caregivers also face difficulties in monitoring medication schedules. There is a need for a solution that simplifies this process and enhances adherence through automation and remote accessibility.</a:t>
            </a:r>
            <a:endParaRPr lang="en-US" sz="2499" dirty="0">
              <a:solidFill>
                <a:srgbClr val="000000"/>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73661" y="0"/>
            <a:ext cx="19659626" cy="6857990"/>
          </a:xfrm>
          <a:prstGeom prst="rect">
            <a:avLst/>
          </a:prstGeom>
          <a:solidFill>
            <a:srgbClr val="19598D"/>
          </a:solidFill>
        </p:spPr>
      </p:sp>
      <p:sp>
        <p:nvSpPr>
          <p:cNvPr id="3" name="AutoShape 3"/>
          <p:cNvSpPr/>
          <p:nvPr/>
        </p:nvSpPr>
        <p:spPr>
          <a:xfrm>
            <a:off x="12063150" y="4344136"/>
            <a:ext cx="3569582" cy="4231220"/>
          </a:xfrm>
          <a:prstGeom prst="rect">
            <a:avLst/>
          </a:prstGeom>
          <a:solidFill>
            <a:srgbClr val="000000">
              <a:alpha val="33725"/>
            </a:srgbClr>
          </a:solidFill>
        </p:spPr>
      </p:sp>
      <p:sp>
        <p:nvSpPr>
          <p:cNvPr id="4" name="AutoShape 4"/>
          <p:cNvSpPr/>
          <p:nvPr/>
        </p:nvSpPr>
        <p:spPr>
          <a:xfrm>
            <a:off x="3622471" y="4344136"/>
            <a:ext cx="3569582" cy="4231220"/>
          </a:xfrm>
          <a:prstGeom prst="rect">
            <a:avLst/>
          </a:prstGeom>
          <a:solidFill>
            <a:srgbClr val="000000">
              <a:alpha val="33725"/>
            </a:srgbClr>
          </a:solidFill>
        </p:spPr>
      </p:sp>
      <p:sp>
        <p:nvSpPr>
          <p:cNvPr id="5" name="AutoShape 5"/>
          <p:cNvSpPr/>
          <p:nvPr/>
        </p:nvSpPr>
        <p:spPr>
          <a:xfrm>
            <a:off x="7842811" y="4344136"/>
            <a:ext cx="3569582" cy="4231220"/>
          </a:xfrm>
          <a:prstGeom prst="rect">
            <a:avLst/>
          </a:prstGeom>
          <a:solidFill>
            <a:srgbClr val="000000">
              <a:alpha val="33725"/>
            </a:srgbClr>
          </a:solidFill>
        </p:spPr>
      </p:sp>
      <p:sp>
        <p:nvSpPr>
          <p:cNvPr id="6" name="AutoShape 6"/>
          <p:cNvSpPr/>
          <p:nvPr/>
        </p:nvSpPr>
        <p:spPr>
          <a:xfrm>
            <a:off x="11891700" y="4182211"/>
            <a:ext cx="3569582" cy="4220278"/>
          </a:xfrm>
          <a:prstGeom prst="rect">
            <a:avLst/>
          </a:prstGeom>
          <a:solidFill>
            <a:srgbClr val="FFFFFF"/>
          </a:solidFill>
        </p:spPr>
      </p:sp>
      <p:sp>
        <p:nvSpPr>
          <p:cNvPr id="7" name="AutoShape 7"/>
          <p:cNvSpPr/>
          <p:nvPr/>
        </p:nvSpPr>
        <p:spPr>
          <a:xfrm>
            <a:off x="3451021" y="4182211"/>
            <a:ext cx="3569582" cy="4220278"/>
          </a:xfrm>
          <a:prstGeom prst="rect">
            <a:avLst/>
          </a:prstGeom>
          <a:solidFill>
            <a:srgbClr val="FFFFFF"/>
          </a:solidFill>
        </p:spPr>
      </p:sp>
      <p:sp>
        <p:nvSpPr>
          <p:cNvPr id="8" name="AutoShape 8"/>
          <p:cNvSpPr/>
          <p:nvPr/>
        </p:nvSpPr>
        <p:spPr>
          <a:xfrm>
            <a:off x="7671361" y="4182211"/>
            <a:ext cx="3569582" cy="4220278"/>
          </a:xfrm>
          <a:prstGeom prst="rect">
            <a:avLst/>
          </a:prstGeom>
          <a:solidFill>
            <a:srgbClr val="FFFFFF"/>
          </a:solidFill>
        </p:spPr>
      </p:sp>
      <p:sp>
        <p:nvSpPr>
          <p:cNvPr id="9" name="AutoShape 9"/>
          <p:cNvSpPr/>
          <p:nvPr/>
        </p:nvSpPr>
        <p:spPr>
          <a:xfrm>
            <a:off x="3688415" y="5649071"/>
            <a:ext cx="3094794" cy="0"/>
          </a:xfrm>
          <a:prstGeom prst="line">
            <a:avLst/>
          </a:prstGeom>
          <a:ln w="19050" cap="rnd">
            <a:solidFill>
              <a:srgbClr val="000000"/>
            </a:solidFill>
            <a:prstDash val="solid"/>
            <a:headEnd type="none" w="sm" len="sm"/>
            <a:tailEnd type="none" w="sm" len="sm"/>
          </a:ln>
        </p:spPr>
      </p:sp>
      <p:sp>
        <p:nvSpPr>
          <p:cNvPr id="10" name="AutoShape 10"/>
          <p:cNvSpPr/>
          <p:nvPr/>
        </p:nvSpPr>
        <p:spPr>
          <a:xfrm>
            <a:off x="7908755" y="5649071"/>
            <a:ext cx="3094794" cy="0"/>
          </a:xfrm>
          <a:prstGeom prst="line">
            <a:avLst/>
          </a:prstGeom>
          <a:ln w="19050" cap="rnd">
            <a:solidFill>
              <a:srgbClr val="000000"/>
            </a:solidFill>
            <a:prstDash val="solid"/>
            <a:headEnd type="none" w="sm" len="sm"/>
            <a:tailEnd type="none" w="sm" len="sm"/>
          </a:ln>
        </p:spPr>
      </p:sp>
      <p:sp>
        <p:nvSpPr>
          <p:cNvPr id="11" name="AutoShape 11"/>
          <p:cNvSpPr/>
          <p:nvPr/>
        </p:nvSpPr>
        <p:spPr>
          <a:xfrm>
            <a:off x="12129094" y="5649071"/>
            <a:ext cx="3094794" cy="0"/>
          </a:xfrm>
          <a:prstGeom prst="line">
            <a:avLst/>
          </a:prstGeom>
          <a:ln w="19050" cap="rnd">
            <a:solidFill>
              <a:srgbClr val="000000"/>
            </a:solidFill>
            <a:prstDash val="solid"/>
            <a:headEnd type="none" w="sm" len="sm"/>
            <a:tailEnd type="none" w="sm" len="sm"/>
          </a:ln>
        </p:spPr>
      </p:sp>
      <p:sp>
        <p:nvSpPr>
          <p:cNvPr id="12" name="Freeform 12"/>
          <p:cNvSpPr/>
          <p:nvPr/>
        </p:nvSpPr>
        <p:spPr>
          <a:xfrm>
            <a:off x="16377677" y="923192"/>
            <a:ext cx="844062" cy="211015"/>
          </a:xfrm>
          <a:custGeom>
            <a:avLst/>
            <a:gdLst/>
            <a:ahLst/>
            <a:cxnLst/>
            <a:rect l="l" t="t" r="r" b="b"/>
            <a:pathLst>
              <a:path w="844062" h="211015">
                <a:moveTo>
                  <a:pt x="0" y="0"/>
                </a:moveTo>
                <a:lnTo>
                  <a:pt x="844062" y="0"/>
                </a:lnTo>
                <a:lnTo>
                  <a:pt x="844062" y="211016"/>
                </a:lnTo>
                <a:lnTo>
                  <a:pt x="0" y="211016"/>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13" name="Freeform 13"/>
          <p:cNvSpPr/>
          <p:nvPr/>
        </p:nvSpPr>
        <p:spPr>
          <a:xfrm rot="-10800000">
            <a:off x="1028700" y="923192"/>
            <a:ext cx="844062" cy="211015"/>
          </a:xfrm>
          <a:custGeom>
            <a:avLst/>
            <a:gdLst/>
            <a:ahLst/>
            <a:cxnLst/>
            <a:rect l="l" t="t" r="r" b="b"/>
            <a:pathLst>
              <a:path w="844062" h="211015">
                <a:moveTo>
                  <a:pt x="0" y="0"/>
                </a:moveTo>
                <a:lnTo>
                  <a:pt x="844062" y="0"/>
                </a:lnTo>
                <a:lnTo>
                  <a:pt x="844062" y="211016"/>
                </a:lnTo>
                <a:lnTo>
                  <a:pt x="0" y="211016"/>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14" name="AutoShape 14"/>
          <p:cNvSpPr/>
          <p:nvPr/>
        </p:nvSpPr>
        <p:spPr>
          <a:xfrm rot="23662">
            <a:off x="13861144" y="1014412"/>
            <a:ext cx="2075766" cy="0"/>
          </a:xfrm>
          <a:prstGeom prst="line">
            <a:avLst/>
          </a:prstGeom>
          <a:ln w="28575" cap="rnd">
            <a:solidFill>
              <a:srgbClr val="FFFFFF">
                <a:alpha val="74902"/>
              </a:srgbClr>
            </a:solidFill>
            <a:prstDash val="solid"/>
            <a:headEnd type="none" w="sm" len="sm"/>
            <a:tailEnd type="none" w="sm" len="sm"/>
          </a:ln>
        </p:spPr>
      </p:sp>
      <p:sp>
        <p:nvSpPr>
          <p:cNvPr id="15" name="AutoShape 15"/>
          <p:cNvSpPr/>
          <p:nvPr/>
        </p:nvSpPr>
        <p:spPr>
          <a:xfrm rot="-10776337">
            <a:off x="2313529" y="1014413"/>
            <a:ext cx="2075766" cy="0"/>
          </a:xfrm>
          <a:prstGeom prst="line">
            <a:avLst/>
          </a:prstGeom>
          <a:ln w="28575" cap="rnd">
            <a:solidFill>
              <a:srgbClr val="FFFFFF">
                <a:alpha val="74902"/>
              </a:srgbClr>
            </a:solidFill>
            <a:prstDash val="solid"/>
            <a:headEnd type="none" w="sm" len="sm"/>
            <a:tailEnd type="none" w="sm" len="sm"/>
          </a:ln>
        </p:spPr>
      </p:sp>
      <p:sp>
        <p:nvSpPr>
          <p:cNvPr id="16" name="AutoShape 16"/>
          <p:cNvSpPr/>
          <p:nvPr/>
        </p:nvSpPr>
        <p:spPr>
          <a:xfrm>
            <a:off x="-282420" y="9096375"/>
            <a:ext cx="18852841" cy="0"/>
          </a:xfrm>
          <a:prstGeom prst="line">
            <a:avLst/>
          </a:prstGeom>
          <a:ln w="28575" cap="rnd">
            <a:solidFill>
              <a:srgbClr val="D9D9D9"/>
            </a:solidFill>
            <a:prstDash val="solid"/>
            <a:headEnd type="none" w="sm" len="sm"/>
            <a:tailEnd type="none" w="sm" len="sm"/>
          </a:ln>
        </p:spPr>
      </p:sp>
      <p:sp>
        <p:nvSpPr>
          <p:cNvPr id="17" name="TextBox 17"/>
          <p:cNvSpPr txBox="1"/>
          <p:nvPr/>
        </p:nvSpPr>
        <p:spPr>
          <a:xfrm>
            <a:off x="5126492" y="538956"/>
            <a:ext cx="8035017" cy="1060451"/>
          </a:xfrm>
          <a:prstGeom prst="rect">
            <a:avLst/>
          </a:prstGeom>
        </p:spPr>
        <p:txBody>
          <a:bodyPr lIns="0" tIns="0" rIns="0" bIns="0" rtlCol="0" anchor="t">
            <a:spAutoFit/>
          </a:bodyPr>
          <a:lstStyle/>
          <a:p>
            <a:pPr algn="ctr">
              <a:lnSpc>
                <a:spcPts val="8000"/>
              </a:lnSpc>
              <a:spcBef>
                <a:spcPct val="0"/>
              </a:spcBef>
            </a:pPr>
            <a:r>
              <a:rPr lang="en-US" sz="8000" b="1">
                <a:solidFill>
                  <a:srgbClr val="FFFFFF"/>
                </a:solidFill>
                <a:latin typeface="Montserrat Ultra-Bold"/>
                <a:ea typeface="Montserrat Ultra-Bold"/>
                <a:cs typeface="Montserrat Ultra-Bold"/>
                <a:sym typeface="Montserrat Ultra-Bold"/>
              </a:rPr>
              <a:t>Methodology</a:t>
            </a:r>
          </a:p>
        </p:txBody>
      </p:sp>
      <p:sp>
        <p:nvSpPr>
          <p:cNvPr id="18" name="TextBox 18"/>
          <p:cNvSpPr txBox="1"/>
          <p:nvPr/>
        </p:nvSpPr>
        <p:spPr>
          <a:xfrm>
            <a:off x="1503488" y="2134574"/>
            <a:ext cx="15281024" cy="850900"/>
          </a:xfrm>
          <a:prstGeom prst="rect">
            <a:avLst/>
          </a:prstGeom>
        </p:spPr>
        <p:txBody>
          <a:bodyPr lIns="0" tIns="0" rIns="0" bIns="0" rtlCol="0" anchor="t">
            <a:spAutoFit/>
          </a:bodyPr>
          <a:lstStyle/>
          <a:p>
            <a:pPr algn="ctr">
              <a:lnSpc>
                <a:spcPts val="3499"/>
              </a:lnSpc>
            </a:pPr>
            <a:r>
              <a:rPr lang="en-US" sz="2499">
                <a:solidFill>
                  <a:srgbClr val="FFFFFF"/>
                </a:solidFill>
                <a:latin typeface="Montserrat"/>
                <a:ea typeface="Montserrat"/>
                <a:cs typeface="Montserrat"/>
                <a:sym typeface="Montserrat"/>
              </a:rPr>
              <a:t>This project follows a multidisciplinary approach, integrating hardware, software, and IoT technologies. </a:t>
            </a:r>
          </a:p>
        </p:txBody>
      </p:sp>
      <p:sp>
        <p:nvSpPr>
          <p:cNvPr id="19" name="TextBox 19"/>
          <p:cNvSpPr txBox="1"/>
          <p:nvPr/>
        </p:nvSpPr>
        <p:spPr>
          <a:xfrm>
            <a:off x="3688415" y="4506433"/>
            <a:ext cx="3094794" cy="752476"/>
          </a:xfrm>
          <a:prstGeom prst="rect">
            <a:avLst/>
          </a:prstGeom>
        </p:spPr>
        <p:txBody>
          <a:bodyPr lIns="0" tIns="0" rIns="0" bIns="0" rtlCol="0" anchor="t">
            <a:spAutoFit/>
          </a:bodyPr>
          <a:lstStyle/>
          <a:p>
            <a:pPr algn="ctr">
              <a:lnSpc>
                <a:spcPts val="6299"/>
              </a:lnSpc>
            </a:pPr>
            <a:r>
              <a:rPr lang="en-US" sz="4499" b="1">
                <a:solidFill>
                  <a:srgbClr val="19598D"/>
                </a:solidFill>
                <a:latin typeface="Montserrat Bold"/>
                <a:ea typeface="Montserrat Bold"/>
                <a:cs typeface="Montserrat Bold"/>
                <a:sym typeface="Montserrat Bold"/>
              </a:rPr>
              <a:t>Hardware</a:t>
            </a:r>
          </a:p>
        </p:txBody>
      </p:sp>
      <p:sp>
        <p:nvSpPr>
          <p:cNvPr id="20" name="TextBox 20"/>
          <p:cNvSpPr txBox="1"/>
          <p:nvPr/>
        </p:nvSpPr>
        <p:spPr>
          <a:xfrm>
            <a:off x="7908755" y="4506433"/>
            <a:ext cx="3094794" cy="752476"/>
          </a:xfrm>
          <a:prstGeom prst="rect">
            <a:avLst/>
          </a:prstGeom>
        </p:spPr>
        <p:txBody>
          <a:bodyPr lIns="0" tIns="0" rIns="0" bIns="0" rtlCol="0" anchor="t">
            <a:spAutoFit/>
          </a:bodyPr>
          <a:lstStyle/>
          <a:p>
            <a:pPr algn="ctr">
              <a:lnSpc>
                <a:spcPts val="6299"/>
              </a:lnSpc>
            </a:pPr>
            <a:r>
              <a:rPr lang="en-US" sz="4499" b="1">
                <a:solidFill>
                  <a:srgbClr val="19598D"/>
                </a:solidFill>
                <a:latin typeface="Montserrat Bold"/>
                <a:ea typeface="Montserrat Bold"/>
                <a:cs typeface="Montserrat Bold"/>
                <a:sym typeface="Montserrat Bold"/>
              </a:rPr>
              <a:t>Software</a:t>
            </a:r>
          </a:p>
        </p:txBody>
      </p:sp>
      <p:sp>
        <p:nvSpPr>
          <p:cNvPr id="21" name="TextBox 21"/>
          <p:cNvSpPr txBox="1"/>
          <p:nvPr/>
        </p:nvSpPr>
        <p:spPr>
          <a:xfrm>
            <a:off x="12129094" y="4506433"/>
            <a:ext cx="3094794" cy="752476"/>
          </a:xfrm>
          <a:prstGeom prst="rect">
            <a:avLst/>
          </a:prstGeom>
        </p:spPr>
        <p:txBody>
          <a:bodyPr lIns="0" tIns="0" rIns="0" bIns="0" rtlCol="0" anchor="t">
            <a:spAutoFit/>
          </a:bodyPr>
          <a:lstStyle/>
          <a:p>
            <a:pPr algn="ctr">
              <a:lnSpc>
                <a:spcPts val="6299"/>
              </a:lnSpc>
            </a:pPr>
            <a:r>
              <a:rPr lang="en-US" sz="4499" b="1">
                <a:solidFill>
                  <a:srgbClr val="19598D"/>
                </a:solidFill>
                <a:latin typeface="Montserrat Bold"/>
                <a:ea typeface="Montserrat Bold"/>
                <a:cs typeface="Montserrat Bold"/>
                <a:sym typeface="Montserrat Bold"/>
              </a:rPr>
              <a:t>IoT</a:t>
            </a:r>
          </a:p>
        </p:txBody>
      </p:sp>
      <p:sp>
        <p:nvSpPr>
          <p:cNvPr id="22" name="TextBox 22"/>
          <p:cNvSpPr txBox="1"/>
          <p:nvPr/>
        </p:nvSpPr>
        <p:spPr>
          <a:xfrm>
            <a:off x="7994480" y="5759902"/>
            <a:ext cx="3009069" cy="1900520"/>
          </a:xfrm>
          <a:prstGeom prst="rect">
            <a:avLst/>
          </a:prstGeom>
        </p:spPr>
        <p:txBody>
          <a:bodyPr lIns="0" tIns="0" rIns="0" bIns="0" rtlCol="0" anchor="t">
            <a:spAutoFit/>
          </a:bodyPr>
          <a:lstStyle/>
          <a:p>
            <a:pPr algn="ctr">
              <a:lnSpc>
                <a:spcPts val="2520"/>
              </a:lnSpc>
              <a:spcBef>
                <a:spcPct val="0"/>
              </a:spcBef>
            </a:pPr>
            <a:r>
              <a:rPr lang="en-US" sz="1800" dirty="0">
                <a:solidFill>
                  <a:srgbClr val="000000"/>
                </a:solidFill>
                <a:latin typeface="Montserrat"/>
                <a:ea typeface="Montserrat"/>
                <a:cs typeface="Montserrat"/>
                <a:sym typeface="Montserrat"/>
              </a:rPr>
              <a:t>The mobile app connects with the dispenser via IoT, allowing notifications, and tracking usage patterns through an intuitive interface.</a:t>
            </a:r>
          </a:p>
        </p:txBody>
      </p:sp>
      <p:sp>
        <p:nvSpPr>
          <p:cNvPr id="23" name="TextBox 23"/>
          <p:cNvSpPr txBox="1"/>
          <p:nvPr/>
        </p:nvSpPr>
        <p:spPr>
          <a:xfrm>
            <a:off x="3622471" y="5759902"/>
            <a:ext cx="3398132" cy="2192655"/>
          </a:xfrm>
          <a:prstGeom prst="rect">
            <a:avLst/>
          </a:prstGeom>
        </p:spPr>
        <p:txBody>
          <a:bodyPr lIns="0" tIns="0" rIns="0" bIns="0" rtlCol="0" anchor="t">
            <a:spAutoFit/>
          </a:bodyPr>
          <a:lstStyle/>
          <a:p>
            <a:pPr algn="ctr">
              <a:lnSpc>
                <a:spcPts val="2519"/>
              </a:lnSpc>
              <a:spcBef>
                <a:spcPct val="0"/>
              </a:spcBef>
            </a:pPr>
            <a:r>
              <a:rPr lang="en-US" sz="1799" dirty="0">
                <a:solidFill>
                  <a:srgbClr val="000000"/>
                </a:solidFill>
                <a:latin typeface="Montserrat"/>
                <a:ea typeface="Montserrat"/>
                <a:cs typeface="Montserrat"/>
                <a:sym typeface="Montserrat"/>
              </a:rPr>
              <a:t>The dispenser uses a microcontroller to control a motorized system for precise dosing, with sensors monitoring medication levels and triggering refill alerts when needed.</a:t>
            </a:r>
          </a:p>
        </p:txBody>
      </p:sp>
      <p:sp>
        <p:nvSpPr>
          <p:cNvPr id="24" name="TextBox 24"/>
          <p:cNvSpPr txBox="1"/>
          <p:nvPr/>
        </p:nvSpPr>
        <p:spPr>
          <a:xfrm>
            <a:off x="12231543" y="5759902"/>
            <a:ext cx="3094794" cy="2506980"/>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Montserrat"/>
                <a:ea typeface="Montserrat"/>
                <a:cs typeface="Montserrat"/>
                <a:sym typeface="Montserrat"/>
              </a:rPr>
              <a:t>The IoT functionality enables seamless communication between the mobile app and dispenser, allowing real-time data exchange for dose scheduling and monitoring.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1">
            <a:extLst>
              <a:ext uri="{FF2B5EF4-FFF2-40B4-BE49-F238E27FC236}">
                <a16:creationId xmlns:a16="http://schemas.microsoft.com/office/drawing/2014/main" id="{3DF2B966-D528-3264-815F-554888173FCA}"/>
              </a:ext>
            </a:extLst>
          </p:cNvPr>
          <p:cNvSpPr/>
          <p:nvPr/>
        </p:nvSpPr>
        <p:spPr>
          <a:xfrm>
            <a:off x="1013377" y="3635505"/>
            <a:ext cx="7604618" cy="3381323"/>
          </a:xfrm>
          <a:prstGeom prst="rect">
            <a:avLst/>
          </a:prstGeom>
          <a:solidFill>
            <a:srgbClr val="19598D"/>
          </a:solidFill>
        </p:spPr>
      </p:sp>
      <p:sp>
        <p:nvSpPr>
          <p:cNvPr id="2" name="Freeform 2"/>
          <p:cNvSpPr/>
          <p:nvPr/>
        </p:nvSpPr>
        <p:spPr>
          <a:xfrm>
            <a:off x="10745204" y="0"/>
            <a:ext cx="6888798" cy="9985277"/>
          </a:xfrm>
          <a:custGeom>
            <a:avLst/>
            <a:gdLst/>
            <a:ahLst/>
            <a:cxnLst/>
            <a:rect l="l" t="t" r="r" b="b"/>
            <a:pathLst>
              <a:path w="6888798" h="9985277">
                <a:moveTo>
                  <a:pt x="0" y="0"/>
                </a:moveTo>
                <a:lnTo>
                  <a:pt x="6888797" y="0"/>
                </a:lnTo>
                <a:lnTo>
                  <a:pt x="6888797" y="9985277"/>
                </a:lnTo>
                <a:lnTo>
                  <a:pt x="0" y="9985277"/>
                </a:lnTo>
                <a:lnTo>
                  <a:pt x="0" y="0"/>
                </a:lnTo>
                <a:close/>
              </a:path>
            </a:pathLst>
          </a:custGeom>
          <a:blipFill>
            <a:blip r:embed="rId2"/>
            <a:stretch>
              <a:fillRect/>
            </a:stretch>
          </a:blipFill>
        </p:spPr>
        <p:txBody>
          <a:bodyPr/>
          <a:lstStyle/>
          <a:p>
            <a:endParaRPr lang="en-IN" dirty="0"/>
          </a:p>
        </p:txBody>
      </p:sp>
      <p:sp>
        <p:nvSpPr>
          <p:cNvPr id="3" name="AutoShape 3"/>
          <p:cNvSpPr/>
          <p:nvPr/>
        </p:nvSpPr>
        <p:spPr>
          <a:xfrm>
            <a:off x="0" y="9970990"/>
            <a:ext cx="18852841" cy="0"/>
          </a:xfrm>
          <a:prstGeom prst="line">
            <a:avLst/>
          </a:prstGeom>
          <a:ln w="28575" cap="rnd">
            <a:solidFill>
              <a:srgbClr val="D9D9D9"/>
            </a:solidFill>
            <a:prstDash val="solid"/>
            <a:headEnd type="none" w="sm" len="sm"/>
            <a:tailEnd type="none" w="sm" len="sm"/>
          </a:ln>
        </p:spPr>
      </p:sp>
      <p:sp>
        <p:nvSpPr>
          <p:cNvPr id="4" name="Freeform 4"/>
          <p:cNvSpPr/>
          <p:nvPr/>
        </p:nvSpPr>
        <p:spPr>
          <a:xfrm rot="-5400000">
            <a:off x="215412" y="124997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5" name="AutoShape 5"/>
          <p:cNvSpPr/>
          <p:nvPr/>
        </p:nvSpPr>
        <p:spPr>
          <a:xfrm rot="-5376337">
            <a:off x="-400441" y="3241875"/>
            <a:ext cx="2075766" cy="0"/>
          </a:xfrm>
          <a:prstGeom prst="line">
            <a:avLst/>
          </a:prstGeom>
          <a:ln w="28575" cap="rnd">
            <a:solidFill>
              <a:srgbClr val="19598D">
                <a:alpha val="74902"/>
              </a:srgbClr>
            </a:solidFill>
            <a:prstDash val="solid"/>
            <a:headEnd type="none" w="sm" len="sm"/>
            <a:tailEnd type="none" w="sm" len="sm"/>
          </a:ln>
        </p:spPr>
      </p:sp>
      <p:sp>
        <p:nvSpPr>
          <p:cNvPr id="6" name="TextBox 6"/>
          <p:cNvSpPr txBox="1"/>
          <p:nvPr/>
        </p:nvSpPr>
        <p:spPr>
          <a:xfrm>
            <a:off x="1360438" y="2084855"/>
            <a:ext cx="6308824"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a:ea typeface="Montserrat Ultra-Bold"/>
                <a:cs typeface="Montserrat Ultra-Bold"/>
                <a:sym typeface="Montserrat Ultra-Bold"/>
              </a:rPr>
              <a:t>Process</a:t>
            </a:r>
          </a:p>
        </p:txBody>
      </p:sp>
      <p:sp>
        <p:nvSpPr>
          <p:cNvPr id="7" name="TextBox 7"/>
          <p:cNvSpPr txBox="1"/>
          <p:nvPr/>
        </p:nvSpPr>
        <p:spPr>
          <a:xfrm>
            <a:off x="1360438" y="3979643"/>
            <a:ext cx="6640562" cy="2244204"/>
          </a:xfrm>
          <a:prstGeom prst="rect">
            <a:avLst/>
          </a:prstGeom>
        </p:spPr>
        <p:txBody>
          <a:bodyPr wrap="square" lIns="0" tIns="0" rIns="0" bIns="0" rtlCol="0" anchor="t">
            <a:spAutoFit/>
          </a:bodyPr>
          <a:lstStyle/>
          <a:p>
            <a:pPr algn="l">
              <a:lnSpc>
                <a:spcPts val="3499"/>
              </a:lnSpc>
              <a:spcBef>
                <a:spcPct val="0"/>
              </a:spcBef>
            </a:pPr>
            <a:r>
              <a:rPr lang="en-US" sz="3500" dirty="0">
                <a:solidFill>
                  <a:schemeClr val="bg1"/>
                </a:solidFill>
                <a:latin typeface="Times New Roman" panose="02020603050405020304" pitchFamily="18" charset="0"/>
                <a:ea typeface="Montserrat"/>
                <a:cs typeface="Times New Roman" panose="02020603050405020304" pitchFamily="18" charset="0"/>
                <a:sym typeface="Montserrat"/>
              </a:rPr>
              <a:t>The system dispenses medication based on scheduled times, while the mobile app tracks usage and sends real-time notifications via IoT communication with the dispenser.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82420" y="9286875"/>
            <a:ext cx="18852841" cy="0"/>
          </a:xfrm>
          <a:prstGeom prst="line">
            <a:avLst/>
          </a:prstGeom>
          <a:ln w="28575" cap="rnd">
            <a:solidFill>
              <a:srgbClr val="D9D9D9"/>
            </a:solidFill>
            <a:prstDash val="solid"/>
            <a:headEnd type="none" w="sm" len="sm"/>
            <a:tailEnd type="none" w="sm" len="sm"/>
          </a:ln>
        </p:spPr>
      </p:sp>
      <p:sp>
        <p:nvSpPr>
          <p:cNvPr id="3" name="Freeform 3"/>
          <p:cNvSpPr/>
          <p:nvPr/>
        </p:nvSpPr>
        <p:spPr>
          <a:xfrm rot="-5400000">
            <a:off x="17046553" y="2534729"/>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01162" y="2534729"/>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5" name="AutoShape 5"/>
          <p:cNvSpPr/>
          <p:nvPr/>
        </p:nvSpPr>
        <p:spPr>
          <a:xfrm rot="-5376337">
            <a:off x="16430701" y="4586381"/>
            <a:ext cx="2075766" cy="0"/>
          </a:xfrm>
          <a:prstGeom prst="line">
            <a:avLst/>
          </a:prstGeom>
          <a:ln w="28575" cap="rnd">
            <a:solidFill>
              <a:srgbClr val="19598D">
                <a:alpha val="74902"/>
              </a:srgbClr>
            </a:solidFill>
            <a:prstDash val="solid"/>
            <a:headEnd type="none" w="sm" len="sm"/>
            <a:tailEnd type="none" w="sm" len="sm"/>
          </a:ln>
        </p:spPr>
      </p:sp>
      <p:sp>
        <p:nvSpPr>
          <p:cNvPr id="6" name="AutoShape 6"/>
          <p:cNvSpPr/>
          <p:nvPr/>
        </p:nvSpPr>
        <p:spPr>
          <a:xfrm rot="-5376337">
            <a:off x="-114691" y="4526630"/>
            <a:ext cx="2075766" cy="0"/>
          </a:xfrm>
          <a:prstGeom prst="line">
            <a:avLst/>
          </a:prstGeom>
          <a:ln w="28575" cap="rnd">
            <a:solidFill>
              <a:srgbClr val="19598D">
                <a:alpha val="74902"/>
              </a:srgbClr>
            </a:solidFill>
            <a:prstDash val="solid"/>
            <a:headEnd type="none" w="sm" len="sm"/>
            <a:tailEnd type="none" w="sm" len="sm"/>
          </a:ln>
        </p:spPr>
      </p:sp>
      <p:sp>
        <p:nvSpPr>
          <p:cNvPr id="7" name="AutoShape 7"/>
          <p:cNvSpPr/>
          <p:nvPr/>
        </p:nvSpPr>
        <p:spPr>
          <a:xfrm>
            <a:off x="1548907" y="3566958"/>
            <a:ext cx="7604618" cy="2649358"/>
          </a:xfrm>
          <a:prstGeom prst="rect">
            <a:avLst/>
          </a:prstGeom>
          <a:solidFill>
            <a:srgbClr val="000000">
              <a:alpha val="11765"/>
            </a:srgbClr>
          </a:solidFill>
        </p:spPr>
      </p:sp>
      <p:sp>
        <p:nvSpPr>
          <p:cNvPr id="8" name="AutoShape 8"/>
          <p:cNvSpPr/>
          <p:nvPr/>
        </p:nvSpPr>
        <p:spPr>
          <a:xfrm>
            <a:off x="1548907" y="6515759"/>
            <a:ext cx="7604618" cy="2649358"/>
          </a:xfrm>
          <a:prstGeom prst="rect">
            <a:avLst/>
          </a:prstGeom>
          <a:solidFill>
            <a:srgbClr val="000000">
              <a:alpha val="11765"/>
            </a:srgbClr>
          </a:solidFill>
        </p:spPr>
      </p:sp>
      <p:sp>
        <p:nvSpPr>
          <p:cNvPr id="9" name="AutoShape 9"/>
          <p:cNvSpPr/>
          <p:nvPr/>
        </p:nvSpPr>
        <p:spPr>
          <a:xfrm>
            <a:off x="9396184" y="3566958"/>
            <a:ext cx="7604618" cy="2649358"/>
          </a:xfrm>
          <a:prstGeom prst="rect">
            <a:avLst/>
          </a:prstGeom>
          <a:solidFill>
            <a:srgbClr val="000000">
              <a:alpha val="11765"/>
            </a:srgbClr>
          </a:solidFill>
        </p:spPr>
      </p:sp>
      <p:sp>
        <p:nvSpPr>
          <p:cNvPr id="10" name="AutoShape 10"/>
          <p:cNvSpPr/>
          <p:nvPr/>
        </p:nvSpPr>
        <p:spPr>
          <a:xfrm>
            <a:off x="9396184" y="6515759"/>
            <a:ext cx="7604618" cy="2649358"/>
          </a:xfrm>
          <a:prstGeom prst="rect">
            <a:avLst/>
          </a:prstGeom>
          <a:solidFill>
            <a:srgbClr val="000000">
              <a:alpha val="11765"/>
            </a:srgbClr>
          </a:solidFill>
        </p:spPr>
      </p:sp>
      <p:sp>
        <p:nvSpPr>
          <p:cNvPr id="11" name="AutoShape 11"/>
          <p:cNvSpPr/>
          <p:nvPr/>
        </p:nvSpPr>
        <p:spPr>
          <a:xfrm>
            <a:off x="1418053" y="3445811"/>
            <a:ext cx="7604618" cy="2649358"/>
          </a:xfrm>
          <a:prstGeom prst="rect">
            <a:avLst/>
          </a:prstGeom>
          <a:solidFill>
            <a:srgbClr val="19598D"/>
          </a:solidFill>
        </p:spPr>
      </p:sp>
      <p:sp>
        <p:nvSpPr>
          <p:cNvPr id="12" name="AutoShape 12"/>
          <p:cNvSpPr/>
          <p:nvPr/>
        </p:nvSpPr>
        <p:spPr>
          <a:xfrm>
            <a:off x="1418053" y="6394612"/>
            <a:ext cx="7604618" cy="2649358"/>
          </a:xfrm>
          <a:prstGeom prst="rect">
            <a:avLst/>
          </a:prstGeom>
          <a:solidFill>
            <a:srgbClr val="19598D"/>
          </a:solidFill>
        </p:spPr>
      </p:sp>
      <p:sp>
        <p:nvSpPr>
          <p:cNvPr id="13" name="AutoShape 13"/>
          <p:cNvSpPr/>
          <p:nvPr/>
        </p:nvSpPr>
        <p:spPr>
          <a:xfrm>
            <a:off x="9265329" y="3445811"/>
            <a:ext cx="7604618" cy="2649358"/>
          </a:xfrm>
          <a:prstGeom prst="rect">
            <a:avLst/>
          </a:prstGeom>
          <a:solidFill>
            <a:srgbClr val="19598D"/>
          </a:solidFill>
        </p:spPr>
      </p:sp>
      <p:sp>
        <p:nvSpPr>
          <p:cNvPr id="14" name="AutoShape 14"/>
          <p:cNvSpPr/>
          <p:nvPr/>
        </p:nvSpPr>
        <p:spPr>
          <a:xfrm>
            <a:off x="9265329" y="6394612"/>
            <a:ext cx="7604618" cy="2649358"/>
          </a:xfrm>
          <a:prstGeom prst="rect">
            <a:avLst/>
          </a:prstGeom>
          <a:solidFill>
            <a:srgbClr val="19598D"/>
          </a:solidFill>
        </p:spPr>
      </p:sp>
      <p:sp>
        <p:nvSpPr>
          <p:cNvPr id="15" name="TextBox 15"/>
          <p:cNvSpPr txBox="1"/>
          <p:nvPr/>
        </p:nvSpPr>
        <p:spPr>
          <a:xfrm>
            <a:off x="2724915" y="1181100"/>
            <a:ext cx="12838170" cy="1060451"/>
          </a:xfrm>
          <a:prstGeom prst="rect">
            <a:avLst/>
          </a:prstGeom>
        </p:spPr>
        <p:txBody>
          <a:bodyPr lIns="0" tIns="0" rIns="0" bIns="0" rtlCol="0" anchor="t">
            <a:spAutoFit/>
          </a:bodyPr>
          <a:lstStyle/>
          <a:p>
            <a:pPr algn="ctr">
              <a:lnSpc>
                <a:spcPts val="8000"/>
              </a:lnSpc>
              <a:spcBef>
                <a:spcPct val="0"/>
              </a:spcBef>
            </a:pPr>
            <a:r>
              <a:rPr lang="en-US" sz="8000" b="1">
                <a:solidFill>
                  <a:srgbClr val="19598D"/>
                </a:solidFill>
                <a:latin typeface="Montserrat Ultra-Bold"/>
                <a:ea typeface="Montserrat Ultra-Bold"/>
                <a:cs typeface="Montserrat Ultra-Bold"/>
                <a:sym typeface="Montserrat Ultra-Bold"/>
              </a:rPr>
              <a:t>Algorithm</a:t>
            </a:r>
          </a:p>
        </p:txBody>
      </p:sp>
      <p:sp>
        <p:nvSpPr>
          <p:cNvPr id="16" name="TextBox 16"/>
          <p:cNvSpPr txBox="1"/>
          <p:nvPr/>
        </p:nvSpPr>
        <p:spPr>
          <a:xfrm>
            <a:off x="9584220" y="4230532"/>
            <a:ext cx="7228546" cy="1878330"/>
          </a:xfrm>
          <a:prstGeom prst="rect">
            <a:avLst/>
          </a:prstGeom>
        </p:spPr>
        <p:txBody>
          <a:bodyPr lIns="0" tIns="0" rIns="0" bIns="0" rtlCol="0" anchor="t">
            <a:spAutoFit/>
          </a:bodyPr>
          <a:lstStyle/>
          <a:p>
            <a:pPr marL="388620" lvl="1" indent="-194310" algn="l">
              <a:lnSpc>
                <a:spcPts val="2520"/>
              </a:lnSpc>
              <a:spcBef>
                <a:spcPct val="0"/>
              </a:spcBef>
              <a:buFont typeface="Arial"/>
              <a:buChar char="•"/>
            </a:pPr>
            <a:r>
              <a:rPr lang="en-US" sz="1800" u="none">
                <a:solidFill>
                  <a:srgbClr val="FFFFFF"/>
                </a:solidFill>
                <a:latin typeface="Montserrat"/>
                <a:ea typeface="Montserrat"/>
                <a:cs typeface="Montserrat"/>
                <a:sym typeface="Montserrat"/>
              </a:rPr>
              <a:t>Get current time from RTC.</a:t>
            </a:r>
          </a:p>
          <a:p>
            <a:pPr marL="388620" lvl="1" indent="-194310" algn="l">
              <a:lnSpc>
                <a:spcPts val="2520"/>
              </a:lnSpc>
              <a:spcBef>
                <a:spcPct val="0"/>
              </a:spcBef>
              <a:buFont typeface="Arial"/>
              <a:buChar char="•"/>
            </a:pPr>
            <a:r>
              <a:rPr lang="en-US" sz="1800" u="none">
                <a:solidFill>
                  <a:srgbClr val="FFFFFF"/>
                </a:solidFill>
                <a:latin typeface="Montserrat"/>
                <a:ea typeface="Montserrat"/>
                <a:cs typeface="Montserrat"/>
                <a:sym typeface="Montserrat"/>
              </a:rPr>
              <a:t>If second changes, print time.</a:t>
            </a:r>
          </a:p>
          <a:p>
            <a:pPr marL="388620" lvl="1" indent="-194310" algn="l">
              <a:lnSpc>
                <a:spcPts val="2520"/>
              </a:lnSpc>
              <a:spcBef>
                <a:spcPct val="0"/>
              </a:spcBef>
              <a:buFont typeface="Arial"/>
              <a:buChar char="•"/>
            </a:pPr>
            <a:r>
              <a:rPr lang="en-US" sz="1800" u="none">
                <a:solidFill>
                  <a:srgbClr val="FFFFFF"/>
                </a:solidFill>
                <a:latin typeface="Montserrat"/>
                <a:ea typeface="Montserrat"/>
                <a:cs typeface="Montserrat"/>
                <a:sym typeface="Montserrat"/>
              </a:rPr>
              <a:t>For each target time, check if hour and minute match.</a:t>
            </a:r>
          </a:p>
          <a:p>
            <a:pPr marL="388620" lvl="1" indent="-194310" algn="l">
              <a:lnSpc>
                <a:spcPts val="2520"/>
              </a:lnSpc>
              <a:spcBef>
                <a:spcPct val="0"/>
              </a:spcBef>
              <a:buFont typeface="Arial"/>
              <a:buChar char="•"/>
            </a:pPr>
            <a:r>
              <a:rPr lang="en-US" sz="1800" u="none">
                <a:solidFill>
                  <a:srgbClr val="FFFFFF"/>
                </a:solidFill>
                <a:latin typeface="Montserrat"/>
                <a:ea typeface="Montserrat"/>
                <a:cs typeface="Montserrat"/>
                <a:sym typeface="Montserrat"/>
              </a:rPr>
              <a:t>If match and second is 0, rotate servo and set action flag.</a:t>
            </a:r>
          </a:p>
          <a:p>
            <a:pPr marL="388620" lvl="1" indent="-194310" algn="l">
              <a:lnSpc>
                <a:spcPts val="2520"/>
              </a:lnSpc>
              <a:spcBef>
                <a:spcPct val="0"/>
              </a:spcBef>
              <a:buFont typeface="Arial"/>
              <a:buChar char="•"/>
            </a:pPr>
            <a:r>
              <a:rPr lang="en-US" sz="1800" u="none">
                <a:solidFill>
                  <a:srgbClr val="FFFFFF"/>
                </a:solidFill>
                <a:latin typeface="Montserrat"/>
                <a:ea typeface="Montserrat"/>
                <a:cs typeface="Montserrat"/>
                <a:sym typeface="Montserrat"/>
              </a:rPr>
              <a:t>Reset action flag if second is not zero.</a:t>
            </a:r>
          </a:p>
          <a:p>
            <a:pPr marL="0" lvl="0" indent="0" algn="l">
              <a:lnSpc>
                <a:spcPts val="2520"/>
              </a:lnSpc>
              <a:spcBef>
                <a:spcPct val="0"/>
              </a:spcBef>
            </a:pPr>
            <a:endParaRPr lang="en-US" sz="1800" u="none">
              <a:solidFill>
                <a:srgbClr val="FFFFFF"/>
              </a:solidFill>
              <a:latin typeface="Montserrat"/>
              <a:ea typeface="Montserrat"/>
              <a:cs typeface="Montserrat"/>
              <a:sym typeface="Montserrat"/>
            </a:endParaRPr>
          </a:p>
        </p:txBody>
      </p:sp>
      <p:sp>
        <p:nvSpPr>
          <p:cNvPr id="17" name="TextBox 17"/>
          <p:cNvSpPr txBox="1"/>
          <p:nvPr/>
        </p:nvSpPr>
        <p:spPr>
          <a:xfrm>
            <a:off x="9958907" y="3500283"/>
            <a:ext cx="6217463" cy="669925"/>
          </a:xfrm>
          <a:prstGeom prst="rect">
            <a:avLst/>
          </a:prstGeom>
        </p:spPr>
        <p:txBody>
          <a:bodyPr lIns="0" tIns="0" rIns="0" bIns="0" rtlCol="0" anchor="t">
            <a:spAutoFit/>
          </a:bodyPr>
          <a:lstStyle/>
          <a:p>
            <a:pPr marL="0" lvl="0" indent="0" algn="ctr">
              <a:lnSpc>
                <a:spcPts val="5599"/>
              </a:lnSpc>
              <a:spcBef>
                <a:spcPct val="0"/>
              </a:spcBef>
            </a:pPr>
            <a:r>
              <a:rPr lang="en-US" sz="3999" b="1">
                <a:solidFill>
                  <a:srgbClr val="FFFFFF"/>
                </a:solidFill>
                <a:latin typeface="Montserrat Bold"/>
                <a:ea typeface="Montserrat Bold"/>
                <a:cs typeface="Montserrat Bold"/>
                <a:sym typeface="Montserrat Bold"/>
              </a:rPr>
              <a:t>2. Main loop</a:t>
            </a:r>
          </a:p>
        </p:txBody>
      </p:sp>
      <p:sp>
        <p:nvSpPr>
          <p:cNvPr id="18" name="TextBox 18"/>
          <p:cNvSpPr txBox="1"/>
          <p:nvPr/>
        </p:nvSpPr>
        <p:spPr>
          <a:xfrm>
            <a:off x="1548907" y="4544857"/>
            <a:ext cx="7400365" cy="124968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FFFFFF"/>
                </a:solidFill>
                <a:latin typeface="Montserrat"/>
                <a:ea typeface="Montserrat"/>
                <a:cs typeface="Montserrat"/>
                <a:sym typeface="Montserrat"/>
              </a:rPr>
              <a:t>  If RTC not found, print error and halt.</a:t>
            </a:r>
          </a:p>
          <a:p>
            <a:pPr marL="388620" lvl="1" indent="-194310" algn="l">
              <a:lnSpc>
                <a:spcPts val="2520"/>
              </a:lnSpc>
              <a:buFont typeface="Arial"/>
              <a:buChar char="•"/>
            </a:pPr>
            <a:r>
              <a:rPr lang="en-US" sz="1800">
                <a:solidFill>
                  <a:srgbClr val="FFFFFF"/>
                </a:solidFill>
                <a:latin typeface="Montserrat"/>
                <a:ea typeface="Montserrat"/>
                <a:cs typeface="Montserrat"/>
                <a:sym typeface="Montserrat"/>
              </a:rPr>
              <a:t>  If RTC lost power, set RTC time to compile time.</a:t>
            </a:r>
          </a:p>
          <a:p>
            <a:pPr marL="388620" lvl="1" indent="-194310" algn="l">
              <a:lnSpc>
                <a:spcPts val="2520"/>
              </a:lnSpc>
              <a:buFont typeface="Arial"/>
              <a:buChar char="•"/>
            </a:pPr>
            <a:r>
              <a:rPr lang="en-US" sz="1800">
                <a:solidFill>
                  <a:srgbClr val="FFFFFF"/>
                </a:solidFill>
                <a:latin typeface="Montserrat"/>
                <a:ea typeface="Montserrat"/>
                <a:cs typeface="Montserrat"/>
                <a:sym typeface="Montserrat"/>
              </a:rPr>
              <a:t> Initialize servo position to 0 degrees.</a:t>
            </a:r>
          </a:p>
          <a:p>
            <a:pPr marL="0" lvl="0" indent="0" algn="l">
              <a:lnSpc>
                <a:spcPts val="2520"/>
              </a:lnSpc>
              <a:spcBef>
                <a:spcPct val="0"/>
              </a:spcBef>
            </a:pPr>
            <a:endParaRPr lang="en-US" sz="1800">
              <a:solidFill>
                <a:srgbClr val="FFFFFF"/>
              </a:solidFill>
              <a:latin typeface="Montserrat"/>
              <a:ea typeface="Montserrat"/>
              <a:cs typeface="Montserrat"/>
              <a:sym typeface="Montserrat"/>
            </a:endParaRPr>
          </a:p>
        </p:txBody>
      </p:sp>
      <p:sp>
        <p:nvSpPr>
          <p:cNvPr id="19" name="TextBox 19"/>
          <p:cNvSpPr txBox="1"/>
          <p:nvPr/>
        </p:nvSpPr>
        <p:spPr>
          <a:xfrm>
            <a:off x="1878039" y="3598707"/>
            <a:ext cx="6911041" cy="669925"/>
          </a:xfrm>
          <a:prstGeom prst="rect">
            <a:avLst/>
          </a:prstGeom>
        </p:spPr>
        <p:txBody>
          <a:bodyPr lIns="0" tIns="0" rIns="0" bIns="0" rtlCol="0" anchor="t">
            <a:spAutoFit/>
          </a:bodyPr>
          <a:lstStyle/>
          <a:p>
            <a:pPr marL="0" lvl="0" indent="0" algn="ctr">
              <a:lnSpc>
                <a:spcPts val="5599"/>
              </a:lnSpc>
              <a:spcBef>
                <a:spcPct val="0"/>
              </a:spcBef>
            </a:pPr>
            <a:r>
              <a:rPr lang="en-US" sz="3999" b="1">
                <a:solidFill>
                  <a:srgbClr val="FFFFFF"/>
                </a:solidFill>
                <a:latin typeface="Montserrat Bold"/>
                <a:ea typeface="Montserrat Bold"/>
                <a:cs typeface="Montserrat Bold"/>
                <a:sym typeface="Montserrat Bold"/>
              </a:rPr>
              <a:t>1. Initialize RTC and Servo</a:t>
            </a:r>
          </a:p>
        </p:txBody>
      </p:sp>
      <p:sp>
        <p:nvSpPr>
          <p:cNvPr id="20" name="TextBox 20"/>
          <p:cNvSpPr txBox="1"/>
          <p:nvPr/>
        </p:nvSpPr>
        <p:spPr>
          <a:xfrm>
            <a:off x="9641401" y="7299349"/>
            <a:ext cx="6852475" cy="621030"/>
          </a:xfrm>
          <a:prstGeom prst="rect">
            <a:avLst/>
          </a:prstGeom>
        </p:spPr>
        <p:txBody>
          <a:bodyPr lIns="0" tIns="0" rIns="0" bIns="0" rtlCol="0" anchor="t">
            <a:spAutoFit/>
          </a:bodyPr>
          <a:lstStyle/>
          <a:p>
            <a:pPr algn="l">
              <a:lnSpc>
                <a:spcPts val="2520"/>
              </a:lnSpc>
            </a:pPr>
            <a:r>
              <a:rPr lang="en-US" sz="1800">
                <a:solidFill>
                  <a:srgbClr val="FFFFFF"/>
                </a:solidFill>
                <a:latin typeface="Montserrat"/>
                <a:ea typeface="Montserrat"/>
                <a:cs typeface="Montserrat"/>
                <a:sym typeface="Montserrat"/>
              </a:rPr>
              <a:t>There should be short delay for better working of the model.</a:t>
            </a:r>
          </a:p>
        </p:txBody>
      </p:sp>
      <p:sp>
        <p:nvSpPr>
          <p:cNvPr id="21" name="TextBox 21"/>
          <p:cNvSpPr txBox="1"/>
          <p:nvPr/>
        </p:nvSpPr>
        <p:spPr>
          <a:xfrm>
            <a:off x="9396184" y="6398284"/>
            <a:ext cx="7473763" cy="669070"/>
          </a:xfrm>
          <a:prstGeom prst="rect">
            <a:avLst/>
          </a:prstGeom>
        </p:spPr>
        <p:txBody>
          <a:bodyPr lIns="0" tIns="0" rIns="0" bIns="0" rtlCol="0" anchor="t">
            <a:spAutoFit/>
          </a:bodyPr>
          <a:lstStyle/>
          <a:p>
            <a:pPr marL="0" lvl="0" indent="0" algn="ctr">
              <a:lnSpc>
                <a:spcPts val="5503"/>
              </a:lnSpc>
              <a:spcBef>
                <a:spcPct val="0"/>
              </a:spcBef>
            </a:pPr>
            <a:r>
              <a:rPr lang="en-US" sz="3931" b="1">
                <a:solidFill>
                  <a:srgbClr val="FFFFFF"/>
                </a:solidFill>
                <a:latin typeface="Montserrat Bold"/>
                <a:ea typeface="Montserrat Bold"/>
                <a:cs typeface="Montserrat Bold"/>
                <a:sym typeface="Montserrat Bold"/>
              </a:rPr>
              <a:t>4. Delay</a:t>
            </a:r>
          </a:p>
        </p:txBody>
      </p:sp>
      <p:sp>
        <p:nvSpPr>
          <p:cNvPr id="22" name="TextBox 22"/>
          <p:cNvSpPr txBox="1"/>
          <p:nvPr/>
        </p:nvSpPr>
        <p:spPr>
          <a:xfrm>
            <a:off x="1820583" y="7271409"/>
            <a:ext cx="6799557" cy="124968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FFFFFF"/>
                </a:solidFill>
                <a:latin typeface="Montserrat"/>
                <a:ea typeface="Montserrat"/>
                <a:cs typeface="Montserrat"/>
                <a:sym typeface="Montserrat"/>
              </a:rPr>
              <a:t>  Increment servo position by 45 degrees.</a:t>
            </a:r>
          </a:p>
          <a:p>
            <a:pPr marL="388620" lvl="1" indent="-194310" algn="l">
              <a:lnSpc>
                <a:spcPts val="2520"/>
              </a:lnSpc>
              <a:buFont typeface="Arial"/>
              <a:buChar char="•"/>
            </a:pPr>
            <a:r>
              <a:rPr lang="en-US" sz="1800">
                <a:solidFill>
                  <a:srgbClr val="FFFFFF"/>
                </a:solidFill>
                <a:latin typeface="Montserrat"/>
                <a:ea typeface="Montserrat"/>
                <a:cs typeface="Montserrat"/>
                <a:sym typeface="Montserrat"/>
              </a:rPr>
              <a:t>  If position exceeds 180 degrees, reset to 0.</a:t>
            </a:r>
          </a:p>
          <a:p>
            <a:pPr marL="388620" lvl="1" indent="-194310" algn="l">
              <a:lnSpc>
                <a:spcPts val="2520"/>
              </a:lnSpc>
              <a:buFont typeface="Arial"/>
              <a:buChar char="•"/>
            </a:pPr>
            <a:r>
              <a:rPr lang="en-US" sz="1800">
                <a:solidFill>
                  <a:srgbClr val="FFFFFF"/>
                </a:solidFill>
                <a:latin typeface="Montserrat"/>
                <a:ea typeface="Montserrat"/>
                <a:cs typeface="Montserrat"/>
                <a:sym typeface="Montserrat"/>
              </a:rPr>
              <a:t>  Move servo to new position.</a:t>
            </a:r>
          </a:p>
          <a:p>
            <a:pPr marL="0" lvl="0" indent="0" algn="l">
              <a:lnSpc>
                <a:spcPts val="2520"/>
              </a:lnSpc>
              <a:spcBef>
                <a:spcPct val="0"/>
              </a:spcBef>
            </a:pPr>
            <a:endParaRPr lang="en-US" sz="1800">
              <a:solidFill>
                <a:srgbClr val="FFFFFF"/>
              </a:solidFill>
              <a:latin typeface="Montserrat"/>
              <a:ea typeface="Montserrat"/>
              <a:cs typeface="Montserrat"/>
              <a:sym typeface="Montserrat"/>
            </a:endParaRPr>
          </a:p>
        </p:txBody>
      </p:sp>
      <p:sp>
        <p:nvSpPr>
          <p:cNvPr id="23" name="TextBox 23"/>
          <p:cNvSpPr txBox="1"/>
          <p:nvPr/>
        </p:nvSpPr>
        <p:spPr>
          <a:xfrm>
            <a:off x="2111630" y="6449084"/>
            <a:ext cx="6217463" cy="669925"/>
          </a:xfrm>
          <a:prstGeom prst="rect">
            <a:avLst/>
          </a:prstGeom>
        </p:spPr>
        <p:txBody>
          <a:bodyPr lIns="0" tIns="0" rIns="0" bIns="0" rtlCol="0" anchor="t">
            <a:spAutoFit/>
          </a:bodyPr>
          <a:lstStyle/>
          <a:p>
            <a:pPr marL="0" lvl="0" indent="0" algn="ctr">
              <a:lnSpc>
                <a:spcPts val="5599"/>
              </a:lnSpc>
              <a:spcBef>
                <a:spcPct val="0"/>
              </a:spcBef>
            </a:pPr>
            <a:r>
              <a:rPr lang="en-US" sz="3999" b="1">
                <a:solidFill>
                  <a:srgbClr val="FFFFFF"/>
                </a:solidFill>
                <a:latin typeface="Montserrat Bold"/>
                <a:ea typeface="Montserrat Bold"/>
                <a:cs typeface="Montserrat Bold"/>
                <a:sym typeface="Montserrat Bold"/>
              </a:rPr>
              <a:t>3. Servo Rotation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82420" y="9286875"/>
            <a:ext cx="18852841" cy="0"/>
          </a:xfrm>
          <a:prstGeom prst="line">
            <a:avLst/>
          </a:prstGeom>
          <a:ln w="28575" cap="rnd">
            <a:solidFill>
              <a:srgbClr val="D9D9D9"/>
            </a:solidFill>
            <a:prstDash val="solid"/>
            <a:headEnd type="none" w="sm" len="sm"/>
            <a:tailEnd type="none" w="sm" len="sm"/>
          </a:ln>
        </p:spPr>
      </p:sp>
      <p:sp>
        <p:nvSpPr>
          <p:cNvPr id="3" name="Freeform 3"/>
          <p:cNvSpPr/>
          <p:nvPr/>
        </p:nvSpPr>
        <p:spPr>
          <a:xfrm rot="-5400000">
            <a:off x="215412" y="124997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4" name="AutoShape 4"/>
          <p:cNvSpPr/>
          <p:nvPr/>
        </p:nvSpPr>
        <p:spPr>
          <a:xfrm rot="-5376337">
            <a:off x="-400441" y="3241875"/>
            <a:ext cx="2075766" cy="0"/>
          </a:xfrm>
          <a:prstGeom prst="line">
            <a:avLst/>
          </a:prstGeom>
          <a:ln w="28575" cap="rnd">
            <a:solidFill>
              <a:srgbClr val="19598D">
                <a:alpha val="74902"/>
              </a:srgbClr>
            </a:solidFill>
            <a:prstDash val="solid"/>
            <a:headEnd type="none" w="sm" len="sm"/>
            <a:tailEnd type="none" w="sm" len="sm"/>
          </a:ln>
        </p:spPr>
      </p:sp>
      <p:sp>
        <p:nvSpPr>
          <p:cNvPr id="5" name="Freeform 5"/>
          <p:cNvSpPr/>
          <p:nvPr/>
        </p:nvSpPr>
        <p:spPr>
          <a:xfrm>
            <a:off x="1523817" y="1228474"/>
            <a:ext cx="6219128" cy="6102519"/>
          </a:xfrm>
          <a:custGeom>
            <a:avLst/>
            <a:gdLst/>
            <a:ahLst/>
            <a:cxnLst/>
            <a:rect l="l" t="t" r="r" b="b"/>
            <a:pathLst>
              <a:path w="6219128" h="6102519">
                <a:moveTo>
                  <a:pt x="0" y="0"/>
                </a:moveTo>
                <a:lnTo>
                  <a:pt x="6219128" y="0"/>
                </a:lnTo>
                <a:lnTo>
                  <a:pt x="6219128" y="6102519"/>
                </a:lnTo>
                <a:lnTo>
                  <a:pt x="0" y="6102519"/>
                </a:lnTo>
                <a:lnTo>
                  <a:pt x="0" y="0"/>
                </a:lnTo>
                <a:close/>
              </a:path>
            </a:pathLst>
          </a:custGeom>
          <a:blipFill>
            <a:blip r:embed="rId4"/>
            <a:stretch>
              <a:fillRect/>
            </a:stretch>
          </a:blipFill>
        </p:spPr>
      </p:sp>
      <p:sp>
        <p:nvSpPr>
          <p:cNvPr id="6" name="TextBox 6"/>
          <p:cNvSpPr txBox="1"/>
          <p:nvPr/>
        </p:nvSpPr>
        <p:spPr>
          <a:xfrm>
            <a:off x="10209122" y="2457664"/>
            <a:ext cx="7097448" cy="1060451"/>
          </a:xfrm>
          <a:prstGeom prst="rect">
            <a:avLst/>
          </a:prstGeom>
        </p:spPr>
        <p:txBody>
          <a:bodyPr lIns="0" tIns="0" rIns="0" bIns="0" rtlCol="0" anchor="t">
            <a:spAutoFit/>
          </a:bodyPr>
          <a:lstStyle/>
          <a:p>
            <a:pPr algn="l">
              <a:lnSpc>
                <a:spcPts val="8000"/>
              </a:lnSpc>
              <a:spcBef>
                <a:spcPct val="0"/>
              </a:spcBef>
            </a:pPr>
            <a:r>
              <a:rPr lang="en-US" sz="8000" b="1" dirty="0">
                <a:solidFill>
                  <a:srgbClr val="19598D"/>
                </a:solidFill>
                <a:latin typeface="Montserrat Ultra-Bold"/>
                <a:ea typeface="Montserrat Ultra-Bold"/>
                <a:cs typeface="Montserrat Ultra-Bold"/>
                <a:sym typeface="Montserrat Ultra-Bold"/>
              </a:rPr>
              <a:t>Result</a:t>
            </a:r>
          </a:p>
        </p:txBody>
      </p:sp>
      <p:sp>
        <p:nvSpPr>
          <p:cNvPr id="7" name="TextBox 7"/>
          <p:cNvSpPr txBox="1"/>
          <p:nvPr/>
        </p:nvSpPr>
        <p:spPr>
          <a:xfrm>
            <a:off x="10209122" y="4342485"/>
            <a:ext cx="7769316" cy="4356100"/>
          </a:xfrm>
          <a:prstGeom prst="rect">
            <a:avLst/>
          </a:prstGeom>
        </p:spPr>
        <p:txBody>
          <a:bodyPr lIns="0" tIns="0" rIns="0" bIns="0" rtlCol="0" anchor="t">
            <a:spAutoFit/>
          </a:bodyPr>
          <a:lstStyle/>
          <a:p>
            <a:pPr algn="l">
              <a:lnSpc>
                <a:spcPts val="3499"/>
              </a:lnSpc>
            </a:pPr>
            <a:r>
              <a:rPr lang="en-US" sz="2499" dirty="0">
                <a:solidFill>
                  <a:srgbClr val="000000"/>
                </a:solidFill>
                <a:latin typeface="Montserrat"/>
                <a:ea typeface="Montserrat"/>
                <a:cs typeface="Montserrat"/>
                <a:sym typeface="Montserrat"/>
              </a:rPr>
              <a:t>The prototype successfully demonstrates the core functionalities:</a:t>
            </a:r>
          </a:p>
          <a:p>
            <a:pPr algn="l">
              <a:lnSpc>
                <a:spcPts val="3499"/>
              </a:lnSpc>
            </a:pPr>
            <a:r>
              <a:rPr lang="en-US" sz="2499" dirty="0">
                <a:solidFill>
                  <a:srgbClr val="000000"/>
                </a:solidFill>
                <a:latin typeface="Montserrat"/>
                <a:ea typeface="Montserrat"/>
                <a:cs typeface="Montserrat"/>
                <a:sym typeface="Montserrat"/>
              </a:rPr>
              <a:t> 1. Precision Dispensing: Medicines are dispensed accurately and on time. </a:t>
            </a:r>
          </a:p>
          <a:p>
            <a:pPr algn="l">
              <a:lnSpc>
                <a:spcPts val="3499"/>
              </a:lnSpc>
            </a:pPr>
            <a:r>
              <a:rPr lang="en-US" sz="2499" dirty="0">
                <a:solidFill>
                  <a:srgbClr val="000000"/>
                </a:solidFill>
                <a:latin typeface="Montserrat"/>
                <a:ea typeface="Montserrat"/>
                <a:cs typeface="Montserrat"/>
                <a:sym typeface="Montserrat"/>
              </a:rPr>
              <a:t>2. Seamless Connectivity: Real-time synchronization between the app and dispenser ensures smooth operation. </a:t>
            </a:r>
          </a:p>
          <a:p>
            <a:pPr algn="l">
              <a:lnSpc>
                <a:spcPts val="3499"/>
              </a:lnSpc>
              <a:spcBef>
                <a:spcPct val="0"/>
              </a:spcBef>
            </a:pPr>
            <a:r>
              <a:rPr lang="en-US" sz="2499" dirty="0">
                <a:solidFill>
                  <a:srgbClr val="000000"/>
                </a:solidFill>
                <a:latin typeface="Montserrat"/>
                <a:ea typeface="Montserrat"/>
                <a:cs typeface="Montserrat"/>
                <a:sym typeface="Montserrat"/>
              </a:rPr>
              <a:t>3. Enhanced User Experience: The app's user-friendly design makes it accessible for all age groups.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010633" y="0"/>
            <a:ext cx="10277367" cy="2739331"/>
          </a:xfrm>
          <a:prstGeom prst="rect">
            <a:avLst/>
          </a:prstGeom>
          <a:solidFill>
            <a:srgbClr val="19598D"/>
          </a:solidFill>
        </p:spPr>
      </p:sp>
      <p:sp>
        <p:nvSpPr>
          <p:cNvPr id="3" name="AutoShape 3"/>
          <p:cNvSpPr/>
          <p:nvPr/>
        </p:nvSpPr>
        <p:spPr>
          <a:xfrm>
            <a:off x="13285517" y="-941561"/>
            <a:ext cx="3973783" cy="6148935"/>
          </a:xfrm>
          <a:prstGeom prst="rect">
            <a:avLst/>
          </a:prstGeom>
          <a:solidFill>
            <a:srgbClr val="000000">
              <a:alpha val="21961"/>
            </a:srgbClr>
          </a:solidFill>
        </p:spPr>
      </p:sp>
      <p:grpSp>
        <p:nvGrpSpPr>
          <p:cNvPr id="4" name="Group 4"/>
          <p:cNvGrpSpPr/>
          <p:nvPr/>
        </p:nvGrpSpPr>
        <p:grpSpPr>
          <a:xfrm>
            <a:off x="13142642" y="132669"/>
            <a:ext cx="3973783" cy="4931830"/>
            <a:chOff x="0" y="0"/>
            <a:chExt cx="5298377" cy="6575773"/>
          </a:xfrm>
        </p:grpSpPr>
        <p:pic>
          <p:nvPicPr>
            <p:cNvPr id="5" name="Picture 5"/>
            <p:cNvPicPr>
              <a:picLocks noChangeAspect="1"/>
            </p:cNvPicPr>
            <p:nvPr/>
          </p:nvPicPr>
          <p:blipFill>
            <a:blip r:embed="rId2"/>
            <a:srcRect l="26436" r="16607"/>
            <a:stretch>
              <a:fillRect/>
            </a:stretch>
          </p:blipFill>
          <p:spPr>
            <a:xfrm>
              <a:off x="0" y="0"/>
              <a:ext cx="5298377" cy="6575773"/>
            </a:xfrm>
            <a:prstGeom prst="rect">
              <a:avLst/>
            </a:prstGeom>
          </p:spPr>
        </p:pic>
      </p:grpSp>
      <p:sp>
        <p:nvSpPr>
          <p:cNvPr id="6" name="AutoShape 6"/>
          <p:cNvSpPr/>
          <p:nvPr/>
        </p:nvSpPr>
        <p:spPr>
          <a:xfrm>
            <a:off x="-282420" y="9286875"/>
            <a:ext cx="18852841" cy="0"/>
          </a:xfrm>
          <a:prstGeom prst="line">
            <a:avLst/>
          </a:prstGeom>
          <a:ln w="28575" cap="rnd">
            <a:solidFill>
              <a:srgbClr val="D9D9D9"/>
            </a:solidFill>
            <a:prstDash val="solid"/>
            <a:headEnd type="none" w="sm" len="sm"/>
            <a:tailEnd type="none" w="sm" len="sm"/>
          </a:ln>
        </p:spPr>
      </p:sp>
      <p:sp>
        <p:nvSpPr>
          <p:cNvPr id="7" name="Freeform 7"/>
          <p:cNvSpPr/>
          <p:nvPr/>
        </p:nvSpPr>
        <p:spPr>
          <a:xfrm rot="-5400000">
            <a:off x="215412" y="124997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8" name="AutoShape 8"/>
          <p:cNvSpPr/>
          <p:nvPr/>
        </p:nvSpPr>
        <p:spPr>
          <a:xfrm rot="-5376337">
            <a:off x="-400441" y="3241875"/>
            <a:ext cx="2075766" cy="0"/>
          </a:xfrm>
          <a:prstGeom prst="line">
            <a:avLst/>
          </a:prstGeom>
          <a:ln w="28575" cap="rnd">
            <a:solidFill>
              <a:srgbClr val="19598D">
                <a:alpha val="74902"/>
              </a:srgbClr>
            </a:solidFill>
            <a:prstDash val="solid"/>
            <a:headEnd type="none" w="sm" len="sm"/>
            <a:tailEnd type="none" w="sm" len="sm"/>
          </a:ln>
        </p:spPr>
      </p:sp>
      <p:sp>
        <p:nvSpPr>
          <p:cNvPr id="9" name="TextBox 9"/>
          <p:cNvSpPr txBox="1"/>
          <p:nvPr/>
        </p:nvSpPr>
        <p:spPr>
          <a:xfrm>
            <a:off x="977790" y="2285306"/>
            <a:ext cx="7097448" cy="1060451"/>
          </a:xfrm>
          <a:prstGeom prst="rect">
            <a:avLst/>
          </a:prstGeom>
        </p:spPr>
        <p:txBody>
          <a:bodyPr lIns="0" tIns="0" rIns="0" bIns="0" rtlCol="0" anchor="t">
            <a:spAutoFit/>
          </a:bodyPr>
          <a:lstStyle/>
          <a:p>
            <a:pPr algn="l">
              <a:lnSpc>
                <a:spcPts val="8000"/>
              </a:lnSpc>
              <a:spcBef>
                <a:spcPct val="0"/>
              </a:spcBef>
            </a:pPr>
            <a:r>
              <a:rPr lang="en-US" sz="8000" b="1">
                <a:solidFill>
                  <a:srgbClr val="19598D"/>
                </a:solidFill>
                <a:latin typeface="Montserrat Ultra-Bold"/>
                <a:ea typeface="Montserrat Ultra-Bold"/>
                <a:cs typeface="Montserrat Ultra-Bold"/>
                <a:sym typeface="Montserrat Ultra-Bold"/>
              </a:rPr>
              <a:t>Discussions</a:t>
            </a:r>
          </a:p>
        </p:txBody>
      </p:sp>
      <p:sp>
        <p:nvSpPr>
          <p:cNvPr id="10" name="TextBox 10"/>
          <p:cNvSpPr txBox="1"/>
          <p:nvPr/>
        </p:nvSpPr>
        <p:spPr>
          <a:xfrm>
            <a:off x="829798" y="4255920"/>
            <a:ext cx="7769316" cy="4794250"/>
          </a:xfrm>
          <a:prstGeom prst="rect">
            <a:avLst/>
          </a:prstGeom>
        </p:spPr>
        <p:txBody>
          <a:bodyPr lIns="0" tIns="0" rIns="0" bIns="0" rtlCol="0" anchor="t">
            <a:spAutoFit/>
          </a:bodyPr>
          <a:lstStyle/>
          <a:p>
            <a:pPr algn="l">
              <a:lnSpc>
                <a:spcPts val="3499"/>
              </a:lnSpc>
              <a:spcBef>
                <a:spcPct val="0"/>
              </a:spcBef>
            </a:pPr>
            <a:r>
              <a:rPr lang="en-US" sz="2499">
                <a:solidFill>
                  <a:srgbClr val="000000"/>
                </a:solidFill>
                <a:latin typeface="Montserrat"/>
                <a:ea typeface="Montserrat"/>
                <a:cs typeface="Montserrat"/>
                <a:sym typeface="Montserrat"/>
              </a:rPr>
              <a:t>The prototype demonstrates IoT's potential in healthcare, reducing human error and improving medication adherence. However, connectivity issues may delay real-time updates, affecting adherence. Future improvements include adding local storage and optimizing data transfer for low-bandwidth areas. Reducing hardware costs is also a focus to enhance affordability for lower-income regions. Research into more affordable components will help address these challenges.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82420" y="9286875"/>
            <a:ext cx="18852841" cy="0"/>
          </a:xfrm>
          <a:prstGeom prst="line">
            <a:avLst/>
          </a:prstGeom>
          <a:ln w="28575" cap="rnd">
            <a:solidFill>
              <a:srgbClr val="D9D9D9"/>
            </a:solidFill>
            <a:prstDash val="solid"/>
            <a:headEnd type="none" w="sm" len="sm"/>
            <a:tailEnd type="none" w="sm" len="sm"/>
          </a:ln>
        </p:spPr>
      </p:sp>
      <p:sp>
        <p:nvSpPr>
          <p:cNvPr id="3" name="Freeform 3"/>
          <p:cNvSpPr/>
          <p:nvPr/>
        </p:nvSpPr>
        <p:spPr>
          <a:xfrm rot="-5400000">
            <a:off x="215412" y="1249973"/>
            <a:ext cx="844062" cy="211015"/>
          </a:xfrm>
          <a:custGeom>
            <a:avLst/>
            <a:gdLst/>
            <a:ahLst/>
            <a:cxnLst/>
            <a:rect l="l" t="t" r="r" b="b"/>
            <a:pathLst>
              <a:path w="844062" h="211015">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a:stretch>
          </a:blipFill>
        </p:spPr>
      </p:sp>
      <p:sp>
        <p:nvSpPr>
          <p:cNvPr id="4" name="AutoShape 4"/>
          <p:cNvSpPr/>
          <p:nvPr/>
        </p:nvSpPr>
        <p:spPr>
          <a:xfrm rot="-5376337">
            <a:off x="-400441" y="3241875"/>
            <a:ext cx="2075766" cy="0"/>
          </a:xfrm>
          <a:prstGeom prst="line">
            <a:avLst/>
          </a:prstGeom>
          <a:ln w="28575" cap="rnd">
            <a:solidFill>
              <a:srgbClr val="19598D">
                <a:alpha val="74902"/>
              </a:srgbClr>
            </a:solidFill>
            <a:prstDash val="solid"/>
            <a:headEnd type="none" w="sm" len="sm"/>
            <a:tailEnd type="none" w="sm" len="sm"/>
          </a:ln>
        </p:spPr>
      </p:sp>
      <p:sp>
        <p:nvSpPr>
          <p:cNvPr id="5" name="AutoShape 5"/>
          <p:cNvSpPr/>
          <p:nvPr/>
        </p:nvSpPr>
        <p:spPr>
          <a:xfrm>
            <a:off x="5709788" y="5143500"/>
            <a:ext cx="12578212" cy="0"/>
          </a:xfrm>
          <a:prstGeom prst="line">
            <a:avLst/>
          </a:prstGeom>
          <a:ln w="47625" cap="rnd">
            <a:solidFill>
              <a:srgbClr val="19598D"/>
            </a:solidFill>
            <a:prstDash val="solid"/>
            <a:headEnd type="none" w="sm" len="sm"/>
            <a:tailEnd type="none" w="sm" len="sm"/>
          </a:ln>
        </p:spPr>
      </p:sp>
      <p:sp>
        <p:nvSpPr>
          <p:cNvPr id="6" name="AutoShape 6"/>
          <p:cNvSpPr/>
          <p:nvPr/>
        </p:nvSpPr>
        <p:spPr>
          <a:xfrm rot="-5400000">
            <a:off x="7452490" y="4882553"/>
            <a:ext cx="474268" cy="0"/>
          </a:xfrm>
          <a:prstGeom prst="line">
            <a:avLst/>
          </a:prstGeom>
          <a:ln w="47625" cap="rnd">
            <a:solidFill>
              <a:srgbClr val="19598D"/>
            </a:solidFill>
            <a:prstDash val="solid"/>
            <a:headEnd type="none" w="sm" len="sm"/>
            <a:tailEnd type="none" w="sm" len="sm"/>
          </a:ln>
        </p:spPr>
      </p:sp>
      <p:sp>
        <p:nvSpPr>
          <p:cNvPr id="7" name="AutoShape 7"/>
          <p:cNvSpPr/>
          <p:nvPr/>
        </p:nvSpPr>
        <p:spPr>
          <a:xfrm rot="-5400000">
            <a:off x="11175592" y="5404447"/>
            <a:ext cx="474268" cy="0"/>
          </a:xfrm>
          <a:prstGeom prst="line">
            <a:avLst/>
          </a:prstGeom>
          <a:ln w="47625" cap="rnd">
            <a:solidFill>
              <a:srgbClr val="19598D"/>
            </a:solidFill>
            <a:prstDash val="solid"/>
            <a:headEnd type="none" w="sm" len="sm"/>
            <a:tailEnd type="none" w="sm" len="sm"/>
          </a:ln>
        </p:spPr>
      </p:sp>
      <p:sp>
        <p:nvSpPr>
          <p:cNvPr id="8" name="AutoShape 8"/>
          <p:cNvSpPr/>
          <p:nvPr/>
        </p:nvSpPr>
        <p:spPr>
          <a:xfrm rot="-5400000">
            <a:off x="15374944" y="4882553"/>
            <a:ext cx="474268" cy="0"/>
          </a:xfrm>
          <a:prstGeom prst="line">
            <a:avLst/>
          </a:prstGeom>
          <a:ln w="47625" cap="rnd">
            <a:solidFill>
              <a:srgbClr val="19598D"/>
            </a:solidFill>
            <a:prstDash val="solid"/>
            <a:headEnd type="none" w="sm" len="sm"/>
            <a:tailEnd type="none" w="sm" len="sm"/>
          </a:ln>
        </p:spPr>
      </p:sp>
      <p:grpSp>
        <p:nvGrpSpPr>
          <p:cNvPr id="9" name="Group 9"/>
          <p:cNvGrpSpPr/>
          <p:nvPr/>
        </p:nvGrpSpPr>
        <p:grpSpPr>
          <a:xfrm>
            <a:off x="6128076" y="3720696"/>
            <a:ext cx="3170722" cy="948536"/>
            <a:chOff x="0" y="0"/>
            <a:chExt cx="1072565" cy="320863"/>
          </a:xfrm>
        </p:grpSpPr>
        <p:sp>
          <p:nvSpPr>
            <p:cNvPr id="10" name="Freeform 10"/>
            <p:cNvSpPr/>
            <p:nvPr/>
          </p:nvSpPr>
          <p:spPr>
            <a:xfrm>
              <a:off x="0" y="0"/>
              <a:ext cx="1072565" cy="320863"/>
            </a:xfrm>
            <a:custGeom>
              <a:avLst/>
              <a:gdLst/>
              <a:ahLst/>
              <a:cxnLst/>
              <a:rect l="l" t="t" r="r" b="b"/>
              <a:pathLst>
                <a:path w="1072565" h="320863">
                  <a:moveTo>
                    <a:pt x="0" y="0"/>
                  </a:moveTo>
                  <a:lnTo>
                    <a:pt x="1072565" y="0"/>
                  </a:lnTo>
                  <a:lnTo>
                    <a:pt x="1072565" y="320863"/>
                  </a:lnTo>
                  <a:lnTo>
                    <a:pt x="0" y="320863"/>
                  </a:lnTo>
                  <a:close/>
                </a:path>
              </a:pathLst>
            </a:custGeom>
            <a:solidFill>
              <a:srgbClr val="19598D"/>
            </a:solidFill>
          </p:spPr>
        </p:sp>
      </p:grpSp>
      <p:grpSp>
        <p:nvGrpSpPr>
          <p:cNvPr id="11" name="Group 11"/>
          <p:cNvGrpSpPr/>
          <p:nvPr/>
        </p:nvGrpSpPr>
        <p:grpSpPr>
          <a:xfrm>
            <a:off x="9827365" y="5668067"/>
            <a:ext cx="3170722" cy="948536"/>
            <a:chOff x="0" y="0"/>
            <a:chExt cx="1072565" cy="320863"/>
          </a:xfrm>
        </p:grpSpPr>
        <p:sp>
          <p:nvSpPr>
            <p:cNvPr id="12" name="Freeform 12"/>
            <p:cNvSpPr/>
            <p:nvPr/>
          </p:nvSpPr>
          <p:spPr>
            <a:xfrm>
              <a:off x="0" y="0"/>
              <a:ext cx="1072565" cy="320863"/>
            </a:xfrm>
            <a:custGeom>
              <a:avLst/>
              <a:gdLst/>
              <a:ahLst/>
              <a:cxnLst/>
              <a:rect l="l" t="t" r="r" b="b"/>
              <a:pathLst>
                <a:path w="1072565" h="320863">
                  <a:moveTo>
                    <a:pt x="0" y="0"/>
                  </a:moveTo>
                  <a:lnTo>
                    <a:pt x="1072565" y="0"/>
                  </a:lnTo>
                  <a:lnTo>
                    <a:pt x="1072565" y="320863"/>
                  </a:lnTo>
                  <a:lnTo>
                    <a:pt x="0" y="320863"/>
                  </a:lnTo>
                  <a:close/>
                </a:path>
              </a:pathLst>
            </a:custGeom>
            <a:solidFill>
              <a:srgbClr val="19598D"/>
            </a:solidFill>
          </p:spPr>
        </p:sp>
      </p:grpSp>
      <p:grpSp>
        <p:nvGrpSpPr>
          <p:cNvPr id="13" name="Group 13"/>
          <p:cNvGrpSpPr/>
          <p:nvPr/>
        </p:nvGrpSpPr>
        <p:grpSpPr>
          <a:xfrm>
            <a:off x="14002904" y="3720696"/>
            <a:ext cx="3170722" cy="948536"/>
            <a:chOff x="0" y="0"/>
            <a:chExt cx="1072565" cy="320863"/>
          </a:xfrm>
        </p:grpSpPr>
        <p:sp>
          <p:nvSpPr>
            <p:cNvPr id="14" name="Freeform 14"/>
            <p:cNvSpPr/>
            <p:nvPr/>
          </p:nvSpPr>
          <p:spPr>
            <a:xfrm>
              <a:off x="0" y="0"/>
              <a:ext cx="1072565" cy="320863"/>
            </a:xfrm>
            <a:custGeom>
              <a:avLst/>
              <a:gdLst/>
              <a:ahLst/>
              <a:cxnLst/>
              <a:rect l="l" t="t" r="r" b="b"/>
              <a:pathLst>
                <a:path w="1072565" h="320863">
                  <a:moveTo>
                    <a:pt x="0" y="0"/>
                  </a:moveTo>
                  <a:lnTo>
                    <a:pt x="1072565" y="0"/>
                  </a:lnTo>
                  <a:lnTo>
                    <a:pt x="1072565" y="320863"/>
                  </a:lnTo>
                  <a:lnTo>
                    <a:pt x="0" y="320863"/>
                  </a:lnTo>
                  <a:close/>
                </a:path>
              </a:pathLst>
            </a:custGeom>
            <a:solidFill>
              <a:srgbClr val="19598D"/>
            </a:solidFill>
          </p:spPr>
        </p:sp>
      </p:grpSp>
      <p:sp>
        <p:nvSpPr>
          <p:cNvPr id="15" name="TextBox 15"/>
          <p:cNvSpPr txBox="1"/>
          <p:nvPr/>
        </p:nvSpPr>
        <p:spPr>
          <a:xfrm>
            <a:off x="531935" y="4830763"/>
            <a:ext cx="5447228" cy="730250"/>
          </a:xfrm>
          <a:prstGeom prst="rect">
            <a:avLst/>
          </a:prstGeom>
        </p:spPr>
        <p:txBody>
          <a:bodyPr lIns="0" tIns="0" rIns="0" bIns="0" rtlCol="0" anchor="t">
            <a:spAutoFit/>
          </a:bodyPr>
          <a:lstStyle/>
          <a:p>
            <a:pPr algn="ctr">
              <a:lnSpc>
                <a:spcPts val="5499"/>
              </a:lnSpc>
              <a:spcBef>
                <a:spcPct val="0"/>
              </a:spcBef>
            </a:pPr>
            <a:r>
              <a:rPr lang="en-US" sz="5499" b="1">
                <a:solidFill>
                  <a:srgbClr val="19598D"/>
                </a:solidFill>
                <a:latin typeface="Montserrat Ultra-Bold"/>
                <a:ea typeface="Montserrat Ultra-Bold"/>
                <a:cs typeface="Montserrat Ultra-Bold"/>
                <a:sym typeface="Montserrat Ultra-Bold"/>
              </a:rPr>
              <a:t>Future Work</a:t>
            </a:r>
          </a:p>
        </p:txBody>
      </p:sp>
      <p:sp>
        <p:nvSpPr>
          <p:cNvPr id="16" name="TextBox 16"/>
          <p:cNvSpPr txBox="1"/>
          <p:nvPr/>
        </p:nvSpPr>
        <p:spPr>
          <a:xfrm>
            <a:off x="5545982" y="2079221"/>
            <a:ext cx="4334909" cy="1289050"/>
          </a:xfrm>
          <a:prstGeom prst="rect">
            <a:avLst/>
          </a:prstGeom>
        </p:spPr>
        <p:txBody>
          <a:bodyPr lIns="0" tIns="0" rIns="0" bIns="0" rtlCol="0" anchor="t">
            <a:spAutoFit/>
          </a:bodyPr>
          <a:lstStyle/>
          <a:p>
            <a:pPr algn="ctr">
              <a:lnSpc>
                <a:spcPts val="3499"/>
              </a:lnSpc>
            </a:pPr>
            <a:r>
              <a:rPr lang="en-US" sz="2499">
                <a:solidFill>
                  <a:srgbClr val="000000"/>
                </a:solidFill>
                <a:latin typeface="Montserrat"/>
                <a:ea typeface="Montserrat"/>
                <a:cs typeface="Montserrat"/>
                <a:sym typeface="Montserrat"/>
              </a:rPr>
              <a:t>Adding voice commands for better accessibility.</a:t>
            </a:r>
          </a:p>
          <a:p>
            <a:pPr algn="ctr">
              <a:lnSpc>
                <a:spcPts val="3499"/>
              </a:lnSpc>
            </a:pPr>
            <a:endParaRPr lang="en-US" sz="2499">
              <a:solidFill>
                <a:srgbClr val="000000"/>
              </a:solidFill>
              <a:latin typeface="Montserrat"/>
              <a:ea typeface="Montserrat"/>
              <a:cs typeface="Montserrat"/>
              <a:sym typeface="Montserrat"/>
            </a:endParaRPr>
          </a:p>
        </p:txBody>
      </p:sp>
      <p:sp>
        <p:nvSpPr>
          <p:cNvPr id="17" name="TextBox 17"/>
          <p:cNvSpPr txBox="1"/>
          <p:nvPr/>
        </p:nvSpPr>
        <p:spPr>
          <a:xfrm>
            <a:off x="9245271" y="7050385"/>
            <a:ext cx="4334909" cy="1727200"/>
          </a:xfrm>
          <a:prstGeom prst="rect">
            <a:avLst/>
          </a:prstGeom>
        </p:spPr>
        <p:txBody>
          <a:bodyPr lIns="0" tIns="0" rIns="0" bIns="0" rtlCol="0" anchor="t">
            <a:spAutoFit/>
          </a:bodyPr>
          <a:lstStyle/>
          <a:p>
            <a:pPr algn="ctr">
              <a:lnSpc>
                <a:spcPts val="3499"/>
              </a:lnSpc>
            </a:pPr>
            <a:r>
              <a:rPr lang="en-US" sz="2499">
                <a:solidFill>
                  <a:srgbClr val="000000"/>
                </a:solidFill>
                <a:latin typeface="Montserrat"/>
                <a:ea typeface="Montserrat"/>
                <a:cs typeface="Montserrat"/>
                <a:sym typeface="Montserrat"/>
              </a:rPr>
              <a:t>Implementing sensors for temperature and humidity to preserve medication efficacy.</a:t>
            </a:r>
          </a:p>
        </p:txBody>
      </p:sp>
      <p:sp>
        <p:nvSpPr>
          <p:cNvPr id="18" name="TextBox 18"/>
          <p:cNvSpPr txBox="1"/>
          <p:nvPr/>
        </p:nvSpPr>
        <p:spPr>
          <a:xfrm>
            <a:off x="13420811" y="1860146"/>
            <a:ext cx="4334909" cy="1727200"/>
          </a:xfrm>
          <a:prstGeom prst="rect">
            <a:avLst/>
          </a:prstGeom>
        </p:spPr>
        <p:txBody>
          <a:bodyPr lIns="0" tIns="0" rIns="0" bIns="0" rtlCol="0" anchor="t">
            <a:spAutoFit/>
          </a:bodyPr>
          <a:lstStyle/>
          <a:p>
            <a:pPr algn="ctr">
              <a:lnSpc>
                <a:spcPts val="3499"/>
              </a:lnSpc>
            </a:pPr>
            <a:r>
              <a:rPr lang="en-US" sz="2499">
                <a:solidFill>
                  <a:srgbClr val="000000"/>
                </a:solidFill>
                <a:latin typeface="Montserrat"/>
                <a:ea typeface="Montserrat"/>
                <a:cs typeface="Montserrat"/>
                <a:sym typeface="Montserrat"/>
              </a:rPr>
              <a:t>Using AI to predict medication patterns and improve adherence.</a:t>
            </a:r>
          </a:p>
          <a:p>
            <a:pPr algn="ctr">
              <a:lnSpc>
                <a:spcPts val="3499"/>
              </a:lnSpc>
            </a:pPr>
            <a:endParaRPr lang="en-US" sz="2499">
              <a:solidFill>
                <a:srgbClr val="000000"/>
              </a:solidFill>
              <a:latin typeface="Montserrat"/>
              <a:ea typeface="Montserrat"/>
              <a:cs typeface="Montserrat"/>
              <a:sym typeface="Montserrat"/>
            </a:endParaRPr>
          </a:p>
        </p:txBody>
      </p:sp>
      <p:sp>
        <p:nvSpPr>
          <p:cNvPr id="19" name="TextBox 19"/>
          <p:cNvSpPr txBox="1"/>
          <p:nvPr/>
        </p:nvSpPr>
        <p:spPr>
          <a:xfrm>
            <a:off x="6537901" y="3908249"/>
            <a:ext cx="2303446" cy="635000"/>
          </a:xfrm>
          <a:prstGeom prst="rect">
            <a:avLst/>
          </a:prstGeom>
        </p:spPr>
        <p:txBody>
          <a:bodyPr lIns="0" tIns="0" rIns="0" bIns="0" rtlCol="0" anchor="t">
            <a:spAutoFit/>
          </a:bodyPr>
          <a:lstStyle/>
          <a:p>
            <a:pPr algn="ctr">
              <a:lnSpc>
                <a:spcPts val="2499"/>
              </a:lnSpc>
              <a:spcBef>
                <a:spcPct val="0"/>
              </a:spcBef>
            </a:pPr>
            <a:r>
              <a:rPr lang="en-US" sz="2499" b="1">
                <a:solidFill>
                  <a:srgbClr val="FFFFFF"/>
                </a:solidFill>
                <a:latin typeface="Montserrat Bold"/>
                <a:ea typeface="Montserrat Bold"/>
                <a:cs typeface="Montserrat Bold"/>
                <a:sym typeface="Montserrat Bold"/>
              </a:rPr>
              <a:t>Voice Assistance</a:t>
            </a:r>
          </a:p>
        </p:txBody>
      </p:sp>
      <p:sp>
        <p:nvSpPr>
          <p:cNvPr id="20" name="TextBox 20"/>
          <p:cNvSpPr txBox="1"/>
          <p:nvPr/>
        </p:nvSpPr>
        <p:spPr>
          <a:xfrm>
            <a:off x="14460355" y="3900882"/>
            <a:ext cx="2303446" cy="635000"/>
          </a:xfrm>
          <a:prstGeom prst="rect">
            <a:avLst/>
          </a:prstGeom>
        </p:spPr>
        <p:txBody>
          <a:bodyPr lIns="0" tIns="0" rIns="0" bIns="0" rtlCol="0" anchor="t">
            <a:spAutoFit/>
          </a:bodyPr>
          <a:lstStyle/>
          <a:p>
            <a:pPr algn="ctr">
              <a:lnSpc>
                <a:spcPts val="2499"/>
              </a:lnSpc>
              <a:spcBef>
                <a:spcPct val="0"/>
              </a:spcBef>
            </a:pPr>
            <a:r>
              <a:rPr lang="en-US" sz="2499" b="1">
                <a:solidFill>
                  <a:srgbClr val="FFFFFF"/>
                </a:solidFill>
                <a:latin typeface="Montserrat Bold"/>
                <a:ea typeface="Montserrat Bold"/>
                <a:cs typeface="Montserrat Bold"/>
                <a:sym typeface="Montserrat Bold"/>
              </a:rPr>
              <a:t>AI Integration</a:t>
            </a:r>
          </a:p>
        </p:txBody>
      </p:sp>
      <p:sp>
        <p:nvSpPr>
          <p:cNvPr id="21" name="TextBox 21"/>
          <p:cNvSpPr txBox="1"/>
          <p:nvPr/>
        </p:nvSpPr>
        <p:spPr>
          <a:xfrm>
            <a:off x="10261003" y="5850880"/>
            <a:ext cx="2303446" cy="635000"/>
          </a:xfrm>
          <a:prstGeom prst="rect">
            <a:avLst/>
          </a:prstGeom>
        </p:spPr>
        <p:txBody>
          <a:bodyPr lIns="0" tIns="0" rIns="0" bIns="0" rtlCol="0" anchor="t">
            <a:spAutoFit/>
          </a:bodyPr>
          <a:lstStyle/>
          <a:p>
            <a:pPr algn="ctr">
              <a:lnSpc>
                <a:spcPts val="2499"/>
              </a:lnSpc>
              <a:spcBef>
                <a:spcPct val="0"/>
              </a:spcBef>
            </a:pPr>
            <a:r>
              <a:rPr lang="en-US" sz="2499" b="1">
                <a:solidFill>
                  <a:srgbClr val="FFFFFF"/>
                </a:solidFill>
                <a:latin typeface="Montserrat Bold"/>
                <a:ea typeface="Montserrat Bold"/>
                <a:cs typeface="Montserrat Bold"/>
                <a:sym typeface="Montserrat Bold"/>
              </a:rPr>
              <a:t>Advanced Sensors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606</Words>
  <Application>Microsoft Office PowerPoint</Application>
  <PresentationFormat>Custom</PresentationFormat>
  <Paragraphs>50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Montserrat Ultra-Bold</vt:lpstr>
      <vt:lpstr>Calibri</vt:lpstr>
      <vt:lpstr>Montserrat</vt:lpstr>
      <vt:lpstr>Times New Roman</vt:lpstr>
      <vt:lpstr>Arial</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creator>harshit khanna</dc:creator>
  <cp:lastModifiedBy>harshit khanna</cp:lastModifiedBy>
  <cp:revision>2</cp:revision>
  <dcterms:created xsi:type="dcterms:W3CDTF">2006-08-16T00:00:00Z</dcterms:created>
  <dcterms:modified xsi:type="dcterms:W3CDTF">2025-06-21T19:24:41Z</dcterms:modified>
  <dc:identifier>DAGb3sT7Jqo</dc:identifier>
</cp:coreProperties>
</file>