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4" r:id="rId6"/>
    <p:sldId id="268" r:id="rId7"/>
    <p:sldId id="269" r:id="rId8"/>
    <p:sldId id="267" r:id="rId9"/>
    <p:sldId id="335" r:id="rId10"/>
    <p:sldId id="349" r:id="rId11"/>
    <p:sldId id="350" r:id="rId12"/>
    <p:sldId id="351" r:id="rId13"/>
    <p:sldId id="352" r:id="rId14"/>
    <p:sldId id="336" r:id="rId15"/>
    <p:sldId id="339" r:id="rId16"/>
    <p:sldId id="338" r:id="rId17"/>
    <p:sldId id="343" r:id="rId18"/>
    <p:sldId id="344" r:id="rId19"/>
    <p:sldId id="345" r:id="rId20"/>
    <p:sldId id="348" r:id="rId21"/>
    <p:sldId id="346" r:id="rId22"/>
    <p:sldId id="347" r:id="rId23"/>
    <p:sldId id="33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20" d="100"/>
          <a:sy n="120" d="100"/>
        </p:scale>
        <p:origin x="23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D2BFC7-CC53-4FA4-AF33-E4D6D8645A32}"/>
              </a:ext>
            </a:extLst>
          </p:cNvPr>
          <p:cNvSpPr txBox="1"/>
          <p:nvPr/>
        </p:nvSpPr>
        <p:spPr>
          <a:xfrm>
            <a:off x="1674812" y="4267200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Task:  </a:t>
            </a:r>
            <a:r>
              <a:rPr lang="en-US" dirty="0"/>
              <a:t>To predict whether the breast cancer malignant or benign tumor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AC4B9F-4693-4985-8C36-68DC5E80435E}"/>
              </a:ext>
            </a:extLst>
          </p:cNvPr>
          <p:cNvSpPr txBox="1">
            <a:spLocks/>
          </p:cNvSpPr>
          <p:nvPr/>
        </p:nvSpPr>
        <p:spPr>
          <a:xfrm>
            <a:off x="987424" y="938510"/>
            <a:ext cx="10210800" cy="96520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using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C560F-E3B5-4CB4-BE09-16AB61024F60}"/>
              </a:ext>
            </a:extLst>
          </p:cNvPr>
          <p:cNvSpPr txBox="1"/>
          <p:nvPr/>
        </p:nvSpPr>
        <p:spPr>
          <a:xfrm>
            <a:off x="1979612" y="35814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Dataset used: </a:t>
            </a:r>
            <a:r>
              <a:rPr lang="en-US" sz="2600" i="1" dirty="0"/>
              <a:t>Wisconsin Breast Cancer Dataset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E14-B5F7-4E44-BDBF-27A3395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99" y="381000"/>
            <a:ext cx="3859213" cy="571481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C898D-A5D3-4FF2-B5F5-8DA01EFC9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1143000"/>
            <a:ext cx="9368560" cy="50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84F6-165A-42B1-9131-05F1B75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600"/>
            <a:ext cx="1370329" cy="508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Ques.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7178A-4E0E-4C5D-B4D0-FCB09132B0C4}"/>
              </a:ext>
            </a:extLst>
          </p:cNvPr>
          <p:cNvSpPr txBox="1">
            <a:spLocks/>
          </p:cNvSpPr>
          <p:nvPr/>
        </p:nvSpPr>
        <p:spPr>
          <a:xfrm>
            <a:off x="1217612" y="762000"/>
            <a:ext cx="2487613" cy="5714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47C0-99FE-4066-A63C-C49C97027834}"/>
              </a:ext>
            </a:extLst>
          </p:cNvPr>
          <p:cNvSpPr/>
          <p:nvPr/>
        </p:nvSpPr>
        <p:spPr>
          <a:xfrm>
            <a:off x="1217612" y="838200"/>
            <a:ext cx="1074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Build a logistic regression model with "class" as the response variable, and all other remaining variables as the predictors.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0DA1B-EBA7-4FA3-BD30-D642DEF3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828800"/>
            <a:ext cx="8467739" cy="46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9075-F3EA-4EDE-BF4E-C247F8D0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12" y="609600"/>
            <a:ext cx="2286000" cy="660400"/>
          </a:xfrm>
        </p:spPr>
        <p:txBody>
          <a:bodyPr>
            <a:normAutofit/>
          </a:bodyPr>
          <a:lstStyle/>
          <a:p>
            <a:r>
              <a:rPr lang="en-US" sz="2800" b="1" dirty="0"/>
              <a:t>Fitting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6FB79-C08B-407B-8B81-48C0F3BA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" y="1461812"/>
            <a:ext cx="10231278" cy="43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5A5C-0E01-4CE5-BB34-5C7C95F0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533400"/>
            <a:ext cx="4724399" cy="660400"/>
          </a:xfrm>
        </p:spPr>
        <p:txBody>
          <a:bodyPr>
            <a:normAutofit/>
          </a:bodyPr>
          <a:lstStyle/>
          <a:p>
            <a:r>
              <a:rPr lang="en-US" sz="2800" b="1" dirty="0"/>
              <a:t>Evaluating Model on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71DF3-B08A-488C-B44F-D7927268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371600"/>
            <a:ext cx="5077534" cy="479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44856-97BD-4AB2-BADC-667D85940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085788"/>
            <a:ext cx="4477375" cy="14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84F6-165A-42B1-9131-05F1B75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600"/>
            <a:ext cx="1370329" cy="508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Ques.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7178A-4E0E-4C5D-B4D0-FCB09132B0C4}"/>
              </a:ext>
            </a:extLst>
          </p:cNvPr>
          <p:cNvSpPr txBox="1">
            <a:spLocks/>
          </p:cNvSpPr>
          <p:nvPr/>
        </p:nvSpPr>
        <p:spPr>
          <a:xfrm>
            <a:off x="1217612" y="762000"/>
            <a:ext cx="2487613" cy="5714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47C0-99FE-4066-A63C-C49C97027834}"/>
              </a:ext>
            </a:extLst>
          </p:cNvPr>
          <p:cNvSpPr/>
          <p:nvPr/>
        </p:nvSpPr>
        <p:spPr>
          <a:xfrm>
            <a:off x="1217612" y="838200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Helvetica Neue"/>
              </a:rPr>
              <a:t>What is the value of the deviance difference? Is the overall logistic regression significant? Explain your answer. What does it mean to say that the overall logistic regression is significant?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3225E-F129-4C9A-80AD-329F57BB9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514600"/>
            <a:ext cx="10307488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84F6-165A-42B1-9131-05F1B75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600"/>
            <a:ext cx="1370329" cy="508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Ques. 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7178A-4E0E-4C5D-B4D0-FCB09132B0C4}"/>
              </a:ext>
            </a:extLst>
          </p:cNvPr>
          <p:cNvSpPr txBox="1">
            <a:spLocks/>
          </p:cNvSpPr>
          <p:nvPr/>
        </p:nvSpPr>
        <p:spPr>
          <a:xfrm>
            <a:off x="1217612" y="762000"/>
            <a:ext cx="2487613" cy="5714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47C0-99FE-4066-A63C-C49C97027834}"/>
              </a:ext>
            </a:extLst>
          </p:cNvPr>
          <p:cNvSpPr/>
          <p:nvPr/>
        </p:nvSpPr>
        <p:spPr>
          <a:xfrm>
            <a:off x="1217612" y="838200"/>
            <a:ext cx="1074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Helvetica Neue"/>
              </a:rPr>
              <a:t>Without reference to inferential significance, express the form of the logit.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A1D98-88C3-442C-84AF-3300F291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11" y="1828800"/>
            <a:ext cx="8016002" cy="43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A77178A-4E0E-4C5D-B4D0-FCB09132B0C4}"/>
              </a:ext>
            </a:extLst>
          </p:cNvPr>
          <p:cNvSpPr txBox="1">
            <a:spLocks/>
          </p:cNvSpPr>
          <p:nvPr/>
        </p:nvSpPr>
        <p:spPr>
          <a:xfrm>
            <a:off x="1217612" y="762000"/>
            <a:ext cx="2487613" cy="5714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47C0-99FE-4066-A63C-C49C97027834}"/>
              </a:ext>
            </a:extLst>
          </p:cNvPr>
          <p:cNvSpPr/>
          <p:nvPr/>
        </p:nvSpPr>
        <p:spPr>
          <a:xfrm>
            <a:off x="1216024" y="900153"/>
            <a:ext cx="1074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Helvetica Neue"/>
              </a:rPr>
              <a:t>Which variables do not appear to be significant predictors of breast cancer </a:t>
            </a:r>
            <a:r>
              <a:rPr lang="en-IN" b="1" dirty="0" err="1">
                <a:latin typeface="Helvetica Neue"/>
              </a:rPr>
              <a:t>tumor</a:t>
            </a:r>
            <a:r>
              <a:rPr lang="en-IN" b="1" dirty="0">
                <a:latin typeface="Helvetica Neue"/>
              </a:rPr>
              <a:t> class? Explain your answer.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CC16F-6A84-432B-AEE1-2AD4769C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4" y="1888331"/>
            <a:ext cx="10469436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3D9E34-BD52-477D-BD90-6085B52D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1" y="3181348"/>
            <a:ext cx="609600" cy="2467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E62CF0-595A-489C-B615-CBE99F027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1" y="3200400"/>
            <a:ext cx="609600" cy="2448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119C6-4626-4853-996E-109D68522109}"/>
              </a:ext>
            </a:extLst>
          </p:cNvPr>
          <p:cNvSpPr txBox="1"/>
          <p:nvPr/>
        </p:nvSpPr>
        <p:spPr>
          <a:xfrm>
            <a:off x="3865560" y="3301148"/>
            <a:ext cx="7980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Backward Elimination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x4 </a:t>
            </a:r>
            <a:r>
              <a:rPr lang="en-US" sz="2800" dirty="0" err="1"/>
              <a:t>i.e</a:t>
            </a:r>
            <a:r>
              <a:rPr lang="en-US" sz="2800" dirty="0"/>
              <a:t> </a:t>
            </a:r>
            <a:r>
              <a:rPr lang="en-US" sz="2800" dirty="0" err="1"/>
              <a:t>marginal_adhesion</a:t>
            </a:r>
            <a:r>
              <a:rPr lang="en-US" sz="2800" dirty="0"/>
              <a:t> is insignificant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After 2 iterations,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x3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cell_size_uniformity</a:t>
            </a:r>
            <a:r>
              <a:rPr lang="en-US" dirty="0"/>
              <a:t> is also insignificant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 other variables are significant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41EE0A-9F37-447B-9C98-F538E976AC56}"/>
              </a:ext>
            </a:extLst>
          </p:cNvPr>
          <p:cNvSpPr txBox="1">
            <a:spLocks/>
          </p:cNvSpPr>
          <p:nvPr/>
        </p:nvSpPr>
        <p:spPr>
          <a:xfrm>
            <a:off x="1149030" y="273050"/>
            <a:ext cx="1370329" cy="508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/>
              <a:t>Ques. 4</a:t>
            </a:r>
          </a:p>
        </p:txBody>
      </p:sp>
    </p:spTree>
    <p:extLst>
      <p:ext uri="{BB962C8B-B14F-4D97-AF65-F5344CB8AC3E}">
        <p14:creationId xmlns:p14="http://schemas.microsoft.com/office/powerpoint/2010/main" val="34021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84F6-165A-42B1-9131-05F1B75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600"/>
            <a:ext cx="1370329" cy="508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Ques. 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7178A-4E0E-4C5D-B4D0-FCB09132B0C4}"/>
              </a:ext>
            </a:extLst>
          </p:cNvPr>
          <p:cNvSpPr txBox="1">
            <a:spLocks/>
          </p:cNvSpPr>
          <p:nvPr/>
        </p:nvSpPr>
        <p:spPr>
          <a:xfrm>
            <a:off x="1217612" y="762000"/>
            <a:ext cx="2487613" cy="5714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47C0-99FE-4066-A63C-C49C97027834}"/>
              </a:ext>
            </a:extLst>
          </p:cNvPr>
          <p:cNvSpPr/>
          <p:nvPr/>
        </p:nvSpPr>
        <p:spPr>
          <a:xfrm>
            <a:off x="1217612" y="681037"/>
            <a:ext cx="1074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Helvetica Neue"/>
              </a:rPr>
              <a:t>Discuss whether the variables you cited in Question number 4 above, should be used in predicting the class of </a:t>
            </a:r>
            <a:r>
              <a:rPr lang="en-IN" sz="2000" b="1" dirty="0" err="1">
                <a:latin typeface="Helvetica Neue"/>
              </a:rPr>
              <a:t>tumor</a:t>
            </a:r>
            <a:r>
              <a:rPr lang="en-IN" sz="2000" b="1" dirty="0">
                <a:latin typeface="Helvetica Neue"/>
              </a:rPr>
              <a:t> with a new unseen data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FE229-7040-4699-858B-2CEFA1BC7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522067"/>
            <a:ext cx="8915400" cy="48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84F6-165A-42B1-9131-05F1B75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600"/>
            <a:ext cx="1370329" cy="508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Ques. 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7178A-4E0E-4C5D-B4D0-FCB09132B0C4}"/>
              </a:ext>
            </a:extLst>
          </p:cNvPr>
          <p:cNvSpPr txBox="1">
            <a:spLocks/>
          </p:cNvSpPr>
          <p:nvPr/>
        </p:nvSpPr>
        <p:spPr>
          <a:xfrm>
            <a:off x="1217612" y="762000"/>
            <a:ext cx="2487613" cy="5714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47C0-99FE-4066-A63C-C49C97027834}"/>
              </a:ext>
            </a:extLst>
          </p:cNvPr>
          <p:cNvSpPr/>
          <p:nvPr/>
        </p:nvSpPr>
        <p:spPr>
          <a:xfrm>
            <a:off x="1217612" y="838200"/>
            <a:ext cx="1074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Helvetica Neue"/>
              </a:rPr>
              <a:t>Discuss how you should handle variables with p-values around 0.05, 0.10 or 0.15.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A9E480F-071F-4570-93FF-D1D5CB9691B0}"/>
              </a:ext>
            </a:extLst>
          </p:cNvPr>
          <p:cNvSpPr txBox="1">
            <a:spLocks/>
          </p:cNvSpPr>
          <p:nvPr/>
        </p:nvSpPr>
        <p:spPr>
          <a:xfrm>
            <a:off x="1217612" y="2286000"/>
            <a:ext cx="10744200" cy="2667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rgbClr val="000000"/>
                </a:solidFill>
                <a:latin typeface="Helvetica Neue"/>
              </a:rPr>
              <a:t>The significance level for a given hypothesis test is a value for which a p-value less than or equal to is considered statistically significant. Typical values for are 0.05, 0.10, and 0.15.</a:t>
            </a:r>
          </a:p>
          <a:p>
            <a:r>
              <a:rPr lang="en-US" sz="1800" dirty="0"/>
              <a:t>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The p-value is compared with the desired significance level of our test and, if it smaller, the result is significant. If p-value is greater than significant level we remove that features from our training data.</a:t>
            </a:r>
          </a:p>
          <a:p>
            <a:r>
              <a:rPr lang="en-IN" sz="1800" dirty="0">
                <a:solidFill>
                  <a:srgbClr val="000000"/>
                </a:solidFill>
                <a:latin typeface="Helvetica Neue"/>
              </a:rPr>
              <a:t>We will find p-value for each feature and then we compare each p-value with desired significance level.</a:t>
            </a:r>
          </a:p>
          <a:p>
            <a:r>
              <a:rPr lang="en-IN" sz="1800" dirty="0">
                <a:solidFill>
                  <a:srgbClr val="000000"/>
                </a:solidFill>
                <a:latin typeface="Helvetica Neue"/>
              </a:rPr>
              <a:t>If p-value is less than or equal to significance level it means the particular feature is significant, and we remove all those features with p-value greater than significance level.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40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84F6-165A-42B1-9131-05F1B75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600"/>
            <a:ext cx="1370329" cy="508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Ques. 7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7178A-4E0E-4C5D-B4D0-FCB09132B0C4}"/>
              </a:ext>
            </a:extLst>
          </p:cNvPr>
          <p:cNvSpPr txBox="1">
            <a:spLocks/>
          </p:cNvSpPr>
          <p:nvPr/>
        </p:nvSpPr>
        <p:spPr>
          <a:xfrm>
            <a:off x="1217612" y="762000"/>
            <a:ext cx="2487613" cy="5714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47C0-99FE-4066-A63C-C49C97027834}"/>
              </a:ext>
            </a:extLst>
          </p:cNvPr>
          <p:cNvSpPr/>
          <p:nvPr/>
        </p:nvSpPr>
        <p:spPr>
          <a:xfrm>
            <a:off x="1217612" y="838200"/>
            <a:ext cx="1074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Helvetica Neue"/>
              </a:rPr>
              <a:t>Explain what will happen to the deviance difference if you rerun the model, dropping the non-significant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43828-AB23-4C1F-8CEC-BBC74B7D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054087"/>
            <a:ext cx="1034559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0DD62-BF32-4AB9-99A1-99E18D19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551795"/>
            <a:ext cx="4952999" cy="6096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A Quick view of the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8BEED3-1705-42B0-992B-F6AA7AFC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36" y="1905000"/>
            <a:ext cx="44958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B15CB4-A2FC-4F85-9328-6193B7247B99}"/>
              </a:ext>
            </a:extLst>
          </p:cNvPr>
          <p:cNvSpPr txBox="1"/>
          <p:nvPr/>
        </p:nvSpPr>
        <p:spPr>
          <a:xfrm>
            <a:off x="1217612" y="1600200"/>
            <a:ext cx="5715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Collected by Dr. William H. Wohlberg from the University of Wisconsin Hospitals, Madison.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699 rows &amp; 10 columns: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Clump Thickness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Uniformity of Cell Size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Uniformity of Cell Shape 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Marginal Adhesion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Single Epithelial Cell Size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Bare Nuclei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Bland Chromatin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Normal Nucleoli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Mitoses</a:t>
            </a:r>
          </a:p>
          <a:p>
            <a:pPr marL="1066693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Class (Response Variable)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7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1001009-B84F-4685-90A2-9CBBF4FC383C}"/>
              </a:ext>
            </a:extLst>
          </p:cNvPr>
          <p:cNvSpPr txBox="1">
            <a:spLocks/>
          </p:cNvSpPr>
          <p:nvPr/>
        </p:nvSpPr>
        <p:spPr>
          <a:xfrm>
            <a:off x="1674812" y="1052833"/>
            <a:ext cx="9601200" cy="669671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AEB850D4-18D0-4AD4-B01F-8D1FE4E2C74D}"/>
              </a:ext>
            </a:extLst>
          </p:cNvPr>
          <p:cNvSpPr txBox="1">
            <a:spLocks/>
          </p:cNvSpPr>
          <p:nvPr/>
        </p:nvSpPr>
        <p:spPr>
          <a:xfrm>
            <a:off x="2951162" y="2857500"/>
            <a:ext cx="6286500" cy="11430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0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DF9228-2E42-4300-9683-9D125800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57" y="990600"/>
            <a:ext cx="5405755" cy="64789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Problem Statement &amp; Task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A77438-9972-4172-A687-EA6BF47E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69" y="1981200"/>
            <a:ext cx="9941243" cy="3352800"/>
          </a:xfrm>
        </p:spPr>
        <p:txBody>
          <a:bodyPr/>
          <a:lstStyle/>
          <a:p>
            <a:r>
              <a:rPr lang="en-US" sz="2400" dirty="0"/>
              <a:t>A tumor is an abnormal lump or growth of cells.</a:t>
            </a:r>
          </a:p>
          <a:p>
            <a:pPr lvl="1"/>
            <a:r>
              <a:rPr lang="en-US" dirty="0"/>
              <a:t>When the cells in the tumor are normal, it is benign. </a:t>
            </a:r>
          </a:p>
          <a:p>
            <a:pPr lvl="1"/>
            <a:r>
              <a:rPr lang="en-US" dirty="0"/>
              <a:t>When the cells are abnormal and can grow uncontrollably, they are cancerous cells, and the tumor is malignant.</a:t>
            </a:r>
          </a:p>
          <a:p>
            <a:r>
              <a:rPr lang="en-US" sz="2400" dirty="0"/>
              <a:t>Nine predictors are used to predict the class of cancer.</a:t>
            </a:r>
          </a:p>
          <a:p>
            <a:r>
              <a:rPr lang="en-US" sz="2400" dirty="0"/>
              <a:t>Logistic Regression algorithm is used, since it is a binary classification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6E40B-C11D-4A70-9DDC-EA5B182E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317" y="1066800"/>
            <a:ext cx="5377895" cy="538163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Task Breakdown: CRISP-DM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6BE721-C004-40B1-8C27-0EBFC1AE8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668" y="2133600"/>
            <a:ext cx="8038543" cy="3429000"/>
          </a:xfrm>
        </p:spPr>
        <p:txBody>
          <a:bodyPr>
            <a:normAutofit/>
          </a:bodyPr>
          <a:lstStyle/>
          <a:p>
            <a:r>
              <a:rPr lang="en-US" sz="2400" dirty="0"/>
              <a:t>Cross Industry Standard Process for Data Mining (CRISP-DM)</a:t>
            </a:r>
          </a:p>
          <a:p>
            <a:pPr marL="1066693" lvl="1" indent="-457200" algn="just"/>
            <a:r>
              <a:rPr lang="en-US" dirty="0"/>
              <a:t>First phase - </a:t>
            </a:r>
            <a:r>
              <a:rPr lang="en-US" b="1" dirty="0"/>
              <a:t>Business Understanding</a:t>
            </a:r>
          </a:p>
          <a:p>
            <a:pPr marL="1066693" lvl="1" indent="-457200" algn="just"/>
            <a:r>
              <a:rPr lang="en-US" dirty="0"/>
              <a:t>Second phase - </a:t>
            </a:r>
            <a:r>
              <a:rPr lang="en-US" b="1" dirty="0"/>
              <a:t>Data Understanding</a:t>
            </a:r>
          </a:p>
          <a:p>
            <a:pPr marL="1066693" lvl="1" indent="-457200" algn="just"/>
            <a:r>
              <a:rPr lang="en-US" dirty="0"/>
              <a:t>Third phase - </a:t>
            </a:r>
            <a:r>
              <a:rPr lang="en-US" b="1" dirty="0"/>
              <a:t>Data Preparation</a:t>
            </a:r>
          </a:p>
          <a:p>
            <a:pPr marL="1066693" lvl="1" indent="-457200" algn="just"/>
            <a:r>
              <a:rPr lang="en-US" dirty="0"/>
              <a:t>Fourth phase - </a:t>
            </a:r>
            <a:r>
              <a:rPr lang="en-US" b="1" dirty="0"/>
              <a:t>Modeling</a:t>
            </a:r>
          </a:p>
          <a:p>
            <a:pPr marL="1066693" lvl="1" indent="-457200" algn="just"/>
            <a:r>
              <a:rPr lang="en-US" dirty="0"/>
              <a:t>Fifth phase - </a:t>
            </a:r>
            <a:r>
              <a:rPr lang="en-US" b="1" dirty="0"/>
              <a:t>Evaluation</a:t>
            </a:r>
          </a:p>
          <a:p>
            <a:pPr marL="1066693" lvl="1" indent="-457200" algn="just"/>
            <a:r>
              <a:rPr lang="en-US" dirty="0"/>
              <a:t>Sixth phase - </a:t>
            </a:r>
            <a:r>
              <a:rPr lang="en-US" b="1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7C84F-240A-471C-AB06-EA0207D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1" y="1143000"/>
            <a:ext cx="4876801" cy="554734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Business Statement &amp; 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61045-B8D9-4C40-AE2C-435738C6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3" y="2133600"/>
            <a:ext cx="7543800" cy="2667000"/>
          </a:xfrm>
        </p:spPr>
        <p:txBody>
          <a:bodyPr>
            <a:normAutofit/>
          </a:bodyPr>
          <a:lstStyle/>
          <a:p>
            <a:r>
              <a:rPr lang="en-US" sz="2400" dirty="0"/>
              <a:t>Breast Cancer diagnosis is very necessary.</a:t>
            </a:r>
          </a:p>
          <a:p>
            <a:r>
              <a:rPr lang="en-US" sz="2400" dirty="0"/>
              <a:t>Most general hospitals do not have the facilities.</a:t>
            </a:r>
          </a:p>
          <a:p>
            <a:r>
              <a:rPr lang="en-US" sz="2400" dirty="0"/>
              <a:t>Cancer can spread if long time is taken to diagnose.</a:t>
            </a:r>
          </a:p>
          <a:p>
            <a:r>
              <a:rPr lang="en-US" sz="2400" dirty="0"/>
              <a:t>Malignant &amp; Benign tumors are very hard to distinguish.</a:t>
            </a:r>
          </a:p>
          <a:p>
            <a:r>
              <a:rPr lang="en-US" sz="2400" dirty="0"/>
              <a:t>Early Discovery: Lots of saved lives.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E14-B5F7-4E44-BDBF-27A3395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99" y="982682"/>
            <a:ext cx="2487613" cy="57148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Requirements: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B94E196-FE8D-430D-AAD4-4CC25E7CE4C7}"/>
              </a:ext>
            </a:extLst>
          </p:cNvPr>
          <p:cNvSpPr txBox="1">
            <a:spLocks/>
          </p:cNvSpPr>
          <p:nvPr/>
        </p:nvSpPr>
        <p:spPr>
          <a:xfrm>
            <a:off x="1625599" y="2057400"/>
            <a:ext cx="8038543" cy="3817918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Operating System: Windows 10</a:t>
            </a:r>
          </a:p>
          <a:p>
            <a:r>
              <a:rPr lang="en-US" sz="2400" dirty="0"/>
              <a:t>Anaconda Distribution for Windows</a:t>
            </a:r>
          </a:p>
          <a:p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sz="2400" dirty="0"/>
              <a:t>Python Version 3.5.6</a:t>
            </a:r>
          </a:p>
          <a:p>
            <a:r>
              <a:rPr lang="en-US" sz="2400" dirty="0"/>
              <a:t>Python3 libraries: numpy, pandas, matplotlib, seaborn, </a:t>
            </a:r>
            <a:r>
              <a:rPr lang="en-US" sz="2400" dirty="0" err="1"/>
              <a:t>scikit</a:t>
            </a:r>
            <a:r>
              <a:rPr lang="en-US" sz="2400" dirty="0"/>
              <a:t>-learn, and </a:t>
            </a:r>
            <a:r>
              <a:rPr lang="en-US" sz="2400" dirty="0" err="1"/>
              <a:t>statsmodels</a:t>
            </a:r>
            <a:endParaRPr lang="en-US" sz="2400" dirty="0"/>
          </a:p>
          <a:p>
            <a:r>
              <a:rPr lang="en-US" sz="2400" dirty="0"/>
              <a:t>Wisconsin Breast Cancer Dataset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3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E14-B5F7-4E44-BDBF-27A3395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99" y="381000"/>
            <a:ext cx="2487613" cy="57148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Pre - requisites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ADA39-C811-4D1C-A027-BE396029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1066800"/>
            <a:ext cx="8019920" cy="54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3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E14-B5F7-4E44-BDBF-27A3395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99" y="381000"/>
            <a:ext cx="3402013" cy="57148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Cleaning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5616B-069F-40D4-8668-D2216C58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1066800"/>
            <a:ext cx="8577981" cy="49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8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E14-B5F7-4E44-BDBF-27A3395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99" y="381000"/>
            <a:ext cx="3859213" cy="571481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A1153-4B0C-403B-960C-A8660666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1295400"/>
            <a:ext cx="6654247" cy="54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713</TotalTime>
  <Words>613</Words>
  <Application>Microsoft Office PowerPoint</Application>
  <PresentationFormat>Custom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 Neue</vt:lpstr>
      <vt:lpstr>Times New Roman</vt:lpstr>
      <vt:lpstr>Tech 16x9</vt:lpstr>
      <vt:lpstr>PowerPoint Presentation</vt:lpstr>
      <vt:lpstr>A Quick view of the Dataset</vt:lpstr>
      <vt:lpstr>Problem Statement &amp; Task </vt:lpstr>
      <vt:lpstr>Task Breakdown: CRISP-DM Model</vt:lpstr>
      <vt:lpstr>Business Statement &amp; Benefits</vt:lpstr>
      <vt:lpstr>Requirements:</vt:lpstr>
      <vt:lpstr>Pre - requisites</vt:lpstr>
      <vt:lpstr>Cleaning the dataset</vt:lpstr>
      <vt:lpstr>Exploratory Data Analysis</vt:lpstr>
      <vt:lpstr>Exploratory Data Analysis</vt:lpstr>
      <vt:lpstr>Ques. 1</vt:lpstr>
      <vt:lpstr>Fitting Model</vt:lpstr>
      <vt:lpstr>Evaluating Model on test data</vt:lpstr>
      <vt:lpstr>Ques. 2</vt:lpstr>
      <vt:lpstr>Ques. 3</vt:lpstr>
      <vt:lpstr>PowerPoint Presentation</vt:lpstr>
      <vt:lpstr>Ques. 5</vt:lpstr>
      <vt:lpstr>Ques. 6</vt:lpstr>
      <vt:lpstr>Ques.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Cloudera Hadoop</dc:title>
  <dc:creator>Harshit Khare</dc:creator>
  <cp:lastModifiedBy>Mayank Sharma</cp:lastModifiedBy>
  <cp:revision>95</cp:revision>
  <dcterms:created xsi:type="dcterms:W3CDTF">2018-09-24T15:51:18Z</dcterms:created>
  <dcterms:modified xsi:type="dcterms:W3CDTF">2018-10-12T19:22:07Z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