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6/28/2023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192.168.1.222:800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slide" Target="slide14.xml"/><Relationship Id="rId5" Type="http://schemas.openxmlformats.org/officeDocument/2006/relationships/slide" Target="slide8.xml"/><Relationship Id="rId10" Type="http://schemas.openxmlformats.org/officeDocument/2006/relationships/slide" Target="slide13.xml"/><Relationship Id="rId4" Type="http://schemas.openxmlformats.org/officeDocument/2006/relationships/slide" Target="slide7.xml"/><Relationship Id="rId9"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23DB-589C-7F15-DBBC-6D4FBD31A7B4}"/>
              </a:ext>
            </a:extLst>
          </p:cNvPr>
          <p:cNvSpPr>
            <a:spLocks noGrp="1"/>
          </p:cNvSpPr>
          <p:nvPr>
            <p:ph type="ctrTitle"/>
          </p:nvPr>
        </p:nvSpPr>
        <p:spPr>
          <a:xfrm>
            <a:off x="966174" y="1921933"/>
            <a:ext cx="7978603" cy="2235200"/>
          </a:xfrm>
        </p:spPr>
        <p:txBody>
          <a:bodyPr/>
          <a:lstStyle/>
          <a:p>
            <a:pPr algn="ctr"/>
            <a:r>
              <a:rPr lang="en-IN" sz="9600" dirty="0"/>
              <a:t>QA Tool</a:t>
            </a:r>
          </a:p>
        </p:txBody>
      </p:sp>
      <p:sp>
        <p:nvSpPr>
          <p:cNvPr id="3" name="Subtitle 2">
            <a:extLst>
              <a:ext uri="{FF2B5EF4-FFF2-40B4-BE49-F238E27FC236}">
                <a16:creationId xmlns:a16="http://schemas.microsoft.com/office/drawing/2014/main" id="{32A77900-B792-2AB5-0567-581E20C3183D}"/>
              </a:ext>
            </a:extLst>
          </p:cNvPr>
          <p:cNvSpPr>
            <a:spLocks noGrp="1"/>
          </p:cNvSpPr>
          <p:nvPr>
            <p:ph type="subTitle" idx="1"/>
          </p:nvPr>
        </p:nvSpPr>
        <p:spPr>
          <a:xfrm>
            <a:off x="1177841" y="4157133"/>
            <a:ext cx="7766936" cy="1096899"/>
          </a:xfrm>
        </p:spPr>
        <p:txBody>
          <a:bodyPr/>
          <a:lstStyle/>
          <a:p>
            <a:pPr algn="ctr"/>
            <a:r>
              <a:rPr lang="en-IN" dirty="0"/>
              <a:t>Krushil Gajjar &amp; Team</a:t>
            </a:r>
          </a:p>
        </p:txBody>
      </p:sp>
      <p:pic>
        <p:nvPicPr>
          <p:cNvPr id="4" name="Picture 2" descr="A black and red sign&#10;&#10;Description automatically generated with low confidence">
            <a:extLst>
              <a:ext uri="{FF2B5EF4-FFF2-40B4-BE49-F238E27FC236}">
                <a16:creationId xmlns:a16="http://schemas.microsoft.com/office/drawing/2014/main" id="{B974BAB7-F26D-5D78-2989-359B6A9E6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4" y="628637"/>
            <a:ext cx="1616160" cy="42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98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1477328"/>
          </a:xfrm>
          <a:prstGeom prst="rect">
            <a:avLst/>
          </a:prstGeom>
          <a:noFill/>
        </p:spPr>
        <p:txBody>
          <a:bodyPr wrap="square" rtlCol="0">
            <a:spAutoFit/>
          </a:bodyPr>
          <a:lstStyle/>
          <a:p>
            <a:pPr lvl="1">
              <a:lnSpc>
                <a:spcPct val="150000"/>
              </a:lnSpc>
            </a:pPr>
            <a:r>
              <a:rPr lang="en-US" sz="2400" b="1" dirty="0">
                <a:latin typeface="Trebuchet MS (Body)"/>
              </a:rPr>
              <a:t>8</a:t>
            </a:r>
            <a:r>
              <a:rPr lang="en-US" sz="2400" b="1" i="0" dirty="0">
                <a:latin typeface="Trebuchet MS (Body)"/>
              </a:rPr>
              <a:t>. in_between</a:t>
            </a:r>
          </a:p>
          <a:p>
            <a:pPr lvl="2"/>
            <a:r>
              <a:rPr lang="en-US" dirty="0">
                <a:latin typeface="Trebuchet MS (Body)"/>
              </a:rPr>
              <a:t>In this function check the headers with in between values as the user define, if not then it returns verify “No”</a:t>
            </a:r>
          </a:p>
        </p:txBody>
      </p:sp>
      <p:sp>
        <p:nvSpPr>
          <p:cNvPr id="9" name="TextBox 8">
            <a:extLst>
              <a:ext uri="{FF2B5EF4-FFF2-40B4-BE49-F238E27FC236}">
                <a16:creationId xmlns:a16="http://schemas.microsoft.com/office/drawing/2014/main" id="{80A80207-39C9-493A-71AA-E6C4CC83D4D0}"/>
              </a:ext>
            </a:extLst>
          </p:cNvPr>
          <p:cNvSpPr txBox="1"/>
          <p:nvPr/>
        </p:nvSpPr>
        <p:spPr>
          <a:xfrm>
            <a:off x="654666" y="3403813"/>
            <a:ext cx="6942667" cy="1292662"/>
          </a:xfrm>
          <a:prstGeom prst="rect">
            <a:avLst/>
          </a:prstGeom>
          <a:noFill/>
        </p:spPr>
        <p:txBody>
          <a:bodyPr wrap="square" rtlCol="0">
            <a:spAutoFit/>
          </a:bodyPr>
          <a:lstStyle/>
          <a:p>
            <a:pPr lvl="1"/>
            <a:r>
              <a:rPr lang="en-US" sz="2400" b="1" dirty="0">
                <a:latin typeface="Trebuchet MS (Body)"/>
              </a:rPr>
              <a:t>9</a:t>
            </a:r>
            <a:r>
              <a:rPr lang="en-US" sz="2400" b="1" i="0" dirty="0">
                <a:latin typeface="Trebuchet MS (Body)"/>
              </a:rPr>
              <a:t>. double_depend</a:t>
            </a:r>
          </a:p>
          <a:p>
            <a:pPr lvl="2"/>
            <a:r>
              <a:rPr lang="en-US" dirty="0">
                <a:latin typeface="Trebuchet MS (Body)"/>
              </a:rPr>
              <a:t>This function checks dependent headers all header rows fulfill all rules which are given by the client than returns verify yes.</a:t>
            </a:r>
          </a:p>
        </p:txBody>
      </p:sp>
      <p:pic>
        <p:nvPicPr>
          <p:cNvPr id="4" name="Picture 3">
            <a:extLst>
              <a:ext uri="{FF2B5EF4-FFF2-40B4-BE49-F238E27FC236}">
                <a16:creationId xmlns:a16="http://schemas.microsoft.com/office/drawing/2014/main" id="{4BEA15A7-0AC7-AF3D-7203-83723CFDC3A5}"/>
              </a:ext>
            </a:extLst>
          </p:cNvPr>
          <p:cNvPicPr>
            <a:picLocks noChangeAspect="1"/>
          </p:cNvPicPr>
          <p:nvPr/>
        </p:nvPicPr>
        <p:blipFill>
          <a:blip r:embed="rId2"/>
          <a:stretch>
            <a:fillRect/>
          </a:stretch>
        </p:blipFill>
        <p:spPr>
          <a:xfrm>
            <a:off x="1741266" y="2214702"/>
            <a:ext cx="3519232" cy="1099099"/>
          </a:xfrm>
          <a:prstGeom prst="rect">
            <a:avLst/>
          </a:prstGeom>
        </p:spPr>
      </p:pic>
      <p:pic>
        <p:nvPicPr>
          <p:cNvPr id="8" name="Picture 7">
            <a:extLst>
              <a:ext uri="{FF2B5EF4-FFF2-40B4-BE49-F238E27FC236}">
                <a16:creationId xmlns:a16="http://schemas.microsoft.com/office/drawing/2014/main" id="{C174C1CA-96B3-CC28-9D54-BF23A3FAB92F}"/>
              </a:ext>
            </a:extLst>
          </p:cNvPr>
          <p:cNvPicPr>
            <a:picLocks noChangeAspect="1"/>
          </p:cNvPicPr>
          <p:nvPr/>
        </p:nvPicPr>
        <p:blipFill>
          <a:blip r:embed="rId3"/>
          <a:stretch>
            <a:fillRect/>
          </a:stretch>
        </p:blipFill>
        <p:spPr>
          <a:xfrm>
            <a:off x="1513836" y="4696475"/>
            <a:ext cx="4582164" cy="1857634"/>
          </a:xfrm>
          <a:prstGeom prst="rect">
            <a:avLst/>
          </a:prstGeom>
        </p:spPr>
      </p:pic>
    </p:spTree>
    <p:extLst>
      <p:ext uri="{BB962C8B-B14F-4D97-AF65-F5344CB8AC3E}">
        <p14:creationId xmlns:p14="http://schemas.microsoft.com/office/powerpoint/2010/main" val="379257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923330"/>
          </a:xfrm>
          <a:prstGeom prst="rect">
            <a:avLst/>
          </a:prstGeom>
          <a:noFill/>
        </p:spPr>
        <p:txBody>
          <a:bodyPr wrap="square" rtlCol="0">
            <a:spAutoFit/>
          </a:bodyPr>
          <a:lstStyle/>
          <a:p>
            <a:pPr lvl="1">
              <a:lnSpc>
                <a:spcPct val="150000"/>
              </a:lnSpc>
            </a:pPr>
            <a:r>
              <a:rPr lang="en-US" sz="2400" b="1" dirty="0">
                <a:latin typeface="Trebuchet MS (Body)"/>
              </a:rPr>
              <a:t>10</a:t>
            </a:r>
            <a:r>
              <a:rPr lang="en-US" sz="2400" b="1" i="0" dirty="0">
                <a:latin typeface="Trebuchet MS (Body)"/>
              </a:rPr>
              <a:t>. fix_header</a:t>
            </a:r>
          </a:p>
          <a:p>
            <a:pPr lvl="2"/>
            <a:r>
              <a:rPr lang="en-US" dirty="0">
                <a:latin typeface="Trebuchet MS (Body)"/>
              </a:rPr>
              <a:t>Those headers have fixed datatype such as int, str, bool.</a:t>
            </a:r>
          </a:p>
        </p:txBody>
      </p:sp>
      <p:sp>
        <p:nvSpPr>
          <p:cNvPr id="9" name="TextBox 8">
            <a:extLst>
              <a:ext uri="{FF2B5EF4-FFF2-40B4-BE49-F238E27FC236}">
                <a16:creationId xmlns:a16="http://schemas.microsoft.com/office/drawing/2014/main" id="{80A80207-39C9-493A-71AA-E6C4CC83D4D0}"/>
              </a:ext>
            </a:extLst>
          </p:cNvPr>
          <p:cNvSpPr txBox="1"/>
          <p:nvPr/>
        </p:nvSpPr>
        <p:spPr>
          <a:xfrm>
            <a:off x="654666" y="3403813"/>
            <a:ext cx="6942667" cy="1015663"/>
          </a:xfrm>
          <a:prstGeom prst="rect">
            <a:avLst/>
          </a:prstGeom>
          <a:noFill/>
        </p:spPr>
        <p:txBody>
          <a:bodyPr wrap="square" rtlCol="0">
            <a:spAutoFit/>
          </a:bodyPr>
          <a:lstStyle/>
          <a:p>
            <a:pPr lvl="1"/>
            <a:r>
              <a:rPr lang="en-US" sz="2400" b="1" dirty="0">
                <a:latin typeface="Trebuchet MS (Body)"/>
              </a:rPr>
              <a:t>11</a:t>
            </a:r>
            <a:r>
              <a:rPr lang="en-US" sz="2400" b="1" i="0" dirty="0">
                <a:latin typeface="Trebuchet MS (Body)"/>
              </a:rPr>
              <a:t>. date_format</a:t>
            </a:r>
          </a:p>
          <a:p>
            <a:pPr lvl="2"/>
            <a:r>
              <a:rPr lang="en-US" dirty="0">
                <a:latin typeface="Trebuchet MS (Body)"/>
              </a:rPr>
              <a:t>Check date format is in the correct form as per Rules Json.</a:t>
            </a:r>
          </a:p>
        </p:txBody>
      </p:sp>
      <p:pic>
        <p:nvPicPr>
          <p:cNvPr id="5" name="Picture 4">
            <a:extLst>
              <a:ext uri="{FF2B5EF4-FFF2-40B4-BE49-F238E27FC236}">
                <a16:creationId xmlns:a16="http://schemas.microsoft.com/office/drawing/2014/main" id="{B5531E20-511D-7009-7BF5-15A809CB51EC}"/>
              </a:ext>
            </a:extLst>
          </p:cNvPr>
          <p:cNvPicPr>
            <a:picLocks noChangeAspect="1"/>
          </p:cNvPicPr>
          <p:nvPr/>
        </p:nvPicPr>
        <p:blipFill>
          <a:blip r:embed="rId2"/>
          <a:stretch>
            <a:fillRect/>
          </a:stretch>
        </p:blipFill>
        <p:spPr>
          <a:xfrm>
            <a:off x="1513836" y="1669901"/>
            <a:ext cx="4496427" cy="1619476"/>
          </a:xfrm>
          <a:prstGeom prst="rect">
            <a:avLst/>
          </a:prstGeom>
        </p:spPr>
      </p:pic>
      <p:pic>
        <p:nvPicPr>
          <p:cNvPr id="7" name="Picture 6">
            <a:extLst>
              <a:ext uri="{FF2B5EF4-FFF2-40B4-BE49-F238E27FC236}">
                <a16:creationId xmlns:a16="http://schemas.microsoft.com/office/drawing/2014/main" id="{97F989F2-88C5-8F93-82B8-F3555871BF3F}"/>
              </a:ext>
            </a:extLst>
          </p:cNvPr>
          <p:cNvPicPr>
            <a:picLocks noChangeAspect="1"/>
          </p:cNvPicPr>
          <p:nvPr/>
        </p:nvPicPr>
        <p:blipFill>
          <a:blip r:embed="rId3"/>
          <a:stretch>
            <a:fillRect/>
          </a:stretch>
        </p:blipFill>
        <p:spPr>
          <a:xfrm>
            <a:off x="1513836" y="4678440"/>
            <a:ext cx="3663584" cy="1129693"/>
          </a:xfrm>
          <a:prstGeom prst="rect">
            <a:avLst/>
          </a:prstGeom>
        </p:spPr>
      </p:pic>
    </p:spTree>
    <p:extLst>
      <p:ext uri="{BB962C8B-B14F-4D97-AF65-F5344CB8AC3E}">
        <p14:creationId xmlns:p14="http://schemas.microsoft.com/office/powerpoint/2010/main" val="201496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1477328"/>
          </a:xfrm>
          <a:prstGeom prst="rect">
            <a:avLst/>
          </a:prstGeom>
          <a:noFill/>
        </p:spPr>
        <p:txBody>
          <a:bodyPr wrap="square" rtlCol="0">
            <a:spAutoFit/>
          </a:bodyPr>
          <a:lstStyle/>
          <a:p>
            <a:pPr lvl="1">
              <a:lnSpc>
                <a:spcPct val="150000"/>
              </a:lnSpc>
            </a:pPr>
            <a:r>
              <a:rPr lang="en-US" sz="2400" b="1" dirty="0">
                <a:latin typeface="Trebuchet MS (Body)"/>
              </a:rPr>
              <a:t>12</a:t>
            </a:r>
            <a:r>
              <a:rPr lang="en-US" sz="2400" b="1" i="0" dirty="0">
                <a:latin typeface="Trebuchet MS (Body)"/>
              </a:rPr>
              <a:t>. other_depend</a:t>
            </a:r>
          </a:p>
          <a:p>
            <a:pPr lvl="2"/>
            <a:r>
              <a:rPr lang="en-US" dirty="0">
                <a:latin typeface="Trebuchet MS (Body)"/>
              </a:rPr>
              <a:t>This function checks dependent headers of other header rows fulfill all rules which are given by the client then return verify yes</a:t>
            </a:r>
          </a:p>
        </p:txBody>
      </p:sp>
      <p:sp>
        <p:nvSpPr>
          <p:cNvPr id="9" name="TextBox 8">
            <a:extLst>
              <a:ext uri="{FF2B5EF4-FFF2-40B4-BE49-F238E27FC236}">
                <a16:creationId xmlns:a16="http://schemas.microsoft.com/office/drawing/2014/main" id="{80A80207-39C9-493A-71AA-E6C4CC83D4D0}"/>
              </a:ext>
            </a:extLst>
          </p:cNvPr>
          <p:cNvSpPr txBox="1"/>
          <p:nvPr/>
        </p:nvSpPr>
        <p:spPr>
          <a:xfrm>
            <a:off x="654666" y="3403813"/>
            <a:ext cx="6942667" cy="830997"/>
          </a:xfrm>
          <a:prstGeom prst="rect">
            <a:avLst/>
          </a:prstGeom>
          <a:noFill/>
        </p:spPr>
        <p:txBody>
          <a:bodyPr wrap="square" rtlCol="0">
            <a:spAutoFit/>
          </a:bodyPr>
          <a:lstStyle/>
          <a:p>
            <a:pPr lvl="1"/>
            <a:r>
              <a:rPr lang="en-US" sz="2400" b="1" dirty="0">
                <a:latin typeface="Trebuchet MS (Body)"/>
              </a:rPr>
              <a:t>13</a:t>
            </a:r>
            <a:r>
              <a:rPr lang="en-US" sz="2400" b="1" i="0" dirty="0">
                <a:latin typeface="Trebuchet MS (Body)"/>
              </a:rPr>
              <a:t>. not_match_found</a:t>
            </a:r>
          </a:p>
          <a:p>
            <a:pPr lvl="1"/>
            <a:r>
              <a:rPr lang="en-US" sz="2400" b="1" dirty="0">
                <a:latin typeface="Trebuchet MS (Body)"/>
              </a:rPr>
              <a:t>	</a:t>
            </a:r>
            <a:r>
              <a:rPr lang="en-US" dirty="0">
                <a:latin typeface="Trebuchet MS (Body)"/>
              </a:rPr>
              <a:t>All values are in string, Boolean, or integer.</a:t>
            </a:r>
          </a:p>
        </p:txBody>
      </p:sp>
      <p:pic>
        <p:nvPicPr>
          <p:cNvPr id="4" name="Picture 3">
            <a:extLst>
              <a:ext uri="{FF2B5EF4-FFF2-40B4-BE49-F238E27FC236}">
                <a16:creationId xmlns:a16="http://schemas.microsoft.com/office/drawing/2014/main" id="{2F945D99-F680-76C8-0435-ABF9CB5C84AE}"/>
              </a:ext>
            </a:extLst>
          </p:cNvPr>
          <p:cNvPicPr>
            <a:picLocks noChangeAspect="1"/>
          </p:cNvPicPr>
          <p:nvPr/>
        </p:nvPicPr>
        <p:blipFill>
          <a:blip r:embed="rId2"/>
          <a:stretch>
            <a:fillRect/>
          </a:stretch>
        </p:blipFill>
        <p:spPr>
          <a:xfrm>
            <a:off x="1513836" y="2280322"/>
            <a:ext cx="4286848" cy="952633"/>
          </a:xfrm>
          <a:prstGeom prst="rect">
            <a:avLst/>
          </a:prstGeom>
        </p:spPr>
      </p:pic>
      <p:pic>
        <p:nvPicPr>
          <p:cNvPr id="8" name="Picture 7">
            <a:extLst>
              <a:ext uri="{FF2B5EF4-FFF2-40B4-BE49-F238E27FC236}">
                <a16:creationId xmlns:a16="http://schemas.microsoft.com/office/drawing/2014/main" id="{C4925E7C-0DFE-6F72-5440-AB91E2F3442D}"/>
              </a:ext>
            </a:extLst>
          </p:cNvPr>
          <p:cNvPicPr>
            <a:picLocks noChangeAspect="1"/>
          </p:cNvPicPr>
          <p:nvPr/>
        </p:nvPicPr>
        <p:blipFill>
          <a:blip r:embed="rId3"/>
          <a:stretch>
            <a:fillRect/>
          </a:stretch>
        </p:blipFill>
        <p:spPr>
          <a:xfrm>
            <a:off x="1513836" y="4405668"/>
            <a:ext cx="3219899" cy="2076740"/>
          </a:xfrm>
          <a:prstGeom prst="rect">
            <a:avLst/>
          </a:prstGeom>
        </p:spPr>
      </p:pic>
    </p:spTree>
    <p:extLst>
      <p:ext uri="{BB962C8B-B14F-4D97-AF65-F5344CB8AC3E}">
        <p14:creationId xmlns:p14="http://schemas.microsoft.com/office/powerpoint/2010/main" val="393759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A80207-39C9-493A-71AA-E6C4CC83D4D0}"/>
              </a:ext>
            </a:extLst>
          </p:cNvPr>
          <p:cNvSpPr txBox="1"/>
          <p:nvPr/>
        </p:nvSpPr>
        <p:spPr>
          <a:xfrm>
            <a:off x="688532" y="359408"/>
            <a:ext cx="7659601" cy="1010982"/>
          </a:xfrm>
          <a:prstGeom prst="rect">
            <a:avLst/>
          </a:prstGeom>
          <a:noFill/>
        </p:spPr>
        <p:txBody>
          <a:bodyPr wrap="square" rtlCol="0">
            <a:spAutoFit/>
          </a:bodyPr>
          <a:lstStyle/>
          <a:p>
            <a:pPr lvl="1">
              <a:lnSpc>
                <a:spcPct val="150000"/>
              </a:lnSpc>
            </a:pPr>
            <a:r>
              <a:rPr lang="en-US" sz="2400" b="1" dirty="0">
                <a:latin typeface="Trebuchet MS (Body)"/>
              </a:rPr>
              <a:t>14</a:t>
            </a:r>
            <a:r>
              <a:rPr lang="en-US" sz="2400" b="1" i="0" dirty="0">
                <a:latin typeface="Trebuchet MS (Body)"/>
              </a:rPr>
              <a:t>. get_non_ld_indicesc</a:t>
            </a:r>
          </a:p>
          <a:p>
            <a:pPr lvl="1">
              <a:lnSpc>
                <a:spcPct val="150000"/>
              </a:lnSpc>
            </a:pPr>
            <a:r>
              <a:rPr lang="en-US" dirty="0">
                <a:latin typeface="Trebuchet MS (Body)"/>
              </a:rPr>
              <a:t>	It Checks the list of types in a cell</a:t>
            </a:r>
          </a:p>
        </p:txBody>
      </p:sp>
      <p:pic>
        <p:nvPicPr>
          <p:cNvPr id="11" name="Picture 10">
            <a:extLst>
              <a:ext uri="{FF2B5EF4-FFF2-40B4-BE49-F238E27FC236}">
                <a16:creationId xmlns:a16="http://schemas.microsoft.com/office/drawing/2014/main" id="{93E0049F-E082-C1FA-C131-3470145BC580}"/>
              </a:ext>
            </a:extLst>
          </p:cNvPr>
          <p:cNvPicPr>
            <a:picLocks noChangeAspect="1"/>
          </p:cNvPicPr>
          <p:nvPr/>
        </p:nvPicPr>
        <p:blipFill>
          <a:blip r:embed="rId2"/>
          <a:stretch>
            <a:fillRect/>
          </a:stretch>
        </p:blipFill>
        <p:spPr>
          <a:xfrm>
            <a:off x="1421597" y="1662669"/>
            <a:ext cx="3859181" cy="1190598"/>
          </a:xfrm>
          <a:prstGeom prst="rect">
            <a:avLst/>
          </a:prstGeom>
        </p:spPr>
      </p:pic>
      <p:sp>
        <p:nvSpPr>
          <p:cNvPr id="2" name="TextBox 1">
            <a:extLst>
              <a:ext uri="{FF2B5EF4-FFF2-40B4-BE49-F238E27FC236}">
                <a16:creationId xmlns:a16="http://schemas.microsoft.com/office/drawing/2014/main" id="{E645D040-CD7F-65F4-1546-A3FFCDFD4100}"/>
              </a:ext>
            </a:extLst>
          </p:cNvPr>
          <p:cNvSpPr txBox="1"/>
          <p:nvPr/>
        </p:nvSpPr>
        <p:spPr>
          <a:xfrm>
            <a:off x="688531" y="2984679"/>
            <a:ext cx="7481801" cy="1426481"/>
          </a:xfrm>
          <a:prstGeom prst="rect">
            <a:avLst/>
          </a:prstGeom>
          <a:noFill/>
        </p:spPr>
        <p:txBody>
          <a:bodyPr wrap="square" rtlCol="0">
            <a:spAutoFit/>
          </a:bodyPr>
          <a:lstStyle/>
          <a:p>
            <a:pPr lvl="1">
              <a:lnSpc>
                <a:spcPct val="150000"/>
              </a:lnSpc>
            </a:pPr>
            <a:r>
              <a:rPr lang="en-US" sz="2400" b="1" dirty="0">
                <a:latin typeface="Trebuchet MS (Body)"/>
              </a:rPr>
              <a:t>15</a:t>
            </a:r>
            <a:r>
              <a:rPr lang="en-US" sz="2400" b="1" i="0" dirty="0">
                <a:latin typeface="Trebuchet MS (Body)"/>
              </a:rPr>
              <a:t>. cell_contains</a:t>
            </a:r>
          </a:p>
          <a:p>
            <a:pPr lvl="1">
              <a:lnSpc>
                <a:spcPct val="150000"/>
              </a:lnSpc>
            </a:pPr>
            <a:r>
              <a:rPr lang="en-US" dirty="0">
                <a:latin typeface="Trebuchet MS (Body)"/>
              </a:rPr>
              <a:t>	This example works with given Regex as per true &amp; false 	condition for cell contains or not</a:t>
            </a:r>
          </a:p>
        </p:txBody>
      </p:sp>
      <p:pic>
        <p:nvPicPr>
          <p:cNvPr id="4" name="Picture 3">
            <a:extLst>
              <a:ext uri="{FF2B5EF4-FFF2-40B4-BE49-F238E27FC236}">
                <a16:creationId xmlns:a16="http://schemas.microsoft.com/office/drawing/2014/main" id="{534EA728-25F2-84D0-613C-F1209A648E75}"/>
              </a:ext>
            </a:extLst>
          </p:cNvPr>
          <p:cNvPicPr>
            <a:picLocks noChangeAspect="1"/>
          </p:cNvPicPr>
          <p:nvPr/>
        </p:nvPicPr>
        <p:blipFill>
          <a:blip r:embed="rId3"/>
          <a:stretch>
            <a:fillRect/>
          </a:stretch>
        </p:blipFill>
        <p:spPr>
          <a:xfrm>
            <a:off x="1421597" y="4590584"/>
            <a:ext cx="2765077" cy="1468631"/>
          </a:xfrm>
          <a:prstGeom prst="rect">
            <a:avLst/>
          </a:prstGeom>
        </p:spPr>
      </p:pic>
      <p:pic>
        <p:nvPicPr>
          <p:cNvPr id="7" name="Picture 6">
            <a:extLst>
              <a:ext uri="{FF2B5EF4-FFF2-40B4-BE49-F238E27FC236}">
                <a16:creationId xmlns:a16="http://schemas.microsoft.com/office/drawing/2014/main" id="{DF794667-30AE-EC0E-1C95-9482A882A7E0}"/>
              </a:ext>
            </a:extLst>
          </p:cNvPr>
          <p:cNvPicPr>
            <a:picLocks noChangeAspect="1"/>
          </p:cNvPicPr>
          <p:nvPr/>
        </p:nvPicPr>
        <p:blipFill>
          <a:blip r:embed="rId4"/>
          <a:stretch>
            <a:fillRect/>
          </a:stretch>
        </p:blipFill>
        <p:spPr>
          <a:xfrm>
            <a:off x="4776603" y="4500871"/>
            <a:ext cx="2638793" cy="1648055"/>
          </a:xfrm>
          <a:prstGeom prst="rect">
            <a:avLst/>
          </a:prstGeom>
        </p:spPr>
      </p:pic>
    </p:spTree>
    <p:extLst>
      <p:ext uri="{BB962C8B-B14F-4D97-AF65-F5344CB8AC3E}">
        <p14:creationId xmlns:p14="http://schemas.microsoft.com/office/powerpoint/2010/main" val="375216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A80207-39C9-493A-71AA-E6C4CC83D4D0}"/>
              </a:ext>
            </a:extLst>
          </p:cNvPr>
          <p:cNvSpPr txBox="1"/>
          <p:nvPr/>
        </p:nvSpPr>
        <p:spPr>
          <a:xfrm>
            <a:off x="586933" y="468624"/>
            <a:ext cx="7659601" cy="1010982"/>
          </a:xfrm>
          <a:prstGeom prst="rect">
            <a:avLst/>
          </a:prstGeom>
          <a:noFill/>
        </p:spPr>
        <p:txBody>
          <a:bodyPr wrap="square" rtlCol="0">
            <a:spAutoFit/>
          </a:bodyPr>
          <a:lstStyle/>
          <a:p>
            <a:pPr lvl="1">
              <a:lnSpc>
                <a:spcPct val="150000"/>
              </a:lnSpc>
            </a:pPr>
            <a:r>
              <a:rPr lang="en-US" sz="2400" b="1" dirty="0">
                <a:latin typeface="Trebuchet MS (Body)"/>
              </a:rPr>
              <a:t>16</a:t>
            </a:r>
            <a:r>
              <a:rPr lang="en-US" sz="2400" b="1" i="0" dirty="0">
                <a:latin typeface="Trebuchet MS (Body)"/>
              </a:rPr>
              <a:t>. cell_value_start_end_with</a:t>
            </a:r>
          </a:p>
          <a:p>
            <a:pPr lvl="1">
              <a:lnSpc>
                <a:spcPct val="150000"/>
              </a:lnSpc>
            </a:pPr>
            <a:r>
              <a:rPr lang="en-US" dirty="0">
                <a:latin typeface="Trebuchet MS (Body)"/>
              </a:rPr>
              <a:t>	It Checks the value that starts &amp; ends from a given rule</a:t>
            </a:r>
          </a:p>
        </p:txBody>
      </p:sp>
      <p:pic>
        <p:nvPicPr>
          <p:cNvPr id="7" name="Picture 6">
            <a:extLst>
              <a:ext uri="{FF2B5EF4-FFF2-40B4-BE49-F238E27FC236}">
                <a16:creationId xmlns:a16="http://schemas.microsoft.com/office/drawing/2014/main" id="{5D2516A2-3048-ABC0-104F-17AC0F42E5AE}"/>
              </a:ext>
            </a:extLst>
          </p:cNvPr>
          <p:cNvPicPr>
            <a:picLocks noChangeAspect="1"/>
          </p:cNvPicPr>
          <p:nvPr/>
        </p:nvPicPr>
        <p:blipFill>
          <a:blip r:embed="rId2"/>
          <a:stretch>
            <a:fillRect/>
          </a:stretch>
        </p:blipFill>
        <p:spPr>
          <a:xfrm>
            <a:off x="1502016" y="1752366"/>
            <a:ext cx="3515216" cy="1676634"/>
          </a:xfrm>
          <a:prstGeom prst="rect">
            <a:avLst/>
          </a:prstGeom>
        </p:spPr>
      </p:pic>
    </p:spTree>
    <p:extLst>
      <p:ext uri="{BB962C8B-B14F-4D97-AF65-F5344CB8AC3E}">
        <p14:creationId xmlns:p14="http://schemas.microsoft.com/office/powerpoint/2010/main" val="311433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2C672-280D-A139-114D-2E1C8F1E55E4}"/>
              </a:ext>
            </a:extLst>
          </p:cNvPr>
          <p:cNvSpPr txBox="1"/>
          <p:nvPr/>
        </p:nvSpPr>
        <p:spPr>
          <a:xfrm>
            <a:off x="2658533" y="1982450"/>
            <a:ext cx="5274734" cy="1446550"/>
          </a:xfrm>
          <a:prstGeom prst="rect">
            <a:avLst/>
          </a:prstGeom>
          <a:noFill/>
        </p:spPr>
        <p:txBody>
          <a:bodyPr wrap="square" rtlCol="0">
            <a:spAutoFit/>
          </a:bodyPr>
          <a:lstStyle/>
          <a:p>
            <a:r>
              <a:rPr lang="en-IN" sz="8800" dirty="0">
                <a:solidFill>
                  <a:schemeClr val="accent1"/>
                </a:solidFill>
                <a:latin typeface="+mj-lt"/>
                <a:ea typeface="+mj-ea"/>
                <a:cs typeface="+mj-cs"/>
              </a:rPr>
              <a:t>Thank You</a:t>
            </a:r>
          </a:p>
        </p:txBody>
      </p:sp>
    </p:spTree>
    <p:extLst>
      <p:ext uri="{BB962C8B-B14F-4D97-AF65-F5344CB8AC3E}">
        <p14:creationId xmlns:p14="http://schemas.microsoft.com/office/powerpoint/2010/main" val="210371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23DB-589C-7F15-DBBC-6D4FBD31A7B4}"/>
              </a:ext>
            </a:extLst>
          </p:cNvPr>
          <p:cNvSpPr>
            <a:spLocks noGrp="1"/>
          </p:cNvSpPr>
          <p:nvPr>
            <p:ph type="ctrTitle"/>
          </p:nvPr>
        </p:nvSpPr>
        <p:spPr>
          <a:xfrm>
            <a:off x="849398" y="-323618"/>
            <a:ext cx="7766936" cy="1646302"/>
          </a:xfrm>
        </p:spPr>
        <p:txBody>
          <a:bodyPr/>
          <a:lstStyle/>
          <a:p>
            <a:pPr algn="l"/>
            <a:r>
              <a:rPr lang="en-IN" sz="3600" dirty="0">
                <a:solidFill>
                  <a:schemeClr val="tx1"/>
                </a:solidFill>
              </a:rPr>
              <a:t>Introduction</a:t>
            </a:r>
          </a:p>
        </p:txBody>
      </p:sp>
      <p:sp>
        <p:nvSpPr>
          <p:cNvPr id="8" name="TextBox 7">
            <a:extLst>
              <a:ext uri="{FF2B5EF4-FFF2-40B4-BE49-F238E27FC236}">
                <a16:creationId xmlns:a16="http://schemas.microsoft.com/office/drawing/2014/main" id="{6A721DD0-6305-632F-4AC0-AE010E2FD7DC}"/>
              </a:ext>
            </a:extLst>
          </p:cNvPr>
          <p:cNvSpPr txBox="1"/>
          <p:nvPr/>
        </p:nvSpPr>
        <p:spPr>
          <a:xfrm>
            <a:off x="939800" y="1752600"/>
            <a:ext cx="8060266"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QA, or quality assurance, is part of the testing process that helps to ensure that the best possible product or service is delivered to end users. In the programming sense, we want to release a streamlined product with zero bugs. QA practices offer tools that help teams achieve the required level of software reliability.</a:t>
            </a:r>
          </a:p>
          <a:p>
            <a:endParaRPr lang="en-US" dirty="0"/>
          </a:p>
          <a:p>
            <a:pPr marL="285750" indent="-285750">
              <a:buFont typeface="Wingdings" panose="05000000000000000000" pitchFamily="2" charset="2"/>
              <a:buChar char="q"/>
            </a:pPr>
            <a:r>
              <a:rPr lang="en-US" dirty="0"/>
              <a:t>Kindly find the following global URL for Qa Tool</a:t>
            </a:r>
          </a:p>
          <a:p>
            <a:pPr marL="742950" lvl="1" indent="-285750">
              <a:buFont typeface="Wingdings" panose="05000000000000000000" pitchFamily="2" charset="2"/>
              <a:buChar char="q"/>
            </a:pPr>
            <a:r>
              <a:rPr lang="en-US" dirty="0">
                <a:hlinkClick r:id="rId2"/>
              </a:rPr>
              <a:t>http://192.168.0.39:8000/</a:t>
            </a:r>
            <a:endParaRPr lang="en-US" dirty="0"/>
          </a:p>
          <a:p>
            <a:pPr lvl="1"/>
            <a:endParaRPr lang="en-US" dirty="0"/>
          </a:p>
          <a:p>
            <a:pPr marL="285750" indent="-285750">
              <a:buFont typeface="Wingdings" panose="05000000000000000000" pitchFamily="2" charset="2"/>
              <a:buChar char="q"/>
            </a:pPr>
            <a:r>
              <a:rPr lang="en-US" dirty="0"/>
              <a:t>In This Tutorial, we are going to demonstrate how to create a Rules Json for any project to validate respective files</a:t>
            </a:r>
          </a:p>
          <a:p>
            <a:endParaRPr lang="en-US" dirty="0"/>
          </a:p>
          <a:p>
            <a:endParaRPr lang="en-IN" dirty="0"/>
          </a:p>
        </p:txBody>
      </p:sp>
    </p:spTree>
    <p:extLst>
      <p:ext uri="{BB962C8B-B14F-4D97-AF65-F5344CB8AC3E}">
        <p14:creationId xmlns:p14="http://schemas.microsoft.com/office/powerpoint/2010/main" val="103643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23DB-589C-7F15-DBBC-6D4FBD31A7B4}"/>
              </a:ext>
            </a:extLst>
          </p:cNvPr>
          <p:cNvSpPr>
            <a:spLocks noGrp="1"/>
          </p:cNvSpPr>
          <p:nvPr>
            <p:ph type="ctrTitle"/>
          </p:nvPr>
        </p:nvSpPr>
        <p:spPr>
          <a:xfrm>
            <a:off x="849398" y="-323618"/>
            <a:ext cx="7766936" cy="1646302"/>
          </a:xfrm>
        </p:spPr>
        <p:txBody>
          <a:bodyPr/>
          <a:lstStyle/>
          <a:p>
            <a:pPr algn="l"/>
            <a:r>
              <a:rPr lang="en-IN" sz="3600" dirty="0">
                <a:solidFill>
                  <a:schemeClr val="tx1"/>
                </a:solidFill>
              </a:rPr>
              <a:t>Process Flow Chart</a:t>
            </a:r>
          </a:p>
        </p:txBody>
      </p:sp>
      <p:pic>
        <p:nvPicPr>
          <p:cNvPr id="4" name="Picture 3">
            <a:extLst>
              <a:ext uri="{FF2B5EF4-FFF2-40B4-BE49-F238E27FC236}">
                <a16:creationId xmlns:a16="http://schemas.microsoft.com/office/drawing/2014/main" id="{C979D259-755B-57EF-A576-F2340F595D6B}"/>
              </a:ext>
            </a:extLst>
          </p:cNvPr>
          <p:cNvPicPr>
            <a:picLocks noChangeAspect="1"/>
          </p:cNvPicPr>
          <p:nvPr/>
        </p:nvPicPr>
        <p:blipFill>
          <a:blip r:embed="rId2"/>
          <a:stretch>
            <a:fillRect/>
          </a:stretch>
        </p:blipFill>
        <p:spPr>
          <a:xfrm>
            <a:off x="589037" y="1770742"/>
            <a:ext cx="8287657" cy="4020458"/>
          </a:xfrm>
          <a:prstGeom prst="rect">
            <a:avLst/>
          </a:prstGeom>
        </p:spPr>
      </p:pic>
    </p:spTree>
    <p:extLst>
      <p:ext uri="{BB962C8B-B14F-4D97-AF65-F5344CB8AC3E}">
        <p14:creationId xmlns:p14="http://schemas.microsoft.com/office/powerpoint/2010/main" val="248663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23DB-589C-7F15-DBBC-6D4FBD31A7B4}"/>
              </a:ext>
            </a:extLst>
          </p:cNvPr>
          <p:cNvSpPr>
            <a:spLocks noGrp="1"/>
          </p:cNvSpPr>
          <p:nvPr>
            <p:ph type="ctrTitle"/>
          </p:nvPr>
        </p:nvSpPr>
        <p:spPr>
          <a:xfrm>
            <a:off x="857865" y="-238951"/>
            <a:ext cx="7766936" cy="1646302"/>
          </a:xfrm>
        </p:spPr>
        <p:txBody>
          <a:bodyPr/>
          <a:lstStyle/>
          <a:p>
            <a:pPr algn="l"/>
            <a:r>
              <a:rPr lang="en-IN" sz="3600" b="1" dirty="0">
                <a:solidFill>
                  <a:schemeClr val="tx1"/>
                </a:solidFill>
              </a:rPr>
              <a:t>How to create Rules Json</a:t>
            </a:r>
          </a:p>
        </p:txBody>
      </p:sp>
      <p:sp>
        <p:nvSpPr>
          <p:cNvPr id="8" name="TextBox 7">
            <a:extLst>
              <a:ext uri="{FF2B5EF4-FFF2-40B4-BE49-F238E27FC236}">
                <a16:creationId xmlns:a16="http://schemas.microsoft.com/office/drawing/2014/main" id="{6A721DD0-6305-632F-4AC0-AE010E2FD7DC}"/>
              </a:ext>
            </a:extLst>
          </p:cNvPr>
          <p:cNvSpPr txBox="1"/>
          <p:nvPr/>
        </p:nvSpPr>
        <p:spPr>
          <a:xfrm>
            <a:off x="711200" y="2072902"/>
            <a:ext cx="8060266" cy="5663089"/>
          </a:xfrm>
          <a:prstGeom prst="rect">
            <a:avLst/>
          </a:prstGeom>
          <a:noFill/>
        </p:spPr>
        <p:txBody>
          <a:bodyPr wrap="square" numCol="2" rtlCol="0" anchor="ctr">
            <a:spAutoFit/>
          </a:bodyPr>
          <a:lstStyle/>
          <a:p>
            <a:endParaRPr lang="en-IN" dirty="0"/>
          </a:p>
          <a:p>
            <a:endParaRPr lang="en-IN" dirty="0"/>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2" action="ppaction://hlinksldjump"/>
              </a:rPr>
              <a:t>has_empty</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err="1">
                <a:solidFill>
                  <a:schemeClr val="tx1">
                    <a:lumMod val="75000"/>
                    <a:lumOff val="25000"/>
                  </a:schemeClr>
                </a:solidFill>
                <a:latin typeface="Trebuchet MS (Body)"/>
                <a:hlinkClick r:id="rId3" action="ppaction://hlinksldjump"/>
              </a:rPr>
              <a:t>data_type</a:t>
            </a:r>
            <a:endParaRPr lang="en-US" sz="1600" dirty="0">
              <a:solidFill>
                <a:schemeClr val="tx1">
                  <a:lumMod val="75000"/>
                  <a:lumOff val="25000"/>
                </a:schemeClr>
              </a:solidFill>
              <a:latin typeface="Trebuchet MS (Body)"/>
              <a:hlinkClick r:id="rId3" action="ppaction://hlinksldjump"/>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3" action="ppaction://hlinksldjump"/>
              </a:rPr>
              <a:t>data_length</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4" action="ppaction://hlinksldjump"/>
              </a:rPr>
              <a:t>depend_header</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5" action="ppaction://hlinksldjump"/>
              </a:rPr>
              <a:t>data_redundant</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6" action="ppaction://hlinksldjump"/>
              </a:rPr>
              <a:t>greater_than</a:t>
            </a:r>
            <a:endParaRPr lang="en-US" sz="1600" dirty="0">
              <a:solidFill>
                <a:schemeClr val="tx1">
                  <a:lumMod val="75000"/>
                  <a:lumOff val="25000"/>
                </a:schemeClr>
              </a:solidFill>
              <a:latin typeface="Trebuchet MS (Body)"/>
              <a:hlinkClick r:id="rId6" action="ppaction://hlinksldjump"/>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6" action="ppaction://hlinksldjump"/>
              </a:rPr>
              <a:t>less_than</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7" action="ppaction://hlinksldjump"/>
              </a:rPr>
              <a:t>in_between</a:t>
            </a:r>
            <a:endParaRPr lang="en-US" sz="1600" dirty="0">
              <a:solidFill>
                <a:schemeClr val="tx1">
                  <a:lumMod val="75000"/>
                  <a:lumOff val="25000"/>
                </a:schemeClr>
              </a:solidFill>
              <a:latin typeface="Trebuchet MS (Body)"/>
              <a:hlinkClick r:id="rId7" action="ppaction://hlinksldjump"/>
            </a:endParaRPr>
          </a:p>
          <a:p>
            <a:pPr marL="800100" lvl="1" indent="-342900">
              <a:buFont typeface="+mj-lt"/>
              <a:buAutoNum type="arabicPeriod"/>
            </a:pPr>
            <a:r>
              <a:rPr lang="en-US" sz="1600" b="0" i="0" dirty="0" err="1">
                <a:solidFill>
                  <a:schemeClr val="tx1">
                    <a:lumMod val="75000"/>
                    <a:lumOff val="25000"/>
                  </a:schemeClr>
                </a:solidFill>
                <a:latin typeface="Trebuchet MS (Body)"/>
                <a:hlinkClick r:id="rId7" action="ppaction://hlinksldjump"/>
              </a:rPr>
              <a:t>double_depend</a:t>
            </a:r>
            <a:endParaRPr lang="en-US" sz="1600" b="0" i="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8" action="ppaction://hlinksldjump"/>
              </a:rPr>
              <a:t>fix_header</a:t>
            </a:r>
            <a:endParaRPr lang="en-US" sz="1600" dirty="0">
              <a:solidFill>
                <a:schemeClr val="tx1">
                  <a:lumMod val="75000"/>
                  <a:lumOff val="25000"/>
                </a:schemeClr>
              </a:solidFill>
              <a:latin typeface="Trebuchet MS (Body)"/>
              <a:hlinkClick r:id="rId8" action="ppaction://hlinksldjump"/>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8" action="ppaction://hlinksldjump"/>
              </a:rPr>
              <a:t>date_format</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9" action="ppaction://hlinksldjump"/>
              </a:rPr>
              <a:t>other_depend</a:t>
            </a:r>
            <a:endParaRPr lang="en-US" sz="1600" dirty="0">
              <a:solidFill>
                <a:schemeClr val="tx1">
                  <a:lumMod val="75000"/>
                  <a:lumOff val="25000"/>
                </a:schemeClr>
              </a:solidFill>
              <a:latin typeface="Trebuchet MS (Body)"/>
              <a:hlinkClick r:id="rId9" action="ppaction://hlinksldjump"/>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9" action="ppaction://hlinksldjump"/>
              </a:rPr>
              <a:t>not_match_found</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err="1">
                <a:solidFill>
                  <a:schemeClr val="tx1">
                    <a:lumMod val="75000"/>
                    <a:lumOff val="25000"/>
                  </a:schemeClr>
                </a:solidFill>
                <a:latin typeface="Trebuchet MS (Body)"/>
                <a:hlinkClick r:id="rId10" action="ppaction://hlinksldjump"/>
              </a:rPr>
              <a:t>get_non_ld_indicesc</a:t>
            </a:r>
            <a:endParaRPr lang="en-US" sz="1600" dirty="0">
              <a:solidFill>
                <a:schemeClr val="tx1">
                  <a:lumMod val="75000"/>
                  <a:lumOff val="25000"/>
                </a:schemeClr>
              </a:solidFill>
              <a:latin typeface="Trebuchet MS (Body)"/>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11" action="ppaction://hlinksldjump"/>
              </a:rPr>
              <a:t>cell_contains</a:t>
            </a:r>
            <a:endParaRPr lang="en-US" sz="1600" dirty="0">
              <a:solidFill>
                <a:schemeClr val="tx1">
                  <a:lumMod val="75000"/>
                  <a:lumOff val="25000"/>
                </a:schemeClr>
              </a:solidFill>
              <a:latin typeface="Trebuchet MS (Body)"/>
              <a:hlinkClick r:id="rId11" action="ppaction://hlinksldjump"/>
            </a:endParaRPr>
          </a:p>
          <a:p>
            <a:pPr marL="800100" lvl="1" indent="-342900">
              <a:buFont typeface="+mj-lt"/>
              <a:buAutoNum type="arabicPeriod"/>
            </a:pPr>
            <a:r>
              <a:rPr lang="en-US" sz="1600" b="0" i="0" dirty="0">
                <a:solidFill>
                  <a:schemeClr val="tx1">
                    <a:lumMod val="75000"/>
                    <a:lumOff val="25000"/>
                  </a:schemeClr>
                </a:solidFill>
                <a:latin typeface="Trebuchet MS (Body)"/>
                <a:hlinkClick r:id="rId11" action="ppaction://hlinksldjump"/>
              </a:rPr>
              <a:t>cell_value_start_end_with</a:t>
            </a:r>
            <a:endParaRPr lang="en-IN" sz="1600" dirty="0">
              <a:solidFill>
                <a:schemeClr val="tx1">
                  <a:lumMod val="75000"/>
                  <a:lumOff val="25000"/>
                </a:schemeClr>
              </a:solidFill>
            </a:endParaRPr>
          </a:p>
          <a:p>
            <a:pPr marL="800100" lvl="1" indent="-342900">
              <a:buFont typeface="+mj-lt"/>
              <a:buAutoNum type="arabicPeriod"/>
            </a:pPr>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8CA36A77-5974-21FA-BAFD-698E14FD6BEE}"/>
              </a:ext>
            </a:extLst>
          </p:cNvPr>
          <p:cNvSpPr txBox="1"/>
          <p:nvPr/>
        </p:nvSpPr>
        <p:spPr>
          <a:xfrm>
            <a:off x="857865" y="1749737"/>
            <a:ext cx="6942667" cy="646331"/>
          </a:xfrm>
          <a:prstGeom prst="rect">
            <a:avLst/>
          </a:prstGeom>
          <a:noFill/>
        </p:spPr>
        <p:txBody>
          <a:bodyPr wrap="square" rtlCol="0">
            <a:spAutoFit/>
          </a:bodyPr>
          <a:lstStyle/>
          <a:p>
            <a:pPr marL="285750" indent="-285750">
              <a:buFont typeface="Wingdings" panose="05000000000000000000" pitchFamily="2" charset="2"/>
              <a:buChar char="q"/>
            </a:pPr>
            <a:r>
              <a:rPr lang="en-IN" b="1" dirty="0"/>
              <a:t>In This section, we are having a chunk of functions that needed to be applied in the Rules Json file</a:t>
            </a:r>
          </a:p>
        </p:txBody>
      </p:sp>
    </p:spTree>
    <p:extLst>
      <p:ext uri="{BB962C8B-B14F-4D97-AF65-F5344CB8AC3E}">
        <p14:creationId xmlns:p14="http://schemas.microsoft.com/office/powerpoint/2010/main" val="331971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1200329"/>
          </a:xfrm>
          <a:prstGeom prst="rect">
            <a:avLst/>
          </a:prstGeom>
          <a:noFill/>
        </p:spPr>
        <p:txBody>
          <a:bodyPr wrap="square" rtlCol="0">
            <a:spAutoFit/>
          </a:bodyPr>
          <a:lstStyle/>
          <a:p>
            <a:pPr marL="800100" lvl="1" indent="-342900">
              <a:lnSpc>
                <a:spcPct val="150000"/>
              </a:lnSpc>
              <a:buFont typeface="+mj-lt"/>
              <a:buAutoNum type="arabicPeriod"/>
            </a:pPr>
            <a:r>
              <a:rPr lang="en-US" sz="2400" b="1" i="0" dirty="0">
                <a:latin typeface="Trebuchet MS (Body)"/>
              </a:rPr>
              <a:t>has_empty</a:t>
            </a:r>
          </a:p>
          <a:p>
            <a:pPr lvl="2"/>
            <a:r>
              <a:rPr lang="en-US" dirty="0">
                <a:latin typeface="Trebuchet MS (Body)"/>
              </a:rPr>
              <a:t>This function finds blank values and gives the return ‘No’</a:t>
            </a:r>
          </a:p>
        </p:txBody>
      </p:sp>
      <p:pic>
        <p:nvPicPr>
          <p:cNvPr id="7" name="Picture 6">
            <a:extLst>
              <a:ext uri="{FF2B5EF4-FFF2-40B4-BE49-F238E27FC236}">
                <a16:creationId xmlns:a16="http://schemas.microsoft.com/office/drawing/2014/main" id="{82D9DADE-656C-DDAC-A922-90E8FD8AA4C0}"/>
              </a:ext>
            </a:extLst>
          </p:cNvPr>
          <p:cNvPicPr>
            <a:picLocks noChangeAspect="1"/>
          </p:cNvPicPr>
          <p:nvPr/>
        </p:nvPicPr>
        <p:blipFill>
          <a:blip r:embed="rId2"/>
          <a:stretch>
            <a:fillRect/>
          </a:stretch>
        </p:blipFill>
        <p:spPr>
          <a:xfrm>
            <a:off x="1560309" y="1948853"/>
            <a:ext cx="3648526" cy="1200329"/>
          </a:xfrm>
          <a:prstGeom prst="rect">
            <a:avLst/>
          </a:prstGeom>
        </p:spPr>
      </p:pic>
      <p:pic>
        <p:nvPicPr>
          <p:cNvPr id="4" name="Picture 3">
            <a:extLst>
              <a:ext uri="{FF2B5EF4-FFF2-40B4-BE49-F238E27FC236}">
                <a16:creationId xmlns:a16="http://schemas.microsoft.com/office/drawing/2014/main" id="{6953ABBA-948C-B619-ADE8-D46641629885}"/>
              </a:ext>
            </a:extLst>
          </p:cNvPr>
          <p:cNvPicPr>
            <a:picLocks noChangeAspect="1"/>
          </p:cNvPicPr>
          <p:nvPr/>
        </p:nvPicPr>
        <p:blipFill>
          <a:blip r:embed="rId3"/>
          <a:stretch>
            <a:fillRect/>
          </a:stretch>
        </p:blipFill>
        <p:spPr>
          <a:xfrm>
            <a:off x="1560309" y="4731724"/>
            <a:ext cx="3243676" cy="1592876"/>
          </a:xfrm>
          <a:prstGeom prst="rect">
            <a:avLst/>
          </a:prstGeom>
        </p:spPr>
      </p:pic>
      <p:sp>
        <p:nvSpPr>
          <p:cNvPr id="5" name="TextBox 4">
            <a:extLst>
              <a:ext uri="{FF2B5EF4-FFF2-40B4-BE49-F238E27FC236}">
                <a16:creationId xmlns:a16="http://schemas.microsoft.com/office/drawing/2014/main" id="{BF572B5C-7056-6EAA-60C5-2C92DBB53509}"/>
              </a:ext>
            </a:extLst>
          </p:cNvPr>
          <p:cNvSpPr txBox="1"/>
          <p:nvPr/>
        </p:nvSpPr>
        <p:spPr>
          <a:xfrm>
            <a:off x="654666" y="3265570"/>
            <a:ext cx="6942667" cy="1477328"/>
          </a:xfrm>
          <a:prstGeom prst="rect">
            <a:avLst/>
          </a:prstGeom>
          <a:noFill/>
        </p:spPr>
        <p:txBody>
          <a:bodyPr wrap="square" rtlCol="0">
            <a:spAutoFit/>
          </a:bodyPr>
          <a:lstStyle/>
          <a:p>
            <a:pPr marL="800100" lvl="1" indent="-342900">
              <a:lnSpc>
                <a:spcPct val="150000"/>
              </a:lnSpc>
              <a:buFont typeface="+mj-lt"/>
              <a:buAutoNum type="arabicPeriod"/>
            </a:pPr>
            <a:r>
              <a:rPr lang="en-US" sz="2400" b="1" i="0" dirty="0">
                <a:latin typeface="Trebuchet MS (Body)"/>
              </a:rPr>
              <a:t>has_empty (Exception)</a:t>
            </a:r>
          </a:p>
          <a:p>
            <a:pPr marL="914400" algn="l" rtl="0" eaLnBrk="1" latinLnBrk="0" hangingPunct="1">
              <a:spcBef>
                <a:spcPts val="0"/>
              </a:spcBef>
              <a:spcAft>
                <a:spcPts val="0"/>
              </a:spcAft>
            </a:pPr>
            <a:r>
              <a:rPr lang="en-US" sz="1800" kern="1200" dirty="0">
                <a:solidFill>
                  <a:srgbClr val="000000"/>
                </a:solidFill>
                <a:effectLst/>
                <a:latin typeface="Trebuchet MS (Body)"/>
                <a:ea typeface="+mn-ea"/>
                <a:cs typeface="+mn-cs"/>
              </a:rPr>
              <a:t>This function finds blank values but blank values are considered in columns and gives the return ‘Yes(Warning)’.</a:t>
            </a:r>
            <a:endParaRPr lang="en-IN" dirty="0">
              <a:effectLst/>
            </a:endParaRPr>
          </a:p>
        </p:txBody>
      </p:sp>
    </p:spTree>
    <p:extLst>
      <p:ext uri="{BB962C8B-B14F-4D97-AF65-F5344CB8AC3E}">
        <p14:creationId xmlns:p14="http://schemas.microsoft.com/office/powerpoint/2010/main" val="300825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1477328"/>
          </a:xfrm>
          <a:prstGeom prst="rect">
            <a:avLst/>
          </a:prstGeom>
          <a:noFill/>
        </p:spPr>
        <p:txBody>
          <a:bodyPr wrap="square" rtlCol="0">
            <a:spAutoFit/>
          </a:bodyPr>
          <a:lstStyle/>
          <a:p>
            <a:pPr lvl="1">
              <a:lnSpc>
                <a:spcPct val="150000"/>
              </a:lnSpc>
            </a:pPr>
            <a:r>
              <a:rPr lang="en-US" sz="2400" b="1" dirty="0">
                <a:latin typeface="Trebuchet MS (Body)"/>
              </a:rPr>
              <a:t>2</a:t>
            </a:r>
            <a:r>
              <a:rPr lang="en-US" sz="2400" b="1" i="0" dirty="0">
                <a:latin typeface="Trebuchet MS (Body)"/>
              </a:rPr>
              <a:t>. data_type</a:t>
            </a:r>
          </a:p>
          <a:p>
            <a:pPr lvl="2"/>
            <a:r>
              <a:rPr lang="en-US" dirty="0">
                <a:latin typeface="Trebuchet MS (Body)"/>
              </a:rPr>
              <a:t>In this function check the headers data type if all headers rows contain the same data type which is given by the client then return verify yes.</a:t>
            </a:r>
          </a:p>
        </p:txBody>
      </p:sp>
      <p:sp>
        <p:nvSpPr>
          <p:cNvPr id="9" name="TextBox 8">
            <a:extLst>
              <a:ext uri="{FF2B5EF4-FFF2-40B4-BE49-F238E27FC236}">
                <a16:creationId xmlns:a16="http://schemas.microsoft.com/office/drawing/2014/main" id="{80A80207-39C9-493A-71AA-E6C4CC83D4D0}"/>
              </a:ext>
            </a:extLst>
          </p:cNvPr>
          <p:cNvSpPr txBox="1"/>
          <p:nvPr/>
        </p:nvSpPr>
        <p:spPr>
          <a:xfrm>
            <a:off x="654666" y="3312241"/>
            <a:ext cx="6942667" cy="1292662"/>
          </a:xfrm>
          <a:prstGeom prst="rect">
            <a:avLst/>
          </a:prstGeom>
          <a:noFill/>
        </p:spPr>
        <p:txBody>
          <a:bodyPr wrap="square" rtlCol="0">
            <a:spAutoFit/>
          </a:bodyPr>
          <a:lstStyle/>
          <a:p>
            <a:pPr lvl="1"/>
            <a:r>
              <a:rPr lang="en-US" sz="2400" b="1" i="0" dirty="0">
                <a:latin typeface="Trebuchet MS (Body)"/>
              </a:rPr>
              <a:t>3. data_length</a:t>
            </a:r>
          </a:p>
          <a:p>
            <a:pPr lvl="2"/>
            <a:r>
              <a:rPr lang="en-US" dirty="0">
                <a:effectLst/>
                <a:latin typeface="Trebuchet MS (Body)"/>
                <a:ea typeface="Calibri" panose="020F0502020204030204" pitchFamily="34" charset="0"/>
                <a:cs typeface="Times New Roman" panose="02020603050405020304" pitchFamily="18" charset="0"/>
              </a:rPr>
              <a:t>In this function </a:t>
            </a:r>
            <a:r>
              <a:rPr lang="en-US" dirty="0">
                <a:latin typeface="Trebuchet MS (Body)"/>
              </a:rPr>
              <a:t>check</a:t>
            </a:r>
            <a:r>
              <a:rPr lang="en-US" dirty="0">
                <a:effectLst/>
                <a:latin typeface="Trebuchet MS (Body)"/>
                <a:ea typeface="Calibri" panose="020F0502020204030204" pitchFamily="34" charset="0"/>
                <a:cs typeface="Times New Roman" panose="02020603050405020304" pitchFamily="18" charset="0"/>
              </a:rPr>
              <a:t> header length if all header rows contain the same length which is given by the client then return verify yes.</a:t>
            </a:r>
            <a:endParaRPr lang="en-IN" dirty="0">
              <a:effectLst/>
              <a:latin typeface="Trebuchet MS (Body)"/>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D2B7D38-0AA6-AF71-7461-B0A260CF3130}"/>
              </a:ext>
            </a:extLst>
          </p:cNvPr>
          <p:cNvPicPr>
            <a:picLocks noChangeAspect="1"/>
          </p:cNvPicPr>
          <p:nvPr/>
        </p:nvPicPr>
        <p:blipFill>
          <a:blip r:embed="rId2"/>
          <a:stretch>
            <a:fillRect/>
          </a:stretch>
        </p:blipFill>
        <p:spPr>
          <a:xfrm>
            <a:off x="1626405" y="2225852"/>
            <a:ext cx="4499611" cy="1077035"/>
          </a:xfrm>
          <a:prstGeom prst="rect">
            <a:avLst/>
          </a:prstGeom>
        </p:spPr>
      </p:pic>
      <p:pic>
        <p:nvPicPr>
          <p:cNvPr id="6" name="Picture 5">
            <a:extLst>
              <a:ext uri="{FF2B5EF4-FFF2-40B4-BE49-F238E27FC236}">
                <a16:creationId xmlns:a16="http://schemas.microsoft.com/office/drawing/2014/main" id="{AE3FEC98-8AE5-AD8D-63E6-621008ABDF99}"/>
              </a:ext>
            </a:extLst>
          </p:cNvPr>
          <p:cNvPicPr>
            <a:picLocks noChangeAspect="1"/>
          </p:cNvPicPr>
          <p:nvPr/>
        </p:nvPicPr>
        <p:blipFill>
          <a:blip r:embed="rId3"/>
          <a:stretch>
            <a:fillRect/>
          </a:stretch>
        </p:blipFill>
        <p:spPr>
          <a:xfrm>
            <a:off x="1626405" y="4739663"/>
            <a:ext cx="4469595" cy="1424250"/>
          </a:xfrm>
          <a:prstGeom prst="rect">
            <a:avLst/>
          </a:prstGeom>
        </p:spPr>
      </p:pic>
    </p:spTree>
    <p:extLst>
      <p:ext uri="{BB962C8B-B14F-4D97-AF65-F5344CB8AC3E}">
        <p14:creationId xmlns:p14="http://schemas.microsoft.com/office/powerpoint/2010/main" val="30634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1200329"/>
          </a:xfrm>
          <a:prstGeom prst="rect">
            <a:avLst/>
          </a:prstGeom>
          <a:noFill/>
        </p:spPr>
        <p:txBody>
          <a:bodyPr wrap="square" rtlCol="0">
            <a:spAutoFit/>
          </a:bodyPr>
          <a:lstStyle/>
          <a:p>
            <a:pPr lvl="1">
              <a:lnSpc>
                <a:spcPct val="150000"/>
              </a:lnSpc>
            </a:pPr>
            <a:r>
              <a:rPr lang="en-US" sz="2400" b="1" i="0" dirty="0">
                <a:latin typeface="Trebuchet MS (Body)"/>
              </a:rPr>
              <a:t>4. depend_header</a:t>
            </a:r>
          </a:p>
          <a:p>
            <a:pPr lvl="2"/>
            <a:r>
              <a:rPr lang="en-US" dirty="0">
                <a:latin typeface="Trebuchet MS (Body)"/>
              </a:rPr>
              <a:t>In This function, it will check the header with the dependency of another header &amp; validate it as condition</a:t>
            </a:r>
          </a:p>
        </p:txBody>
      </p:sp>
      <p:pic>
        <p:nvPicPr>
          <p:cNvPr id="5" name="Picture 4">
            <a:extLst>
              <a:ext uri="{FF2B5EF4-FFF2-40B4-BE49-F238E27FC236}">
                <a16:creationId xmlns:a16="http://schemas.microsoft.com/office/drawing/2014/main" id="{665634E4-83FF-0771-590E-BE7B6F99D49A}"/>
              </a:ext>
            </a:extLst>
          </p:cNvPr>
          <p:cNvPicPr>
            <a:picLocks noChangeAspect="1"/>
          </p:cNvPicPr>
          <p:nvPr/>
        </p:nvPicPr>
        <p:blipFill>
          <a:blip r:embed="rId2"/>
          <a:stretch>
            <a:fillRect/>
          </a:stretch>
        </p:blipFill>
        <p:spPr>
          <a:xfrm>
            <a:off x="1626405" y="2218269"/>
            <a:ext cx="3944662" cy="1385501"/>
          </a:xfrm>
          <a:prstGeom prst="rect">
            <a:avLst/>
          </a:prstGeom>
        </p:spPr>
      </p:pic>
      <p:pic>
        <p:nvPicPr>
          <p:cNvPr id="8" name="Picture 7">
            <a:extLst>
              <a:ext uri="{FF2B5EF4-FFF2-40B4-BE49-F238E27FC236}">
                <a16:creationId xmlns:a16="http://schemas.microsoft.com/office/drawing/2014/main" id="{CAF3989F-745A-9FFE-C781-8F0E7BCE0A32}"/>
              </a:ext>
            </a:extLst>
          </p:cNvPr>
          <p:cNvPicPr>
            <a:picLocks noChangeAspect="1"/>
          </p:cNvPicPr>
          <p:nvPr/>
        </p:nvPicPr>
        <p:blipFill>
          <a:blip r:embed="rId3"/>
          <a:stretch>
            <a:fillRect/>
          </a:stretch>
        </p:blipFill>
        <p:spPr>
          <a:xfrm>
            <a:off x="1652208" y="3931565"/>
            <a:ext cx="4667901" cy="1352739"/>
          </a:xfrm>
          <a:prstGeom prst="rect">
            <a:avLst/>
          </a:prstGeom>
        </p:spPr>
      </p:pic>
    </p:spTree>
    <p:extLst>
      <p:ext uri="{BB962C8B-B14F-4D97-AF65-F5344CB8AC3E}">
        <p14:creationId xmlns:p14="http://schemas.microsoft.com/office/powerpoint/2010/main" val="160296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1200329"/>
          </a:xfrm>
          <a:prstGeom prst="rect">
            <a:avLst/>
          </a:prstGeom>
          <a:noFill/>
        </p:spPr>
        <p:txBody>
          <a:bodyPr wrap="square" rtlCol="0">
            <a:spAutoFit/>
          </a:bodyPr>
          <a:lstStyle/>
          <a:p>
            <a:pPr lvl="1">
              <a:lnSpc>
                <a:spcPct val="150000"/>
              </a:lnSpc>
            </a:pPr>
            <a:r>
              <a:rPr lang="en-US" sz="2400" b="1" i="0" dirty="0">
                <a:latin typeface="Trebuchet MS (Body)"/>
              </a:rPr>
              <a:t>5. data_redundant</a:t>
            </a:r>
          </a:p>
          <a:p>
            <a:pPr lvl="2"/>
            <a:r>
              <a:rPr lang="en-US" dirty="0">
                <a:latin typeface="Trebuchet MS (Body)"/>
              </a:rPr>
              <a:t>For checking duplicate values and finding percentages on the basis of a given threshold.</a:t>
            </a:r>
          </a:p>
        </p:txBody>
      </p:sp>
      <p:pic>
        <p:nvPicPr>
          <p:cNvPr id="4" name="Picture 3">
            <a:extLst>
              <a:ext uri="{FF2B5EF4-FFF2-40B4-BE49-F238E27FC236}">
                <a16:creationId xmlns:a16="http://schemas.microsoft.com/office/drawing/2014/main" id="{CB3896B2-A9D0-6CA0-D818-7ABEDE6E7B17}"/>
              </a:ext>
            </a:extLst>
          </p:cNvPr>
          <p:cNvPicPr>
            <a:picLocks noChangeAspect="1"/>
          </p:cNvPicPr>
          <p:nvPr/>
        </p:nvPicPr>
        <p:blipFill>
          <a:blip r:embed="rId2"/>
          <a:stretch>
            <a:fillRect/>
          </a:stretch>
        </p:blipFill>
        <p:spPr>
          <a:xfrm>
            <a:off x="1578886" y="2073987"/>
            <a:ext cx="2756047" cy="1947680"/>
          </a:xfrm>
          <a:prstGeom prst="rect">
            <a:avLst/>
          </a:prstGeom>
        </p:spPr>
      </p:pic>
      <p:pic>
        <p:nvPicPr>
          <p:cNvPr id="7" name="Picture 6">
            <a:extLst>
              <a:ext uri="{FF2B5EF4-FFF2-40B4-BE49-F238E27FC236}">
                <a16:creationId xmlns:a16="http://schemas.microsoft.com/office/drawing/2014/main" id="{AAF7E1FF-8F2B-6262-7778-5C929D800932}"/>
              </a:ext>
            </a:extLst>
          </p:cNvPr>
          <p:cNvPicPr>
            <a:picLocks noChangeAspect="1"/>
          </p:cNvPicPr>
          <p:nvPr/>
        </p:nvPicPr>
        <p:blipFill>
          <a:blip r:embed="rId3"/>
          <a:stretch>
            <a:fillRect/>
          </a:stretch>
        </p:blipFill>
        <p:spPr>
          <a:xfrm>
            <a:off x="1381558" y="4201868"/>
            <a:ext cx="4699570" cy="1947680"/>
          </a:xfrm>
          <a:prstGeom prst="rect">
            <a:avLst/>
          </a:prstGeom>
        </p:spPr>
      </p:pic>
    </p:spTree>
    <p:extLst>
      <p:ext uri="{BB962C8B-B14F-4D97-AF65-F5344CB8AC3E}">
        <p14:creationId xmlns:p14="http://schemas.microsoft.com/office/powerpoint/2010/main" val="285355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36A77-5974-21FA-BAFD-698E14FD6BEE}"/>
              </a:ext>
            </a:extLst>
          </p:cNvPr>
          <p:cNvSpPr txBox="1"/>
          <p:nvPr/>
        </p:nvSpPr>
        <p:spPr>
          <a:xfrm>
            <a:off x="654666" y="632136"/>
            <a:ext cx="6942667" cy="1200329"/>
          </a:xfrm>
          <a:prstGeom prst="rect">
            <a:avLst/>
          </a:prstGeom>
          <a:noFill/>
        </p:spPr>
        <p:txBody>
          <a:bodyPr wrap="square" rtlCol="0">
            <a:spAutoFit/>
          </a:bodyPr>
          <a:lstStyle/>
          <a:p>
            <a:pPr lvl="1">
              <a:lnSpc>
                <a:spcPct val="150000"/>
              </a:lnSpc>
            </a:pPr>
            <a:r>
              <a:rPr lang="en-US" sz="2400" b="1" i="0" dirty="0">
                <a:latin typeface="Trebuchet MS (Body)"/>
              </a:rPr>
              <a:t>6. greater_than</a:t>
            </a:r>
          </a:p>
          <a:p>
            <a:pPr lvl="2"/>
            <a:r>
              <a:rPr lang="en-US" dirty="0">
                <a:latin typeface="Trebuchet MS (Body)"/>
              </a:rPr>
              <a:t>In this function check the headers with greater value as the user define, if not then it returns verify “No”</a:t>
            </a:r>
          </a:p>
        </p:txBody>
      </p:sp>
      <p:sp>
        <p:nvSpPr>
          <p:cNvPr id="9" name="TextBox 8">
            <a:extLst>
              <a:ext uri="{FF2B5EF4-FFF2-40B4-BE49-F238E27FC236}">
                <a16:creationId xmlns:a16="http://schemas.microsoft.com/office/drawing/2014/main" id="{80A80207-39C9-493A-71AA-E6C4CC83D4D0}"/>
              </a:ext>
            </a:extLst>
          </p:cNvPr>
          <p:cNvSpPr txBox="1"/>
          <p:nvPr/>
        </p:nvSpPr>
        <p:spPr>
          <a:xfrm>
            <a:off x="654666" y="3312241"/>
            <a:ext cx="6942667" cy="1015663"/>
          </a:xfrm>
          <a:prstGeom prst="rect">
            <a:avLst/>
          </a:prstGeom>
          <a:noFill/>
        </p:spPr>
        <p:txBody>
          <a:bodyPr wrap="square" rtlCol="0">
            <a:spAutoFit/>
          </a:bodyPr>
          <a:lstStyle/>
          <a:p>
            <a:pPr lvl="1"/>
            <a:r>
              <a:rPr lang="en-US" sz="2400" b="1" i="0" dirty="0">
                <a:latin typeface="Trebuchet MS (Body)"/>
              </a:rPr>
              <a:t>7. less_than</a:t>
            </a:r>
          </a:p>
          <a:p>
            <a:pPr lvl="2"/>
            <a:r>
              <a:rPr lang="en-US" dirty="0">
                <a:latin typeface="Trebuchet MS (Body)"/>
              </a:rPr>
              <a:t>In this function check the headers with lesser value as the user define, if not then it returns verify “No”</a:t>
            </a:r>
          </a:p>
        </p:txBody>
      </p:sp>
      <p:pic>
        <p:nvPicPr>
          <p:cNvPr id="5" name="Picture 4">
            <a:extLst>
              <a:ext uri="{FF2B5EF4-FFF2-40B4-BE49-F238E27FC236}">
                <a16:creationId xmlns:a16="http://schemas.microsoft.com/office/drawing/2014/main" id="{10B8A5FF-5878-8E15-A585-14C4F29154E3}"/>
              </a:ext>
            </a:extLst>
          </p:cNvPr>
          <p:cNvPicPr>
            <a:picLocks noChangeAspect="1"/>
          </p:cNvPicPr>
          <p:nvPr/>
        </p:nvPicPr>
        <p:blipFill>
          <a:blip r:embed="rId2"/>
          <a:stretch>
            <a:fillRect/>
          </a:stretch>
        </p:blipFill>
        <p:spPr>
          <a:xfrm>
            <a:off x="1626405" y="1992830"/>
            <a:ext cx="3710632" cy="1436739"/>
          </a:xfrm>
          <a:prstGeom prst="rect">
            <a:avLst/>
          </a:prstGeom>
        </p:spPr>
      </p:pic>
      <p:pic>
        <p:nvPicPr>
          <p:cNvPr id="7" name="Picture 6">
            <a:extLst>
              <a:ext uri="{FF2B5EF4-FFF2-40B4-BE49-F238E27FC236}">
                <a16:creationId xmlns:a16="http://schemas.microsoft.com/office/drawing/2014/main" id="{9FFD6C8D-E062-8CE0-609A-0FB3F8575E02}"/>
              </a:ext>
            </a:extLst>
          </p:cNvPr>
          <p:cNvPicPr>
            <a:picLocks noChangeAspect="1"/>
          </p:cNvPicPr>
          <p:nvPr/>
        </p:nvPicPr>
        <p:blipFill>
          <a:blip r:embed="rId2"/>
          <a:stretch>
            <a:fillRect/>
          </a:stretch>
        </p:blipFill>
        <p:spPr>
          <a:xfrm>
            <a:off x="1626405" y="4516579"/>
            <a:ext cx="3729266" cy="1443954"/>
          </a:xfrm>
          <a:prstGeom prst="rect">
            <a:avLst/>
          </a:prstGeom>
        </p:spPr>
      </p:pic>
    </p:spTree>
    <p:extLst>
      <p:ext uri="{BB962C8B-B14F-4D97-AF65-F5344CB8AC3E}">
        <p14:creationId xmlns:p14="http://schemas.microsoft.com/office/powerpoint/2010/main" val="14765968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230</TotalTime>
  <Words>604</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Trebuchet MS</vt:lpstr>
      <vt:lpstr>Trebuchet MS (Body)</vt:lpstr>
      <vt:lpstr>Wingdings</vt:lpstr>
      <vt:lpstr>Wingdings 3</vt:lpstr>
      <vt:lpstr>Facet</vt:lpstr>
      <vt:lpstr>QA Tool</vt:lpstr>
      <vt:lpstr>Introduction</vt:lpstr>
      <vt:lpstr>Process Flow Chart</vt:lpstr>
      <vt:lpstr>How to create Rules Json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Tool</dc:title>
  <dc:creator>Admin</dc:creator>
  <cp:lastModifiedBy>Admin</cp:lastModifiedBy>
  <cp:revision>30</cp:revision>
  <dcterms:created xsi:type="dcterms:W3CDTF">2023-06-12T05:59:20Z</dcterms:created>
  <dcterms:modified xsi:type="dcterms:W3CDTF">2023-06-28T13:03:26Z</dcterms:modified>
</cp:coreProperties>
</file>