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Caveat"/>
      <p:regular r:id="rId17"/>
      <p:bold r:id="rId18"/>
    </p:embeddedFont>
    <p:embeddedFont>
      <p:font typeface="Merriweather"/>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bold.fntdata"/><Relationship Id="rId11" Type="http://schemas.openxmlformats.org/officeDocument/2006/relationships/slide" Target="slides/slide6.xml"/><Relationship Id="rId22" Type="http://schemas.openxmlformats.org/officeDocument/2006/relationships/font" Target="fonts/Merriweather-boldItalic.fntdata"/><Relationship Id="rId10" Type="http://schemas.openxmlformats.org/officeDocument/2006/relationships/slide" Target="slides/slide5.xml"/><Relationship Id="rId21" Type="http://schemas.openxmlformats.org/officeDocument/2006/relationships/font" Target="fonts/Merriweather-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Cave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erriweather-regular.fntdata"/><Relationship Id="rId6" Type="http://schemas.openxmlformats.org/officeDocument/2006/relationships/slide" Target="slides/slide1.xml"/><Relationship Id="rId18" Type="http://schemas.openxmlformats.org/officeDocument/2006/relationships/font" Target="fonts/Cave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599a0ed4f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599a0ed4f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599a0ed4f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599a0ed4f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599a0ed4f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599a0ed4f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599a0ed4f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599a0ed4f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599a0ed4f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599a0ed4f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599a0ed4f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599a0ed4f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599a0ed4f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599a0ed4f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599a0ed4f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599a0ed4f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599a0ed4f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599a0ed4f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599a0ed4f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599a0ed4f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9538092" y="505227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GB">
                <a:solidFill>
                  <a:srgbClr val="D00404"/>
                </a:solidFill>
                <a:highlight>
                  <a:schemeClr val="lt1"/>
                </a:highlight>
              </a:rPr>
              <a:t>Case Study: How Does a Bike-Share Navigate Speedy Success?</a:t>
            </a:r>
            <a:endParaRPr>
              <a:solidFill>
                <a:srgbClr val="D00404"/>
              </a:solidFill>
              <a:highlight>
                <a:schemeClr val="lt1"/>
              </a:highlight>
            </a:endParaRPr>
          </a:p>
        </p:txBody>
      </p:sp>
      <p:pic>
        <p:nvPicPr>
          <p:cNvPr id="56" name="Google Shape;56;p13"/>
          <p:cNvPicPr preferRelativeResize="0"/>
          <p:nvPr/>
        </p:nvPicPr>
        <p:blipFill>
          <a:blip r:embed="rId3">
            <a:alphaModFix/>
          </a:blip>
          <a:stretch>
            <a:fillRect/>
          </a:stretch>
        </p:blipFill>
        <p:spPr>
          <a:xfrm>
            <a:off x="3041325" y="204300"/>
            <a:ext cx="2629375" cy="2213125"/>
          </a:xfrm>
          <a:prstGeom prst="rect">
            <a:avLst/>
          </a:prstGeom>
          <a:noFill/>
          <a:ln>
            <a:noFill/>
          </a:ln>
        </p:spPr>
      </p:pic>
      <p:sp>
        <p:nvSpPr>
          <p:cNvPr id="57" name="Google Shape;57;p13"/>
          <p:cNvSpPr txBox="1"/>
          <p:nvPr/>
        </p:nvSpPr>
        <p:spPr>
          <a:xfrm>
            <a:off x="6249350" y="4010675"/>
            <a:ext cx="2764800" cy="10416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sz="2600">
                <a:solidFill>
                  <a:srgbClr val="4095A5"/>
                </a:solidFill>
                <a:latin typeface="Caveat"/>
                <a:ea typeface="Caveat"/>
                <a:cs typeface="Caveat"/>
                <a:sym typeface="Caveat"/>
              </a:rPr>
              <a:t>Author: Harshit Koodi</a:t>
            </a:r>
            <a:endParaRPr b="1" sz="2600">
              <a:solidFill>
                <a:srgbClr val="4095A5"/>
              </a:solidFill>
              <a:latin typeface="Caveat"/>
              <a:ea typeface="Caveat"/>
              <a:cs typeface="Caveat"/>
              <a:sym typeface="Caveat"/>
            </a:endParaRPr>
          </a:p>
          <a:p>
            <a:pPr indent="0" lvl="0" marL="0" rtl="0" algn="l">
              <a:spcBef>
                <a:spcPts val="0"/>
              </a:spcBef>
              <a:spcAft>
                <a:spcPts val="0"/>
              </a:spcAft>
              <a:buNone/>
            </a:pPr>
            <a:r>
              <a:rPr b="1" lang="en-GB" sz="2600">
                <a:solidFill>
                  <a:srgbClr val="4095A5"/>
                </a:solidFill>
                <a:latin typeface="Caveat"/>
                <a:ea typeface="Caveat"/>
                <a:cs typeface="Caveat"/>
                <a:sym typeface="Caveat"/>
              </a:rPr>
              <a:t>	    July 2023</a:t>
            </a:r>
            <a:endParaRPr b="1" sz="2600">
              <a:solidFill>
                <a:srgbClr val="4095A5"/>
              </a:solidFill>
              <a:latin typeface="Caveat"/>
              <a:ea typeface="Caveat"/>
              <a:cs typeface="Caveat"/>
              <a:sym typeface="Cave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endParaRPr/>
          </a:p>
        </p:txBody>
      </p:sp>
      <p:sp>
        <p:nvSpPr>
          <p:cNvPr id="114" name="Google Shape;114;p22"/>
          <p:cNvSpPr txBox="1"/>
          <p:nvPr>
            <p:ph idx="1" type="body"/>
          </p:nvPr>
        </p:nvSpPr>
        <p:spPr>
          <a:xfrm>
            <a:off x="311700" y="372900"/>
            <a:ext cx="8520600" cy="41961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Clr>
                <a:schemeClr val="dk1"/>
              </a:buClr>
              <a:buSzPts val="1800"/>
              <a:buChar char="●"/>
            </a:pPr>
            <a:r>
              <a:rPr lang="en-GB">
                <a:solidFill>
                  <a:schemeClr val="dk1"/>
                </a:solidFill>
              </a:rPr>
              <a:t>Membership rates specifically for the warmer months as well as for those who only ride on the weekends would assist in targeting the casual riders more specifically</a:t>
            </a:r>
            <a:endParaRPr>
              <a:solidFill>
                <a:schemeClr val="dk1"/>
              </a:solidFill>
            </a:endParaRPr>
          </a:p>
          <a:p>
            <a:pPr indent="0" lvl="0" marL="0" rtl="0" algn="l">
              <a:spcBef>
                <a:spcPts val="15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solidFill>
                  <a:srgbClr val="D00404"/>
                </a:solidFill>
              </a:rPr>
              <a:t>Additional Points</a:t>
            </a:r>
            <a:endParaRPr b="1">
              <a:solidFill>
                <a:srgbClr val="D00404"/>
              </a:solidFill>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8700">
                <a:solidFill>
                  <a:srgbClr val="D00404"/>
                </a:solidFill>
              </a:rPr>
              <a:t>Things to consider:</a:t>
            </a:r>
            <a:endParaRPr sz="8700">
              <a:solidFill>
                <a:srgbClr val="D00404"/>
              </a:solidFill>
            </a:endParaRPr>
          </a:p>
          <a:p>
            <a:pPr indent="-315912" lvl="0" marL="457200" rtl="0" algn="l">
              <a:spcBef>
                <a:spcPts val="1200"/>
              </a:spcBef>
              <a:spcAft>
                <a:spcPts val="0"/>
              </a:spcAft>
              <a:buClr>
                <a:schemeClr val="dk1"/>
              </a:buClr>
              <a:buSzPct val="100000"/>
              <a:buChar char="●"/>
            </a:pPr>
            <a:r>
              <a:rPr lang="en-GB" sz="5500">
                <a:solidFill>
                  <a:schemeClr val="dk1"/>
                </a:solidFill>
              </a:rPr>
              <a:t>Age and gender: This would add a dynamic to whether or not customers are being targeted across demographic lines. Is the existing marketing effective? Is there potential for more inclusive targeting?</a:t>
            </a:r>
            <a:endParaRPr sz="5500">
              <a:solidFill>
                <a:schemeClr val="dk1"/>
              </a:solidFill>
            </a:endParaRPr>
          </a:p>
          <a:p>
            <a:pPr indent="0" lvl="0" marL="457200" rtl="0" algn="l">
              <a:spcBef>
                <a:spcPts val="1500"/>
              </a:spcBef>
              <a:spcAft>
                <a:spcPts val="0"/>
              </a:spcAft>
              <a:buNone/>
            </a:pPr>
            <a:r>
              <a:t/>
            </a:r>
            <a:endParaRPr sz="5500">
              <a:solidFill>
                <a:schemeClr val="dk1"/>
              </a:solidFill>
            </a:endParaRPr>
          </a:p>
          <a:p>
            <a:pPr indent="-315912" lvl="0" marL="457200" rtl="0" algn="l">
              <a:spcBef>
                <a:spcPts val="1500"/>
              </a:spcBef>
              <a:spcAft>
                <a:spcPts val="0"/>
              </a:spcAft>
              <a:buClr>
                <a:schemeClr val="dk1"/>
              </a:buClr>
              <a:buSzPct val="100000"/>
              <a:buChar char="●"/>
            </a:pPr>
            <a:r>
              <a:rPr lang="en-GB" sz="5500">
                <a:solidFill>
                  <a:schemeClr val="dk1"/>
                </a:solidFill>
              </a:rPr>
              <a:t>Pricing structure: THe actual pricing plans data was not provided and would give further insight to which plans are the most popular and by (how much) when comparing them. It would also be effective to understanding the spending behaviour of casual user.</a:t>
            </a:r>
            <a:endParaRPr sz="5500">
              <a:solidFill>
                <a:schemeClr val="dk1"/>
              </a:solidFill>
            </a:endParaRPr>
          </a:p>
          <a:p>
            <a:pPr indent="0" lvl="0" marL="0" rtl="0" algn="l">
              <a:spcBef>
                <a:spcPts val="1500"/>
              </a:spcBef>
              <a:spcAft>
                <a:spcPts val="0"/>
              </a:spcAft>
              <a:buNone/>
            </a:pPr>
            <a:r>
              <a:t/>
            </a:r>
            <a:endParaRPr sz="5500">
              <a:solidFill>
                <a:schemeClr val="dk1"/>
              </a:solidFill>
            </a:endParaRPr>
          </a:p>
          <a:p>
            <a:pPr indent="-315912" lvl="0" marL="457200" rtl="0" algn="l">
              <a:spcBef>
                <a:spcPts val="1500"/>
              </a:spcBef>
              <a:spcAft>
                <a:spcPts val="0"/>
              </a:spcAft>
              <a:buClr>
                <a:schemeClr val="dk1"/>
              </a:buClr>
              <a:buSzPct val="100000"/>
              <a:buChar char="●"/>
            </a:pPr>
            <a:r>
              <a:rPr lang="en-GB" sz="5500">
                <a:solidFill>
                  <a:schemeClr val="dk1"/>
                </a:solidFill>
              </a:rPr>
              <a:t>Household income data: Pinpointing the average income of the long-term members as compared to the casual counter-parts would allow for further analysis of what is the typical economic standing of each type of member, as well as providing the ability to analysis overall price sensitivity between the two different membership types.</a:t>
            </a:r>
            <a:endParaRPr sz="5500">
              <a:solidFill>
                <a:schemeClr val="dk1"/>
              </a:solidFill>
            </a:endParaRPr>
          </a:p>
          <a:p>
            <a:pPr indent="0" lvl="0" marL="457200" rtl="0" algn="l">
              <a:spcBef>
                <a:spcPts val="1500"/>
              </a:spcBef>
              <a:spcAft>
                <a:spcPts val="1200"/>
              </a:spcAft>
              <a:buNone/>
            </a:pPr>
            <a:r>
              <a:t/>
            </a:r>
            <a:endParaRPr sz="55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520">
                <a:solidFill>
                  <a:srgbClr val="D00404"/>
                </a:solidFill>
              </a:rPr>
              <a:t>Background</a:t>
            </a:r>
            <a:endParaRPr b="1" sz="3520">
              <a:solidFill>
                <a:srgbClr val="D00404"/>
              </a:solidFill>
            </a:endParaRPr>
          </a:p>
        </p:txBody>
      </p:sp>
      <p:sp>
        <p:nvSpPr>
          <p:cNvPr id="63" name="Google Shape;63;p14"/>
          <p:cNvSpPr txBox="1"/>
          <p:nvPr>
            <p:ph idx="1" type="body"/>
          </p:nvPr>
        </p:nvSpPr>
        <p:spPr>
          <a:xfrm>
            <a:off x="311700" y="1152475"/>
            <a:ext cx="8520600" cy="3416400"/>
          </a:xfrm>
          <a:prstGeom prst="rect">
            <a:avLst/>
          </a:prstGeom>
          <a:solidFill>
            <a:schemeClr val="lt1"/>
          </a:solidFill>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374151"/>
              </a:buClr>
              <a:buSzPts val="1400"/>
              <a:buFont typeface="Merriweather"/>
              <a:buChar char="●"/>
            </a:pPr>
            <a:r>
              <a:rPr lang="en-GB" sz="1400">
                <a:solidFill>
                  <a:srgbClr val="374151"/>
                </a:solidFill>
                <a:highlight>
                  <a:schemeClr val="lt1"/>
                </a:highlight>
                <a:latin typeface="Merriweather"/>
                <a:ea typeface="Merriweather"/>
                <a:cs typeface="Merriweather"/>
                <a:sym typeface="Merriweather"/>
              </a:rPr>
              <a:t>Cyclistic</a:t>
            </a:r>
            <a:r>
              <a:rPr lang="en-GB" sz="1400">
                <a:solidFill>
                  <a:srgbClr val="374151"/>
                </a:solidFill>
                <a:highlight>
                  <a:schemeClr val="lt1"/>
                </a:highlight>
                <a:latin typeface="Merriweather"/>
                <a:ea typeface="Merriweather"/>
                <a:cs typeface="Merriweather"/>
                <a:sym typeface="Merriweather"/>
              </a:rPr>
              <a:t> rev</a:t>
            </a:r>
            <a:r>
              <a:rPr lang="en-GB" sz="1400">
                <a:solidFill>
                  <a:srgbClr val="374151"/>
                </a:solidFill>
                <a:highlight>
                  <a:schemeClr val="lt1"/>
                </a:highlight>
                <a:latin typeface="Merriweather"/>
                <a:ea typeface="Merriweather"/>
                <a:cs typeface="Merriweather"/>
                <a:sym typeface="Merriweather"/>
              </a:rPr>
              <a:t>olutionized the bike-sharing industry in 2016 with the launch of a highly successful bike-share program. Over the years, the program has experienced remarkable growth, boasting an impressive fleet of 5,824 bicycles meticulously tracked through cutting-edge geo-tracking technology. These bikes are strategically stationed across Chicago, with a network encompassing 692 stations.</a:t>
            </a:r>
            <a:endParaRPr sz="1400">
              <a:solidFill>
                <a:srgbClr val="374151"/>
              </a:solidFill>
              <a:highlight>
                <a:schemeClr val="lt1"/>
              </a:highlight>
              <a:latin typeface="Merriweather"/>
              <a:ea typeface="Merriweather"/>
              <a:cs typeface="Merriweather"/>
              <a:sym typeface="Merriweather"/>
            </a:endParaRPr>
          </a:p>
          <a:p>
            <a:pPr indent="-317500" lvl="0" marL="457200" rtl="0" algn="l">
              <a:lnSpc>
                <a:spcPct val="150000"/>
              </a:lnSpc>
              <a:spcBef>
                <a:spcPts val="0"/>
              </a:spcBef>
              <a:spcAft>
                <a:spcPts val="0"/>
              </a:spcAft>
              <a:buClr>
                <a:srgbClr val="374151"/>
              </a:buClr>
              <a:buSzPts val="1400"/>
              <a:buFont typeface="Merriweather"/>
              <a:buChar char="●"/>
            </a:pPr>
            <a:r>
              <a:rPr lang="en-GB" sz="1400">
                <a:solidFill>
                  <a:srgbClr val="374151"/>
                </a:solidFill>
                <a:highlight>
                  <a:schemeClr val="lt1"/>
                </a:highlight>
                <a:latin typeface="Merriweather"/>
                <a:ea typeface="Merriweather"/>
                <a:cs typeface="Merriweather"/>
                <a:sym typeface="Merriweather"/>
              </a:rPr>
              <a:t>Previously, Cyclistic relied on a marketing strategy that primarily focused on generating widespread awareness and catering to a diverse range of consumers. One key factor that contributed to their accomplishments was the adaptability of their pricing plans, which encompassed single-ride passes, full-day passes, and annual memberships. Customers who opt for single-ride or full-day passes are classified as casual riders, while those who choose annual memberships gain the esteemed title of Cyclistic members.</a:t>
            </a:r>
            <a:endParaRPr sz="1400">
              <a:solidFill>
                <a:srgbClr val="374151"/>
              </a:solidFill>
              <a:highlight>
                <a:schemeClr val="lt1"/>
              </a:highlight>
              <a:latin typeface="Merriweather"/>
              <a:ea typeface="Merriweather"/>
              <a:cs typeface="Merriweather"/>
              <a:sym typeface="Merriweather"/>
            </a:endParaRPr>
          </a:p>
          <a:p>
            <a:pPr indent="0" lvl="0" marL="457200" rtl="0" algn="l">
              <a:lnSpc>
                <a:spcPct val="95000"/>
              </a:lnSpc>
              <a:spcBef>
                <a:spcPts val="0"/>
              </a:spcBef>
              <a:spcAft>
                <a:spcPts val="1200"/>
              </a:spcAft>
              <a:buSzPts val="1018"/>
              <a:buNone/>
            </a:pPr>
            <a:r>
              <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500">
                <a:solidFill>
                  <a:srgbClr val="D00404"/>
                </a:solidFill>
              </a:rPr>
              <a:t>Problem</a:t>
            </a:r>
            <a:endParaRPr b="1" sz="3500">
              <a:solidFill>
                <a:srgbClr val="D00404"/>
              </a:solidFill>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What is the most </a:t>
            </a:r>
            <a:r>
              <a:rPr lang="en-GB"/>
              <a:t>effective</a:t>
            </a:r>
            <a:r>
              <a:rPr lang="en-GB"/>
              <a:t> strategy of converting Cyclistic’s casual riders to annual memberships?</a:t>
            </a:r>
            <a:endParaRPr/>
          </a:p>
          <a:p>
            <a:pPr indent="-342900" lvl="0" marL="457200" rtl="0" algn="l">
              <a:spcBef>
                <a:spcPts val="0"/>
              </a:spcBef>
              <a:spcAft>
                <a:spcPts val="0"/>
              </a:spcAft>
              <a:buSzPts val="1800"/>
              <a:buChar char="●"/>
            </a:pPr>
            <a:r>
              <a:rPr lang="en-GB"/>
              <a:t>How do annual members and casual riders use Cyclistic bikes differently?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020">
                <a:solidFill>
                  <a:srgbClr val="D00404"/>
                </a:solidFill>
              </a:rPr>
              <a:t>What did the data tell us: Rides per week</a:t>
            </a:r>
            <a:endParaRPr b="1" sz="3020">
              <a:solidFill>
                <a:srgbClr val="D00404"/>
              </a:solidFill>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pic>
        <p:nvPicPr>
          <p:cNvPr id="76" name="Google Shape;76;p16"/>
          <p:cNvPicPr preferRelativeResize="0"/>
          <p:nvPr/>
        </p:nvPicPr>
        <p:blipFill>
          <a:blip r:embed="rId3">
            <a:alphaModFix/>
          </a:blip>
          <a:stretch>
            <a:fillRect/>
          </a:stretch>
        </p:blipFill>
        <p:spPr>
          <a:xfrm>
            <a:off x="1451900" y="1374000"/>
            <a:ext cx="5886325" cy="3194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2781"/>
              <a:buFont typeface="Arial"/>
              <a:buNone/>
            </a:pPr>
            <a:r>
              <a:rPr b="1" lang="en-GB" sz="3020">
                <a:solidFill>
                  <a:srgbClr val="D00404"/>
                </a:solidFill>
              </a:rPr>
              <a:t>What did the data tell us: Which bike is popular</a:t>
            </a:r>
            <a:endParaRPr b="1" sz="3020">
              <a:solidFill>
                <a:srgbClr val="D00404"/>
              </a:solidFill>
            </a:endParaRPr>
          </a:p>
          <a:p>
            <a:pPr indent="0" lvl="0" marL="0" rtl="0" algn="l">
              <a:spcBef>
                <a:spcPts val="0"/>
              </a:spcBef>
              <a:spcAft>
                <a:spcPts val="0"/>
              </a:spcAft>
              <a:buNone/>
            </a:pPr>
            <a:r>
              <a:t/>
            </a:r>
            <a:endParaRPr/>
          </a:p>
        </p:txBody>
      </p:sp>
      <p:sp>
        <p:nvSpPr>
          <p:cNvPr id="82" name="Google Shape;82;p17"/>
          <p:cNvSpPr txBox="1"/>
          <p:nvPr>
            <p:ph idx="1" type="body"/>
          </p:nvPr>
        </p:nvSpPr>
        <p:spPr>
          <a:xfrm>
            <a:off x="208850" y="11396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pic>
        <p:nvPicPr>
          <p:cNvPr id="83" name="Google Shape;83;p17"/>
          <p:cNvPicPr preferRelativeResize="0"/>
          <p:nvPr/>
        </p:nvPicPr>
        <p:blipFill rotWithShape="1">
          <a:blip r:embed="rId3">
            <a:alphaModFix/>
          </a:blip>
          <a:srcRect b="4489" l="0" r="0" t="-4490"/>
          <a:stretch/>
        </p:blipFill>
        <p:spPr>
          <a:xfrm>
            <a:off x="2279113" y="1139625"/>
            <a:ext cx="4380075" cy="3646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2781"/>
              <a:buFont typeface="Arial"/>
              <a:buNone/>
            </a:pPr>
            <a:r>
              <a:rPr b="1" lang="en-GB" sz="3020">
                <a:solidFill>
                  <a:srgbClr val="D00404"/>
                </a:solidFill>
              </a:rPr>
              <a:t>What did the data tell us: Rides per month</a:t>
            </a:r>
            <a:endParaRPr b="1" sz="3020">
              <a:solidFill>
                <a:srgbClr val="D00404"/>
              </a:solidFill>
            </a:endParaRPr>
          </a:p>
          <a:p>
            <a:pPr indent="0" lvl="0" marL="0" rtl="0" algn="l">
              <a:spcBef>
                <a:spcPts val="0"/>
              </a:spcBef>
              <a:spcAft>
                <a:spcPts val="0"/>
              </a:spcAft>
              <a:buNone/>
            </a:pPr>
            <a:r>
              <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pic>
        <p:nvPicPr>
          <p:cNvPr id="90" name="Google Shape;90;p18"/>
          <p:cNvPicPr preferRelativeResize="0"/>
          <p:nvPr/>
        </p:nvPicPr>
        <p:blipFill>
          <a:blip r:embed="rId3">
            <a:alphaModFix/>
          </a:blip>
          <a:stretch>
            <a:fillRect/>
          </a:stretch>
        </p:blipFill>
        <p:spPr>
          <a:xfrm>
            <a:off x="1864525" y="1297800"/>
            <a:ext cx="5400675" cy="3271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solidFill>
                  <a:srgbClr val="D00404"/>
                </a:solidFill>
              </a:rPr>
              <a:t>Key findings: Summary</a:t>
            </a:r>
            <a:endParaRPr b="1">
              <a:solidFill>
                <a:srgbClr val="D00404"/>
              </a:solidFill>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GB"/>
              <a:t>Casual users tended to ride more in the warmer months of Chicago, namely June-August. Their participation exceeded that of the long term members.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GB"/>
              <a:t>To </a:t>
            </a:r>
            <a:r>
              <a:rPr lang="en-GB"/>
              <a:t>further</a:t>
            </a:r>
            <a:r>
              <a:rPr lang="en-GB"/>
              <a:t> that the casual demographic spent on average a longer time per ride than their long-term counterparts.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GB"/>
              <a:t>The days of the week also further showed that casual riders prefer to use the service during weekends as their usage peaked then. The long term members consequently utilized the service throughout the typical work week i.e. (Monday-Friday)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endParaRPr/>
          </a:p>
        </p:txBody>
      </p:sp>
      <p:sp>
        <p:nvSpPr>
          <p:cNvPr id="102" name="Google Shape;102;p20"/>
          <p:cNvSpPr txBox="1"/>
          <p:nvPr>
            <p:ph idx="1" type="body"/>
          </p:nvPr>
        </p:nvSpPr>
        <p:spPr>
          <a:xfrm>
            <a:off x="311700" y="308600"/>
            <a:ext cx="8520600" cy="4260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Long term riders tended to stick to classic bik</a:t>
            </a:r>
            <a:r>
              <a:rPr lang="en-GB"/>
              <a:t>es as opposed to the docked or electric bikes. This might suggest the more available classic bikes, the pricing between each option might be a factor.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720">
                <a:solidFill>
                  <a:srgbClr val="D00404"/>
                </a:solidFill>
              </a:rPr>
              <a:t>Recommendations</a:t>
            </a:r>
            <a:r>
              <a:rPr b="1" lang="en-GB" sz="2720">
                <a:solidFill>
                  <a:srgbClr val="D00404"/>
                </a:solidFill>
              </a:rPr>
              <a:t>:</a:t>
            </a:r>
            <a:endParaRPr b="1" sz="2720">
              <a:solidFill>
                <a:srgbClr val="D00404"/>
              </a:solidFill>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95000"/>
              </a:lnSpc>
              <a:spcBef>
                <a:spcPts val="1200"/>
              </a:spcBef>
              <a:spcAft>
                <a:spcPts val="0"/>
              </a:spcAft>
              <a:buClr>
                <a:schemeClr val="dk1"/>
              </a:buClr>
              <a:buSzPts val="1800"/>
              <a:buChar char="●"/>
            </a:pPr>
            <a:r>
              <a:rPr lang="en-GB">
                <a:solidFill>
                  <a:schemeClr val="dk1"/>
                </a:solidFill>
              </a:rPr>
              <a:t>Introducing plans thats may be more appealing to casuals for the summer months. This marketing should be done during the winter months in preparation.</a:t>
            </a:r>
            <a:endParaRPr>
              <a:solidFill>
                <a:schemeClr val="dk1"/>
              </a:solidFill>
            </a:endParaRPr>
          </a:p>
          <a:p>
            <a:pPr indent="0" lvl="0" marL="457200" rtl="0" algn="l">
              <a:lnSpc>
                <a:spcPct val="95000"/>
              </a:lnSpc>
              <a:spcBef>
                <a:spcPts val="1500"/>
              </a:spcBef>
              <a:spcAft>
                <a:spcPts val="0"/>
              </a:spcAft>
              <a:buNone/>
            </a:pPr>
            <a:r>
              <a:t/>
            </a:r>
            <a:endParaRPr>
              <a:solidFill>
                <a:schemeClr val="dk1"/>
              </a:solidFill>
            </a:endParaRPr>
          </a:p>
          <a:p>
            <a:pPr indent="-342900" lvl="0" marL="457200" rtl="0" algn="l">
              <a:lnSpc>
                <a:spcPct val="95000"/>
              </a:lnSpc>
              <a:spcBef>
                <a:spcPts val="1500"/>
              </a:spcBef>
              <a:spcAft>
                <a:spcPts val="0"/>
              </a:spcAft>
              <a:buClr>
                <a:schemeClr val="dk1"/>
              </a:buClr>
              <a:buSzPts val="1800"/>
              <a:buChar char="●"/>
            </a:pPr>
            <a:r>
              <a:rPr lang="en-GB">
                <a:solidFill>
                  <a:schemeClr val="dk1"/>
                </a:solidFill>
              </a:rPr>
              <a:t>The casual users might be more interested in a membership option that allows for per-use balance card. Alternatively, the existing payment structure may be altered in order to make single-use more costly to the casual riders as well as lowering the long-term membership rate.</a:t>
            </a:r>
            <a:endParaRPr>
              <a:solidFill>
                <a:schemeClr val="dk1"/>
              </a:solidFill>
            </a:endParaRPr>
          </a:p>
          <a:p>
            <a:pPr indent="0" lvl="0" marL="457200" rtl="0" algn="l">
              <a:spcBef>
                <a:spcPts val="15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