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5623e4b7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5623e4b7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5623e4b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5623e4b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5623e4b7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5623e4b7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22c4024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22c4024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22be3e1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22be3e1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1f58a42c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1f58a42c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22c40243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22c40243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22c40243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22c40243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1f58a42c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1f58a42c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22c40243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22c40243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1f58a42c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1f58a42c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5623e4b7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5623e4b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22be3e1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22be3e1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1" name="Shape 71"/>
        <p:cNvGrpSpPr/>
        <p:nvPr/>
      </p:nvGrpSpPr>
      <p:grpSpPr>
        <a:xfrm>
          <a:off x="0" y="0"/>
          <a:ext cx="0" cy="0"/>
          <a:chOff x="0" y="0"/>
          <a:chExt cx="0" cy="0"/>
        </a:xfrm>
      </p:grpSpPr>
      <p:sp>
        <p:nvSpPr>
          <p:cNvPr id="72" name="Google Shape;72;p13"/>
          <p:cNvSpPr txBox="1"/>
          <p:nvPr>
            <p:ph idx="4294967295" type="ctrTitle"/>
          </p:nvPr>
        </p:nvSpPr>
        <p:spPr>
          <a:xfrm>
            <a:off x="438700" y="126000"/>
            <a:ext cx="8264400" cy="239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400">
                <a:solidFill>
                  <a:srgbClr val="000000"/>
                </a:solidFill>
                <a:highlight>
                  <a:srgbClr val="FFFFFF"/>
                </a:highlight>
                <a:latin typeface="Lato"/>
                <a:ea typeface="Lato"/>
                <a:cs typeface="Lato"/>
                <a:sym typeface="Lato"/>
              </a:rPr>
              <a:t>FP Phase 2 - Final Project</a:t>
            </a:r>
            <a:endParaRPr sz="4400">
              <a:solidFill>
                <a:srgbClr val="000000"/>
              </a:solidFill>
              <a:highlight>
                <a:srgbClr val="FFFFFF"/>
              </a:highlight>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3400">
                <a:solidFill>
                  <a:srgbClr val="000000"/>
                </a:solidFill>
                <a:highlight>
                  <a:srgbClr val="FFFFFF"/>
                </a:highlight>
                <a:latin typeface="Lato"/>
                <a:ea typeface="Lato"/>
                <a:cs typeface="Lato"/>
                <a:sym typeface="Lato"/>
              </a:rPr>
              <a:t>Final Project HCDR - feature engineering + hyperparameter tuning </a:t>
            </a:r>
            <a:endParaRPr sz="1700">
              <a:solidFill>
                <a:srgbClr val="2D3B45"/>
              </a:solidFill>
              <a:highlight>
                <a:srgbClr val="FFFFFF"/>
              </a:highlight>
              <a:latin typeface="Lato"/>
              <a:ea typeface="Lato"/>
              <a:cs typeface="Lato"/>
              <a:sym typeface="Lato"/>
            </a:endParaRPr>
          </a:p>
          <a:p>
            <a:pPr indent="0" lvl="0" marL="0" rtl="0" algn="l">
              <a:spcBef>
                <a:spcPts val="0"/>
              </a:spcBef>
              <a:spcAft>
                <a:spcPts val="0"/>
              </a:spcAft>
              <a:buNone/>
            </a:pPr>
            <a:r>
              <a:rPr lang="en" sz="3000">
                <a:solidFill>
                  <a:srgbClr val="000000"/>
                </a:solidFill>
                <a:highlight>
                  <a:schemeClr val="lt1"/>
                </a:highlight>
                <a:latin typeface="Lato"/>
                <a:ea typeface="Lato"/>
                <a:cs typeface="Lato"/>
                <a:sym typeface="Lato"/>
              </a:rPr>
              <a:t>Group: 11</a:t>
            </a:r>
            <a:endParaRPr sz="3000">
              <a:solidFill>
                <a:srgbClr val="000000"/>
              </a:solidFill>
              <a:highlight>
                <a:schemeClr val="lt1"/>
              </a:highlight>
              <a:latin typeface="Lato"/>
              <a:ea typeface="Lato"/>
              <a:cs typeface="Lato"/>
              <a:sym typeface="Lato"/>
            </a:endParaRPr>
          </a:p>
          <a:p>
            <a:pPr indent="0" lvl="0" marL="0" rtl="0" algn="l">
              <a:spcBef>
                <a:spcPts val="0"/>
              </a:spcBef>
              <a:spcAft>
                <a:spcPts val="0"/>
              </a:spcAft>
              <a:buNone/>
            </a:pPr>
            <a:r>
              <a:t/>
            </a:r>
            <a:endParaRPr sz="2300">
              <a:solidFill>
                <a:srgbClr val="000000"/>
              </a:solidFill>
              <a:highlight>
                <a:schemeClr val="lt1"/>
              </a:highlight>
              <a:latin typeface="Lato"/>
              <a:ea typeface="Lato"/>
              <a:cs typeface="Lato"/>
              <a:sym typeface="Lato"/>
            </a:endParaRPr>
          </a:p>
        </p:txBody>
      </p:sp>
      <p:pic>
        <p:nvPicPr>
          <p:cNvPr id="73" name="Google Shape;73;p13"/>
          <p:cNvPicPr preferRelativeResize="0"/>
          <p:nvPr/>
        </p:nvPicPr>
        <p:blipFill rotWithShape="1">
          <a:blip r:embed="rId3">
            <a:alphaModFix/>
          </a:blip>
          <a:srcRect b="25779" l="24802" r="31783" t="47912"/>
          <a:stretch/>
        </p:blipFill>
        <p:spPr>
          <a:xfrm>
            <a:off x="501175" y="2774375"/>
            <a:ext cx="6982026" cy="2237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560075" y="70275"/>
            <a:ext cx="6537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rgbClr val="9900FF"/>
                </a:solidFill>
                <a:latin typeface="Lato"/>
                <a:ea typeface="Lato"/>
                <a:cs typeface="Lato"/>
                <a:sym typeface="Lato"/>
              </a:rPr>
              <a:t>Results &amp; Discussion of Results:</a:t>
            </a:r>
            <a:endParaRPr b="1" sz="2900">
              <a:solidFill>
                <a:srgbClr val="9900FF"/>
              </a:solidFill>
              <a:latin typeface="Lato"/>
              <a:ea typeface="Lato"/>
              <a:cs typeface="Lato"/>
              <a:sym typeface="Lato"/>
            </a:endParaRPr>
          </a:p>
        </p:txBody>
      </p:sp>
      <p:pic>
        <p:nvPicPr>
          <p:cNvPr id="126" name="Google Shape;126;p22"/>
          <p:cNvPicPr preferRelativeResize="0"/>
          <p:nvPr/>
        </p:nvPicPr>
        <p:blipFill rotWithShape="1">
          <a:blip r:embed="rId3">
            <a:alphaModFix/>
          </a:blip>
          <a:srcRect b="6771" l="1630" r="40344" t="11941"/>
          <a:stretch/>
        </p:blipFill>
        <p:spPr>
          <a:xfrm>
            <a:off x="560075" y="799050"/>
            <a:ext cx="7927376" cy="441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725200" y="67150"/>
            <a:ext cx="73380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2900">
                <a:solidFill>
                  <a:srgbClr val="9900FF"/>
                </a:solidFill>
                <a:latin typeface="Lato"/>
                <a:ea typeface="Lato"/>
                <a:cs typeface="Lato"/>
                <a:sym typeface="Lato"/>
              </a:rPr>
              <a:t>Results &amp; Discussion of Results:</a:t>
            </a:r>
            <a:endParaRPr b="1" sz="2900">
              <a:solidFill>
                <a:srgbClr val="9900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32" name="Google Shape;132;p23"/>
          <p:cNvPicPr preferRelativeResize="0"/>
          <p:nvPr/>
        </p:nvPicPr>
        <p:blipFill rotWithShape="1">
          <a:blip r:embed="rId3">
            <a:alphaModFix/>
          </a:blip>
          <a:srcRect b="8910" l="0" r="-74550" t="13201"/>
          <a:stretch/>
        </p:blipFill>
        <p:spPr>
          <a:xfrm>
            <a:off x="376000" y="805750"/>
            <a:ext cx="13147501" cy="404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725200" y="67150"/>
            <a:ext cx="73380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rgbClr val="9900FF"/>
                </a:solidFill>
                <a:latin typeface="Lato"/>
                <a:ea typeface="Lato"/>
                <a:cs typeface="Lato"/>
                <a:sym typeface="Lato"/>
              </a:rPr>
              <a:t>Results &amp; Discussion of Results:</a:t>
            </a:r>
            <a:endParaRPr b="1" sz="2900">
              <a:solidFill>
                <a:srgbClr val="9900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38" name="Google Shape;138;p24"/>
          <p:cNvPicPr preferRelativeResize="0"/>
          <p:nvPr/>
        </p:nvPicPr>
        <p:blipFill rotWithShape="1">
          <a:blip r:embed="rId3">
            <a:alphaModFix/>
          </a:blip>
          <a:srcRect b="10152" l="12937" r="47268" t="50528"/>
          <a:stretch/>
        </p:blipFill>
        <p:spPr>
          <a:xfrm>
            <a:off x="0" y="1329525"/>
            <a:ext cx="5103549" cy="2819276"/>
          </a:xfrm>
          <a:prstGeom prst="rect">
            <a:avLst/>
          </a:prstGeom>
          <a:noFill/>
          <a:ln>
            <a:noFill/>
          </a:ln>
        </p:spPr>
      </p:pic>
      <p:pic>
        <p:nvPicPr>
          <p:cNvPr id="139" name="Google Shape;139;p24"/>
          <p:cNvPicPr preferRelativeResize="0"/>
          <p:nvPr/>
        </p:nvPicPr>
        <p:blipFill rotWithShape="1">
          <a:blip r:embed="rId4">
            <a:alphaModFix/>
          </a:blip>
          <a:srcRect b="8621" l="11030" r="50536" t="53645"/>
          <a:stretch/>
        </p:blipFill>
        <p:spPr>
          <a:xfrm>
            <a:off x="4472000" y="1329523"/>
            <a:ext cx="4594429" cy="2819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5"/>
          <p:cNvPicPr preferRelativeResize="0"/>
          <p:nvPr/>
        </p:nvPicPr>
        <p:blipFill rotWithShape="1">
          <a:blip r:embed="rId3">
            <a:alphaModFix/>
          </a:blip>
          <a:srcRect b="7915" l="17474" r="10994" t="20255"/>
          <a:stretch/>
        </p:blipFill>
        <p:spPr>
          <a:xfrm>
            <a:off x="1047425" y="698325"/>
            <a:ext cx="6768474" cy="4247950"/>
          </a:xfrm>
          <a:prstGeom prst="rect">
            <a:avLst/>
          </a:prstGeom>
          <a:noFill/>
          <a:ln>
            <a:noFill/>
          </a:ln>
        </p:spPr>
      </p:pic>
      <p:sp>
        <p:nvSpPr>
          <p:cNvPr id="145" name="Google Shape;145;p25"/>
          <p:cNvSpPr txBox="1"/>
          <p:nvPr/>
        </p:nvSpPr>
        <p:spPr>
          <a:xfrm>
            <a:off x="0" y="0"/>
            <a:ext cx="7815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rgbClr val="9900FF"/>
                </a:solidFill>
                <a:latin typeface="Lato"/>
                <a:ea typeface="Lato"/>
                <a:cs typeface="Lato"/>
                <a:sym typeface="Lato"/>
              </a:rPr>
              <a:t>Screenshot of Kaggle Submission</a:t>
            </a:r>
            <a:r>
              <a:rPr b="1" lang="en" sz="2900">
                <a:solidFill>
                  <a:srgbClr val="9900FF"/>
                </a:solidFill>
                <a:latin typeface="Lato"/>
                <a:ea typeface="Lato"/>
                <a:cs typeface="Lato"/>
                <a:sym typeface="Lato"/>
              </a:rPr>
              <a:t>:</a:t>
            </a:r>
            <a:endParaRPr b="1" sz="2900">
              <a:solidFill>
                <a:srgbClr val="9900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nvSpPr>
        <p:spPr>
          <a:xfrm>
            <a:off x="784750" y="219900"/>
            <a:ext cx="73506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9900FF"/>
                </a:solidFill>
                <a:latin typeface="Lato"/>
                <a:ea typeface="Lato"/>
                <a:cs typeface="Lato"/>
                <a:sym typeface="Lato"/>
              </a:rPr>
              <a:t>Conclusion and Next Steps:</a:t>
            </a:r>
            <a:endParaRPr b="1" sz="3100">
              <a:solidFill>
                <a:srgbClr val="9900FF"/>
              </a:solidFill>
              <a:latin typeface="Lato"/>
              <a:ea typeface="Lato"/>
              <a:cs typeface="Lato"/>
              <a:sym typeface="Lato"/>
            </a:endParaRPr>
          </a:p>
        </p:txBody>
      </p:sp>
      <p:sp>
        <p:nvSpPr>
          <p:cNvPr id="151" name="Google Shape;151;p26"/>
          <p:cNvSpPr txBox="1"/>
          <p:nvPr/>
        </p:nvSpPr>
        <p:spPr>
          <a:xfrm>
            <a:off x="128050" y="1182500"/>
            <a:ext cx="8823900" cy="3879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For the Phase II of this Project, we built Logistic Regression and Random Forest Model, performed Hyperparameter Tuning using GridSearchCV  and achieved an </a:t>
            </a:r>
            <a:r>
              <a:rPr lang="en" sz="1500">
                <a:latin typeface="Times New Roman"/>
                <a:ea typeface="Times New Roman"/>
                <a:cs typeface="Times New Roman"/>
                <a:sym typeface="Times New Roman"/>
              </a:rPr>
              <a:t>accuracy</a:t>
            </a:r>
            <a:r>
              <a:rPr lang="en" sz="1500">
                <a:latin typeface="Times New Roman"/>
                <a:ea typeface="Times New Roman"/>
                <a:cs typeface="Times New Roman"/>
                <a:sym typeface="Times New Roman"/>
              </a:rPr>
              <a:t> of over 92.1% with Random Forest and 92% with Logistic Regression.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Initially, we tried merging all </a:t>
            </a:r>
            <a:r>
              <a:rPr lang="en" sz="1500">
                <a:latin typeface="Times New Roman"/>
                <a:ea typeface="Times New Roman"/>
                <a:cs typeface="Times New Roman"/>
                <a:sym typeface="Times New Roman"/>
              </a:rPr>
              <a:t>the</a:t>
            </a:r>
            <a:r>
              <a:rPr lang="en" sz="1500">
                <a:latin typeface="Times New Roman"/>
                <a:ea typeface="Times New Roman"/>
                <a:cs typeface="Times New Roman"/>
                <a:sym typeface="Times New Roman"/>
              </a:rPr>
              <a:t> different datasets and created several new columns to understand the relation with target column and gain fruitful insights from the dataset.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On analysis, we found out that out of the new columns, a few of them were highly correlated with the target variable, thus helping us improve the model predictions.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We also tried using synthetic sampling techniques like SMOTE and ADASYN to check if there was any change in the model performance.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Finally, we created a pipeline to perform Logistic Regression and Random Forest Classifier, </a:t>
            </a:r>
            <a:r>
              <a:rPr lang="en" sz="1500">
                <a:latin typeface="Times New Roman"/>
                <a:ea typeface="Times New Roman"/>
                <a:cs typeface="Times New Roman"/>
                <a:sym typeface="Times New Roman"/>
              </a:rPr>
              <a:t>using Hyperparameter Tuning to gather the best features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Successively, we ran our model on the best parameters and found out an increase in the model accuracy and submitted the file on Kaggle.</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The next steps in our project would be to improve our model performance through implementation of Neural Networks.</a:t>
            </a:r>
            <a:endParaRPr sz="1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nvSpPr>
        <p:spPr>
          <a:xfrm>
            <a:off x="367275" y="354375"/>
            <a:ext cx="6560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rgbClr val="9900FF"/>
                </a:solidFill>
                <a:highlight>
                  <a:schemeClr val="lt1"/>
                </a:highlight>
                <a:latin typeface="Times New Roman"/>
                <a:ea typeface="Times New Roman"/>
                <a:cs typeface="Times New Roman"/>
                <a:sym typeface="Times New Roman"/>
              </a:rPr>
              <a:t>Slides Outline:</a:t>
            </a:r>
            <a:endParaRPr b="1" sz="3400">
              <a:solidFill>
                <a:srgbClr val="9900FF"/>
              </a:solidFill>
              <a:highlight>
                <a:schemeClr val="lt1"/>
              </a:highlight>
              <a:latin typeface="Times New Roman"/>
              <a:ea typeface="Times New Roman"/>
              <a:cs typeface="Times New Roman"/>
              <a:sym typeface="Times New Roman"/>
            </a:endParaRPr>
          </a:p>
        </p:txBody>
      </p:sp>
      <p:sp>
        <p:nvSpPr>
          <p:cNvPr id="79" name="Google Shape;79;p14"/>
          <p:cNvSpPr txBox="1"/>
          <p:nvPr/>
        </p:nvSpPr>
        <p:spPr>
          <a:xfrm>
            <a:off x="440900" y="1164075"/>
            <a:ext cx="8327100" cy="3606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Font typeface="Lato"/>
              <a:buChar char="●"/>
            </a:pPr>
            <a:r>
              <a:rPr b="1" lang="en" sz="1300">
                <a:latin typeface="Times New Roman"/>
                <a:ea typeface="Times New Roman"/>
                <a:cs typeface="Times New Roman"/>
                <a:sym typeface="Times New Roman"/>
              </a:rPr>
              <a:t>Project Description:</a:t>
            </a:r>
            <a:r>
              <a:rPr lang="en" sz="1300">
                <a:latin typeface="Times New Roman"/>
                <a:ea typeface="Times New Roman"/>
                <a:cs typeface="Times New Roman"/>
                <a:sym typeface="Times New Roman"/>
              </a:rPr>
              <a:t> Here, we’ve summarized what the project is all about and the goals we are expecting to achieve from this project!</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Lato"/>
              <a:buChar char="●"/>
            </a:pPr>
            <a:r>
              <a:rPr b="1" lang="en" sz="1300">
                <a:latin typeface="Times New Roman"/>
                <a:ea typeface="Times New Roman"/>
                <a:cs typeface="Times New Roman"/>
                <a:sym typeface="Times New Roman"/>
              </a:rPr>
              <a:t>Summary EDA: </a:t>
            </a:r>
            <a:r>
              <a:rPr lang="en" sz="1300">
                <a:latin typeface="Times New Roman"/>
                <a:ea typeface="Times New Roman"/>
                <a:cs typeface="Times New Roman"/>
                <a:sym typeface="Times New Roman"/>
              </a:rPr>
              <a:t>In this section, we have described our dataset visually and tried to understand the data and gather insights from it.</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Feature Engineering: </a:t>
            </a:r>
            <a:r>
              <a:rPr lang="en" sz="1300">
                <a:latin typeface="Times New Roman"/>
                <a:ea typeface="Times New Roman"/>
                <a:cs typeface="Times New Roman"/>
                <a:sym typeface="Times New Roman"/>
              </a:rPr>
              <a:t>Here, we merged the additional files of the dataset and tried using them in our model prediction. We also created some additional features which were correlated with the target variable.</a:t>
            </a:r>
            <a:r>
              <a:rPr b="1" lang="en" sz="1300">
                <a:latin typeface="Times New Roman"/>
                <a:ea typeface="Times New Roman"/>
                <a:cs typeface="Times New Roman"/>
                <a:sym typeface="Times New Roman"/>
              </a:rPr>
              <a:t> </a:t>
            </a:r>
            <a:endParaRPr b="1"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Modelling Pipeline/ </a:t>
            </a:r>
            <a:r>
              <a:rPr b="1" lang="en" sz="1300">
                <a:solidFill>
                  <a:schemeClr val="dk2"/>
                </a:solidFill>
                <a:latin typeface="Times New Roman"/>
                <a:ea typeface="Times New Roman"/>
                <a:cs typeface="Times New Roman"/>
                <a:sym typeface="Times New Roman"/>
              </a:rPr>
              <a:t>Hyperparameter Tuning</a:t>
            </a:r>
            <a:r>
              <a:rPr b="1" lang="en" sz="1300">
                <a:latin typeface="Times New Roman"/>
                <a:ea typeface="Times New Roman"/>
                <a:cs typeface="Times New Roman"/>
                <a:sym typeface="Times New Roman"/>
              </a:rPr>
              <a:t>: </a:t>
            </a:r>
            <a:r>
              <a:rPr lang="en" sz="1300">
                <a:latin typeface="Times New Roman"/>
                <a:ea typeface="Times New Roman"/>
                <a:cs typeface="Times New Roman"/>
                <a:sym typeface="Times New Roman"/>
              </a:rPr>
              <a:t>Here, we’ve given an overview of the modelling techniques that we used in our baseline model creation and then selected important features, built new columns and tried to improve the model score and also focused on  performing hyperparameter tuning.</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Result &amp; Result Discussion: </a:t>
            </a:r>
            <a:r>
              <a:rPr lang="en" sz="1300">
                <a:latin typeface="Times New Roman"/>
                <a:ea typeface="Times New Roman"/>
                <a:cs typeface="Times New Roman"/>
                <a:sym typeface="Times New Roman"/>
              </a:rPr>
              <a:t>In this section, we have </a:t>
            </a:r>
            <a:r>
              <a:rPr lang="en" sz="1300">
                <a:latin typeface="Times New Roman"/>
                <a:ea typeface="Times New Roman"/>
                <a:cs typeface="Times New Roman"/>
                <a:sym typeface="Times New Roman"/>
              </a:rPr>
              <a:t>attached</a:t>
            </a:r>
            <a:r>
              <a:rPr lang="en" sz="1300">
                <a:latin typeface="Times New Roman"/>
                <a:ea typeface="Times New Roman"/>
                <a:cs typeface="Times New Roman"/>
                <a:sym typeface="Times New Roman"/>
              </a:rPr>
              <a:t> our Kaggle Submission Screenshot, and shown the accuracy score of model performance of different models.</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Conclusion and Next Steps: </a:t>
            </a:r>
            <a:r>
              <a:rPr lang="en" sz="1300">
                <a:latin typeface="Times New Roman"/>
                <a:ea typeface="Times New Roman"/>
                <a:cs typeface="Times New Roman"/>
                <a:sym typeface="Times New Roman"/>
              </a:rPr>
              <a:t>For this section, we have briefly discussed </a:t>
            </a:r>
            <a:r>
              <a:rPr lang="en" sz="1300">
                <a:latin typeface="Times New Roman"/>
                <a:ea typeface="Times New Roman"/>
                <a:cs typeface="Times New Roman"/>
                <a:sym typeface="Times New Roman"/>
              </a:rPr>
              <a:t>the</a:t>
            </a:r>
            <a:r>
              <a:rPr lang="en" sz="1300">
                <a:latin typeface="Times New Roman"/>
                <a:ea typeface="Times New Roman"/>
                <a:cs typeface="Times New Roman"/>
                <a:sym typeface="Times New Roman"/>
              </a:rPr>
              <a:t> steps to be taken further and improvements that can be done in the model!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latin typeface="Lato"/>
              <a:ea typeface="Lato"/>
              <a:cs typeface="Lato"/>
              <a:sym typeface="Lato"/>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Thus, we have divided the entire Phase II Slide into these sections and tried to work on the data.</a:t>
            </a:r>
            <a:endParaRPr sz="1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nvSpPr>
        <p:spPr>
          <a:xfrm>
            <a:off x="275275" y="126375"/>
            <a:ext cx="8621700" cy="5017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9900FF"/>
                </a:solidFill>
                <a:latin typeface="Times New Roman"/>
                <a:ea typeface="Times New Roman"/>
                <a:cs typeface="Times New Roman"/>
                <a:sym typeface="Times New Roman"/>
              </a:rPr>
              <a:t>Project Description</a:t>
            </a:r>
            <a:endParaRPr b="1" sz="3600">
              <a:solidFill>
                <a:srgbClr val="9900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2"/>
              </a:solidFill>
              <a:highlight>
                <a:srgbClr val="FFFFFF"/>
              </a:highlight>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300">
                <a:solidFill>
                  <a:schemeClr val="dk2"/>
                </a:solidFill>
                <a:highlight>
                  <a:srgbClr val="FFFFFF"/>
                </a:highlight>
                <a:latin typeface="Times New Roman"/>
                <a:ea typeface="Times New Roman"/>
                <a:cs typeface="Times New Roman"/>
                <a:sym typeface="Times New Roman"/>
              </a:rPr>
              <a:t>The objective of Home Credit is to correctly offer loans to individuals who can pay back and turn away those who cannot. The challenge lies in the great diversity of backgrounds of individuals who come to Home Credit to procure the loan. In this analysis, we aim to implement a variety of techniques to assess the idiosyncrasies of each customer and determine whether a customer will default.</a:t>
            </a:r>
            <a:endParaRPr sz="1300">
              <a:solidFill>
                <a:schemeClr val="dk2"/>
              </a:solidFill>
              <a:highlight>
                <a:schemeClr val="lt1"/>
              </a:highlight>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2"/>
              </a:buClr>
              <a:buSzPts val="1100"/>
              <a:buFont typeface="Arial"/>
              <a:buNone/>
            </a:pPr>
            <a:r>
              <a:rPr lang="en" sz="1300">
                <a:solidFill>
                  <a:schemeClr val="dk2"/>
                </a:solidFill>
                <a:highlight>
                  <a:schemeClr val="lt1"/>
                </a:highlight>
                <a:latin typeface="Times New Roman"/>
                <a:ea typeface="Times New Roman"/>
                <a:cs typeface="Times New Roman"/>
                <a:sym typeface="Times New Roman"/>
              </a:rPr>
              <a:t>In this phase of the project, we performed feature engineering by building new </a:t>
            </a:r>
            <a:r>
              <a:rPr lang="en" sz="1300">
                <a:solidFill>
                  <a:schemeClr val="dk2"/>
                </a:solidFill>
                <a:highlight>
                  <a:schemeClr val="lt1"/>
                </a:highlight>
                <a:latin typeface="Times New Roman"/>
                <a:ea typeface="Times New Roman"/>
                <a:cs typeface="Times New Roman"/>
                <a:sym typeface="Times New Roman"/>
              </a:rPr>
              <a:t>columns</a:t>
            </a:r>
            <a:r>
              <a:rPr lang="en" sz="1300">
                <a:solidFill>
                  <a:schemeClr val="dk2"/>
                </a:solidFill>
                <a:highlight>
                  <a:schemeClr val="lt1"/>
                </a:highlight>
                <a:latin typeface="Times New Roman"/>
                <a:ea typeface="Times New Roman"/>
                <a:cs typeface="Times New Roman"/>
                <a:sym typeface="Times New Roman"/>
              </a:rPr>
              <a:t> with the additional datasets provided within the data and used them to make further predictions. We </a:t>
            </a:r>
            <a:r>
              <a:rPr lang="en" sz="1300">
                <a:solidFill>
                  <a:schemeClr val="dk2"/>
                </a:solidFill>
                <a:highlight>
                  <a:schemeClr val="lt1"/>
                </a:highlight>
                <a:latin typeface="Times New Roman"/>
                <a:ea typeface="Times New Roman"/>
                <a:cs typeface="Times New Roman"/>
                <a:sym typeface="Times New Roman"/>
              </a:rPr>
              <a:t>performed</a:t>
            </a:r>
            <a:r>
              <a:rPr lang="en" sz="1300">
                <a:solidFill>
                  <a:schemeClr val="dk2"/>
                </a:solidFill>
                <a:highlight>
                  <a:schemeClr val="lt1"/>
                </a:highlight>
                <a:latin typeface="Times New Roman"/>
                <a:ea typeface="Times New Roman"/>
                <a:cs typeface="Times New Roman"/>
                <a:sym typeface="Times New Roman"/>
              </a:rPr>
              <a:t> Hyperparameter Tuning by using GridSearchCV and documented our results. We used ROC Curve, Confusion Metrics and Log Loss to predict our model performance.</a:t>
            </a:r>
            <a:endParaRPr b="1" sz="2200">
              <a:solidFill>
                <a:srgbClr val="9900FF"/>
              </a:solidFill>
              <a:latin typeface="Times New Roman"/>
              <a:ea typeface="Times New Roman"/>
              <a:cs typeface="Times New Roman"/>
              <a:sym typeface="Times New Roman"/>
            </a:endParaRPr>
          </a:p>
          <a:p>
            <a:pPr indent="0" lvl="0" marL="0" rtl="0" algn="l">
              <a:spcBef>
                <a:spcPts val="800"/>
              </a:spcBef>
              <a:spcAft>
                <a:spcPts val="0"/>
              </a:spcAft>
              <a:buClr>
                <a:schemeClr val="dk2"/>
              </a:buClr>
              <a:buSzPts val="1100"/>
              <a:buFont typeface="Arial"/>
              <a:buNone/>
            </a:pPr>
            <a:r>
              <a:rPr b="1" lang="en" sz="2200">
                <a:solidFill>
                  <a:srgbClr val="9900FF"/>
                </a:solidFill>
                <a:latin typeface="Times New Roman"/>
                <a:ea typeface="Times New Roman"/>
                <a:cs typeface="Times New Roman"/>
                <a:sym typeface="Times New Roman"/>
              </a:rPr>
              <a:t>Steps :-</a:t>
            </a:r>
            <a:endParaRPr b="1" sz="2200">
              <a:solidFill>
                <a:srgbClr val="9900FF"/>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t/>
            </a:r>
            <a:endParaRPr b="1" sz="2200">
              <a:solidFill>
                <a:srgbClr val="9900FF"/>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During the Phase I of the project, we achieved an accuracy of 73% on Kaggle Submission.</a:t>
            </a:r>
            <a:endParaRPr sz="1300">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For this Phase of the project, we combined all the 7 datasets for our predictions, also building new columns according to their correlation with the target variable.</a:t>
            </a:r>
            <a:endParaRPr sz="1300">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We tried considering resampling techniques like SMOTE and ADASYN, but, to our utter surprise, the model performance decreased in this case.</a:t>
            </a:r>
            <a:endParaRPr sz="1300">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Finally, we performed Hyperparameter Tuning using GridSearchCV and enhanced the model score on Kaggle by 1.5% </a:t>
            </a:r>
            <a:endParaRPr sz="1300">
              <a:solidFill>
                <a:schemeClr val="dk2"/>
              </a:solidFill>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2"/>
              </a:buClr>
              <a:buSzPts val="1100"/>
              <a:buFont typeface="Arial"/>
              <a:buNone/>
            </a:pPr>
            <a:r>
              <a:t/>
            </a:r>
            <a:endParaRPr sz="1200">
              <a:solidFill>
                <a:schemeClr val="dk2"/>
              </a:solidFill>
              <a:highlight>
                <a:schemeClr val="lt1"/>
              </a:highlight>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2"/>
              </a:buClr>
              <a:buSzPts val="1100"/>
              <a:buFont typeface="Arial"/>
              <a:buNone/>
            </a:pPr>
            <a:r>
              <a:t/>
            </a:r>
            <a:endParaRPr sz="1100">
              <a:solidFill>
                <a:schemeClr val="dk2"/>
              </a:solidFill>
            </a:endParaRPr>
          </a:p>
          <a:p>
            <a:pPr indent="0" lvl="0" marL="0" rtl="0" algn="l">
              <a:spcBef>
                <a:spcPts val="0"/>
              </a:spcBef>
              <a:spcAft>
                <a:spcPts val="0"/>
              </a:spcAft>
              <a:buNone/>
            </a:pPr>
            <a:r>
              <a:t/>
            </a:r>
            <a:endParaRPr b="1" sz="27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nvSpPr>
        <p:spPr>
          <a:xfrm>
            <a:off x="266125" y="229675"/>
            <a:ext cx="483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9900FF"/>
                </a:solidFill>
                <a:latin typeface="Times New Roman"/>
                <a:ea typeface="Times New Roman"/>
                <a:cs typeface="Times New Roman"/>
                <a:sym typeface="Times New Roman"/>
              </a:rPr>
              <a:t>Data Description</a:t>
            </a:r>
            <a:endParaRPr b="1" sz="3000">
              <a:solidFill>
                <a:srgbClr val="9900FF"/>
              </a:solidFill>
              <a:latin typeface="Times New Roman"/>
              <a:ea typeface="Times New Roman"/>
              <a:cs typeface="Times New Roman"/>
              <a:sym typeface="Times New Roman"/>
            </a:endParaRPr>
          </a:p>
        </p:txBody>
      </p:sp>
      <p:pic>
        <p:nvPicPr>
          <p:cNvPr id="90" name="Google Shape;90;p16"/>
          <p:cNvPicPr preferRelativeResize="0"/>
          <p:nvPr/>
        </p:nvPicPr>
        <p:blipFill rotWithShape="1">
          <a:blip r:embed="rId3">
            <a:alphaModFix/>
          </a:blip>
          <a:srcRect b="17411" l="8012" r="5182" t="38950"/>
          <a:stretch/>
        </p:blipFill>
        <p:spPr>
          <a:xfrm>
            <a:off x="15175" y="1391400"/>
            <a:ext cx="7752627" cy="2435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nvSpPr>
        <p:spPr>
          <a:xfrm>
            <a:off x="808950" y="179550"/>
            <a:ext cx="7057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900FF"/>
                </a:solidFill>
                <a:latin typeface="Times New Roman"/>
                <a:ea typeface="Times New Roman"/>
                <a:cs typeface="Times New Roman"/>
                <a:sym typeface="Times New Roman"/>
              </a:rPr>
              <a:t>A Few Visual Exploratory Data Analysis</a:t>
            </a:r>
            <a:endParaRPr b="1" sz="2500">
              <a:solidFill>
                <a:srgbClr val="9900FF"/>
              </a:solidFill>
              <a:latin typeface="Times New Roman"/>
              <a:ea typeface="Times New Roman"/>
              <a:cs typeface="Times New Roman"/>
              <a:sym typeface="Times New Roman"/>
            </a:endParaRPr>
          </a:p>
        </p:txBody>
      </p:sp>
      <p:pic>
        <p:nvPicPr>
          <p:cNvPr id="96" name="Google Shape;96;p17"/>
          <p:cNvPicPr preferRelativeResize="0"/>
          <p:nvPr/>
        </p:nvPicPr>
        <p:blipFill>
          <a:blip r:embed="rId3">
            <a:alphaModFix/>
          </a:blip>
          <a:stretch>
            <a:fillRect/>
          </a:stretch>
        </p:blipFill>
        <p:spPr>
          <a:xfrm>
            <a:off x="713500" y="865825"/>
            <a:ext cx="7852073" cy="439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rotWithShape="1">
          <a:blip r:embed="rId3">
            <a:alphaModFix/>
          </a:blip>
          <a:srcRect b="27933" l="-6347" r="-26719" t="0"/>
          <a:stretch/>
        </p:blipFill>
        <p:spPr>
          <a:xfrm>
            <a:off x="1196825" y="1517525"/>
            <a:ext cx="6750349" cy="3558824"/>
          </a:xfrm>
          <a:prstGeom prst="rect">
            <a:avLst/>
          </a:prstGeom>
          <a:noFill/>
          <a:ln>
            <a:noFill/>
          </a:ln>
        </p:spPr>
      </p:pic>
      <p:sp>
        <p:nvSpPr>
          <p:cNvPr id="102" name="Google Shape;102;p18"/>
          <p:cNvSpPr txBox="1"/>
          <p:nvPr/>
        </p:nvSpPr>
        <p:spPr>
          <a:xfrm>
            <a:off x="161150" y="0"/>
            <a:ext cx="95751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900FF"/>
                </a:solidFill>
                <a:latin typeface="Times New Roman"/>
                <a:ea typeface="Times New Roman"/>
                <a:cs typeface="Times New Roman"/>
                <a:sym typeface="Times New Roman"/>
              </a:rPr>
              <a:t>Exploratory Data Analysis on New Engineered Features</a:t>
            </a:r>
            <a:endParaRPr b="1" sz="2500">
              <a:solidFill>
                <a:srgbClr val="9900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2500">
              <a:solidFill>
                <a:srgbClr val="9900FF"/>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353535"/>
                </a:solidFill>
                <a:latin typeface="Times New Roman"/>
                <a:ea typeface="Times New Roman"/>
                <a:cs typeface="Times New Roman"/>
                <a:sym typeface="Times New Roman"/>
              </a:rPr>
              <a:t>Here is the plot of correlation of the new variables with the target variable. We can see that the correlation has </a:t>
            </a:r>
            <a:endParaRPr b="1">
              <a:solidFill>
                <a:srgbClr val="353535"/>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353535"/>
                </a:solidFill>
                <a:latin typeface="Times New Roman"/>
                <a:ea typeface="Times New Roman"/>
                <a:cs typeface="Times New Roman"/>
                <a:sym typeface="Times New Roman"/>
              </a:rPr>
              <a:t>improved on performing Feature Engineering.  </a:t>
            </a:r>
            <a:endParaRPr b="1">
              <a:solidFill>
                <a:srgbClr val="353535"/>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nvSpPr>
        <p:spPr>
          <a:xfrm>
            <a:off x="376475" y="381975"/>
            <a:ext cx="802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9900FF"/>
                </a:solidFill>
                <a:latin typeface="Times New Roman"/>
                <a:ea typeface="Times New Roman"/>
                <a:cs typeface="Times New Roman"/>
                <a:sym typeface="Times New Roman"/>
              </a:rPr>
              <a:t>Modelling Pipeline</a:t>
            </a:r>
            <a:endParaRPr b="1" sz="2700">
              <a:solidFill>
                <a:srgbClr val="9900FF"/>
              </a:solidFill>
              <a:latin typeface="Times New Roman"/>
              <a:ea typeface="Times New Roman"/>
              <a:cs typeface="Times New Roman"/>
              <a:sym typeface="Times New Roman"/>
            </a:endParaRPr>
          </a:p>
        </p:txBody>
      </p:sp>
      <p:sp>
        <p:nvSpPr>
          <p:cNvPr id="108" name="Google Shape;108;p19"/>
          <p:cNvSpPr txBox="1"/>
          <p:nvPr/>
        </p:nvSpPr>
        <p:spPr>
          <a:xfrm>
            <a:off x="551300" y="1164075"/>
            <a:ext cx="8271900" cy="41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Since the data has both numerical and categorical features, it is required to create two pipelines (one for each category of data) because they require different transformations. After finishing that, the two pipelines should be unified to produce one full pipeline that performs transformation on all the dataset.</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b="1" sz="1300">
              <a:latin typeface="Times New Roman"/>
              <a:ea typeface="Times New Roman"/>
              <a:cs typeface="Times New Roman"/>
              <a:sym typeface="Times New Roman"/>
            </a:endParaRPr>
          </a:p>
          <a:p>
            <a:pPr indent="0" lvl="0" marL="0" rtl="0" algn="l">
              <a:spcBef>
                <a:spcPts val="0"/>
              </a:spcBef>
              <a:spcAft>
                <a:spcPts val="0"/>
              </a:spcAft>
              <a:buNone/>
            </a:pPr>
            <a:r>
              <a:rPr b="1" lang="en" sz="1300">
                <a:latin typeface="Times New Roman"/>
                <a:ea typeface="Times New Roman"/>
                <a:cs typeface="Times New Roman"/>
                <a:sym typeface="Times New Roman"/>
              </a:rPr>
              <a:t>Logistic Regression: </a:t>
            </a:r>
            <a:r>
              <a:rPr lang="en" sz="1300">
                <a:latin typeface="Times New Roman"/>
                <a:ea typeface="Times New Roman"/>
                <a:cs typeface="Times New Roman"/>
                <a:sym typeface="Times New Roman"/>
              </a:rPr>
              <a:t>Logistic regression is a process of modeling the probability of a discrete outcome given an input variable.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The most common logistic regression models a binary outcome; something that can take two values such as true/false, yes/no, and so on.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Multinomial logistic regression can model scenarios where there are more than two possible discrete outcomes. Logistic regression is a useful analysis method for classification problems, where you are trying to determine if a new sample fits best into a category. As aspects of cyber security are classification problems, such as attack detection, logistic regression is a useful analytic technique.</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b="1" lang="en" sz="1300">
                <a:latin typeface="Times New Roman"/>
                <a:ea typeface="Times New Roman"/>
                <a:cs typeface="Times New Roman"/>
                <a:sym typeface="Times New Roman"/>
              </a:rPr>
              <a:t>Random Forest Classifier: </a:t>
            </a:r>
            <a:r>
              <a:rPr lang="en" sz="1300">
                <a:solidFill>
                  <a:srgbClr val="404040"/>
                </a:solidFill>
                <a:highlight>
                  <a:srgbClr val="FFFFFF"/>
                </a:highlight>
                <a:latin typeface="Times New Roman"/>
                <a:ea typeface="Times New Roman"/>
                <a:cs typeface="Times New Roman"/>
                <a:sym typeface="Times New Roman"/>
              </a:rPr>
              <a:t>A random forest is a machine learning technique that’s used to solve regression and classification problems. It utilizes ensemble learning, which is a technique that combines many classifiers to provide solutions to complex problems.</a:t>
            </a:r>
            <a:endParaRPr sz="13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 sz="1200">
                <a:latin typeface="Times New Roman"/>
                <a:ea typeface="Times New Roman"/>
                <a:cs typeface="Times New Roman"/>
                <a:sym typeface="Times New Roman"/>
              </a:rPr>
              <a:t>A random forest algorithm consists of many decision trees. The ‘forest’ generated by the random forest algorithm is trained through bagging or bootstrap aggregating. Bagging is an ensemble meta-algorithm that improves the accuracy of machine learning algorithms.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946875" y="420825"/>
            <a:ext cx="7200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9900FF"/>
                </a:solidFill>
                <a:latin typeface="Times New Roman"/>
                <a:ea typeface="Times New Roman"/>
                <a:cs typeface="Times New Roman"/>
                <a:sym typeface="Times New Roman"/>
              </a:rPr>
              <a:t>Hyperparameter Tuning &amp; GridSearchCV</a:t>
            </a:r>
            <a:endParaRPr b="1" sz="2700">
              <a:solidFill>
                <a:srgbClr val="9900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2700">
              <a:solidFill>
                <a:srgbClr val="9900FF"/>
              </a:solidFill>
              <a:latin typeface="Times New Roman"/>
              <a:ea typeface="Times New Roman"/>
              <a:cs typeface="Times New Roman"/>
              <a:sym typeface="Times New Roman"/>
            </a:endParaRPr>
          </a:p>
        </p:txBody>
      </p:sp>
      <p:sp>
        <p:nvSpPr>
          <p:cNvPr id="114" name="Google Shape;114;p20"/>
          <p:cNvSpPr txBox="1"/>
          <p:nvPr/>
        </p:nvSpPr>
        <p:spPr>
          <a:xfrm>
            <a:off x="514350" y="1215725"/>
            <a:ext cx="8042700" cy="338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solidFill>
                  <a:srgbClr val="222222"/>
                </a:solidFill>
                <a:highlight>
                  <a:srgbClr val="FFFFFF"/>
                </a:highlight>
                <a:latin typeface="Times New Roman"/>
                <a:ea typeface="Times New Roman"/>
                <a:cs typeface="Times New Roman"/>
                <a:sym typeface="Times New Roman"/>
              </a:rPr>
              <a:t>Hyperparameter tuning</a:t>
            </a:r>
            <a:r>
              <a:rPr lang="en">
                <a:solidFill>
                  <a:srgbClr val="222222"/>
                </a:solidFill>
                <a:highlight>
                  <a:srgbClr val="FFFFFF"/>
                </a:highlight>
                <a:latin typeface="Times New Roman"/>
                <a:ea typeface="Times New Roman"/>
                <a:cs typeface="Times New Roman"/>
                <a:sym typeface="Times New Roman"/>
              </a:rPr>
              <a:t> is choosing a set of optimal hyperparameters for a learning algorithm. A hyperparameter is a model argument whose value is set before the learning process begins. The key to machine learning algorithms is hyperparameter tuning.</a:t>
            </a:r>
            <a:endParaRPr>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100000"/>
              </a:lnSpc>
              <a:spcBef>
                <a:spcPts val="1200"/>
              </a:spcBef>
              <a:spcAft>
                <a:spcPts val="0"/>
              </a:spcAft>
              <a:buClr>
                <a:srgbClr val="222222"/>
              </a:buClr>
              <a:buSzPts val="1400"/>
              <a:buFont typeface="Times New Roman"/>
              <a:buChar char="●"/>
            </a:pPr>
            <a:r>
              <a:rPr lang="en">
                <a:solidFill>
                  <a:srgbClr val="222222"/>
                </a:solidFill>
                <a:highlight>
                  <a:srgbClr val="FFFFFF"/>
                </a:highlight>
                <a:latin typeface="Times New Roman"/>
                <a:ea typeface="Times New Roman"/>
                <a:cs typeface="Times New Roman"/>
                <a:sym typeface="Times New Roman"/>
              </a:rPr>
              <a:t>We used </a:t>
            </a:r>
            <a:r>
              <a:rPr b="1" lang="en">
                <a:solidFill>
                  <a:srgbClr val="222222"/>
                </a:solidFill>
                <a:highlight>
                  <a:srgbClr val="FFFFFF"/>
                </a:highlight>
                <a:latin typeface="Times New Roman"/>
                <a:ea typeface="Times New Roman"/>
                <a:cs typeface="Times New Roman"/>
                <a:sym typeface="Times New Roman"/>
              </a:rPr>
              <a:t>Hyperparameter Tuning</a:t>
            </a:r>
            <a:r>
              <a:rPr lang="en">
                <a:solidFill>
                  <a:srgbClr val="222222"/>
                </a:solidFill>
                <a:highlight>
                  <a:srgbClr val="FFFFFF"/>
                </a:highlight>
                <a:latin typeface="Times New Roman"/>
                <a:ea typeface="Times New Roman"/>
                <a:cs typeface="Times New Roman"/>
                <a:sym typeface="Times New Roman"/>
              </a:rPr>
              <a:t> for both of our models, Random Forest and Logistic Regression.</a:t>
            </a:r>
            <a:endParaRPr>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222222"/>
              </a:buClr>
              <a:buSzPts val="1400"/>
              <a:buFont typeface="Times New Roman"/>
              <a:buChar char="●"/>
            </a:pPr>
            <a:r>
              <a:rPr lang="en">
                <a:solidFill>
                  <a:srgbClr val="222222"/>
                </a:solidFill>
                <a:highlight>
                  <a:srgbClr val="FFFFFF"/>
                </a:highlight>
                <a:latin typeface="Times New Roman"/>
                <a:ea typeface="Times New Roman"/>
                <a:cs typeface="Times New Roman"/>
                <a:sym typeface="Times New Roman"/>
              </a:rPr>
              <a:t>Our model was performing better in the case of </a:t>
            </a:r>
            <a:r>
              <a:rPr b="1" lang="en">
                <a:solidFill>
                  <a:srgbClr val="222222"/>
                </a:solidFill>
                <a:highlight>
                  <a:srgbClr val="FFFFFF"/>
                </a:highlight>
                <a:latin typeface="Times New Roman"/>
                <a:ea typeface="Times New Roman"/>
                <a:cs typeface="Times New Roman"/>
                <a:sym typeface="Times New Roman"/>
              </a:rPr>
              <a:t>Random Forest</a:t>
            </a:r>
            <a:r>
              <a:rPr lang="en">
                <a:solidFill>
                  <a:srgbClr val="222222"/>
                </a:solidFill>
                <a:highlight>
                  <a:srgbClr val="FFFFFF"/>
                </a:highlight>
                <a:latin typeface="Times New Roman"/>
                <a:ea typeface="Times New Roman"/>
                <a:cs typeface="Times New Roman"/>
                <a:sym typeface="Times New Roman"/>
              </a:rPr>
              <a:t> and we achieved an accuracy of about 92.10% in case of RF, whereas 91.9% for </a:t>
            </a:r>
            <a:r>
              <a:rPr b="1" lang="en">
                <a:solidFill>
                  <a:srgbClr val="222222"/>
                </a:solidFill>
                <a:highlight>
                  <a:srgbClr val="FFFFFF"/>
                </a:highlight>
                <a:latin typeface="Times New Roman"/>
                <a:ea typeface="Times New Roman"/>
                <a:cs typeface="Times New Roman"/>
                <a:sym typeface="Times New Roman"/>
              </a:rPr>
              <a:t>Logistic Regression</a:t>
            </a:r>
            <a:r>
              <a:rPr lang="en">
                <a:solidFill>
                  <a:srgbClr val="222222"/>
                </a:solidFill>
                <a:highlight>
                  <a:srgbClr val="FFFFFF"/>
                </a:highlight>
                <a:latin typeface="Times New Roman"/>
                <a:ea typeface="Times New Roman"/>
                <a:cs typeface="Times New Roman"/>
                <a:sym typeface="Times New Roman"/>
              </a:rPr>
              <a:t>.</a:t>
            </a:r>
            <a:endParaRPr>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a:solidFill>
                  <a:srgbClr val="222222"/>
                </a:solidFill>
                <a:highlight>
                  <a:srgbClr val="FFFFFF"/>
                </a:highlight>
                <a:latin typeface="Times New Roman"/>
                <a:ea typeface="Times New Roman"/>
                <a:cs typeface="Times New Roman"/>
                <a:sym typeface="Times New Roman"/>
              </a:rPr>
              <a:t>In </a:t>
            </a:r>
            <a:r>
              <a:rPr b="1" lang="en">
                <a:solidFill>
                  <a:srgbClr val="222222"/>
                </a:solidFill>
                <a:highlight>
                  <a:srgbClr val="FFFFFF"/>
                </a:highlight>
                <a:latin typeface="Times New Roman"/>
                <a:ea typeface="Times New Roman"/>
                <a:cs typeface="Times New Roman"/>
                <a:sym typeface="Times New Roman"/>
              </a:rPr>
              <a:t>GridSearchCV, </a:t>
            </a:r>
            <a:r>
              <a:rPr lang="en">
                <a:solidFill>
                  <a:srgbClr val="222222"/>
                </a:solidFill>
                <a:highlight>
                  <a:srgbClr val="FFFFFF"/>
                </a:highlight>
                <a:latin typeface="Times New Roman"/>
                <a:ea typeface="Times New Roman"/>
                <a:cs typeface="Times New Roman"/>
                <a:sym typeface="Times New Roman"/>
              </a:rPr>
              <a:t>along with Grid Search, cross-validation is also performed. Cross-Validation is used while training the model. As we know that before training the model with data, we divide the data into two parts – train data and test data. In cross-validation, the process divides the train data further into two parts – the train data and the validation data.</a:t>
            </a:r>
            <a:endParaRPr>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nvSpPr>
        <p:spPr>
          <a:xfrm>
            <a:off x="560075" y="70275"/>
            <a:ext cx="6537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rgbClr val="9900FF"/>
                </a:solidFill>
                <a:latin typeface="Lato"/>
                <a:ea typeface="Lato"/>
                <a:cs typeface="Lato"/>
                <a:sym typeface="Lato"/>
              </a:rPr>
              <a:t>Results &amp; Discussion of Results:</a:t>
            </a:r>
            <a:endParaRPr b="1" sz="2900">
              <a:solidFill>
                <a:srgbClr val="9900FF"/>
              </a:solidFill>
              <a:latin typeface="Lato"/>
              <a:ea typeface="Lato"/>
              <a:cs typeface="Lato"/>
              <a:sym typeface="Lato"/>
            </a:endParaRPr>
          </a:p>
        </p:txBody>
      </p:sp>
      <p:pic>
        <p:nvPicPr>
          <p:cNvPr id="120" name="Google Shape;120;p21"/>
          <p:cNvPicPr preferRelativeResize="0"/>
          <p:nvPr/>
        </p:nvPicPr>
        <p:blipFill rotWithShape="1">
          <a:blip r:embed="rId3">
            <a:alphaModFix/>
          </a:blip>
          <a:srcRect b="18765" l="11099" r="6440" t="31902"/>
          <a:stretch/>
        </p:blipFill>
        <p:spPr>
          <a:xfrm>
            <a:off x="137450" y="1087775"/>
            <a:ext cx="8806602" cy="3518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