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80" r:id="rId3"/>
    <p:sldId id="269" r:id="rId4"/>
    <p:sldId id="270" r:id="rId5"/>
    <p:sldId id="272" r:id="rId6"/>
    <p:sldId id="271" r:id="rId7"/>
    <p:sldId id="275" r:id="rId8"/>
    <p:sldId id="276" r:id="rId9"/>
    <p:sldId id="279" r:id="rId10"/>
    <p:sldId id="257" r:id="rId11"/>
    <p:sldId id="274" r:id="rId12"/>
    <p:sldId id="278" r:id="rId13"/>
    <p:sldId id="261" r:id="rId14"/>
    <p:sldId id="265" r:id="rId15"/>
    <p:sldId id="277" r:id="rId16"/>
    <p:sldId id="273" r:id="rId17"/>
    <p:sldId id="281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36" autoAdjust="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ishna\Desktop\CS771\codes\scaling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ishna\Downloads\Data_ML_Projec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ishna\Desktop\CS771\Data_ML_Projec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ishna\Desktop\CS771\Data_ML_Projec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ishna\Desktop\CS771\Data_ML_Projec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ishna\Desktop\CS771\Data_ML_Projec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ishna\Desktop\CS771\Data_ML_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scaling!$A$1:$A$16</c:f>
              <c:numCache>
                <c:formatCode>General</c:formatCode>
                <c:ptCount val="16"/>
                <c:pt idx="0">
                  <c:v>0.492668622</c:v>
                </c:pt>
                <c:pt idx="1">
                  <c:v>0.51026393000000003</c:v>
                </c:pt>
                <c:pt idx="2">
                  <c:v>0.539589443</c:v>
                </c:pt>
                <c:pt idx="3">
                  <c:v>0.53665689100000002</c:v>
                </c:pt>
                <c:pt idx="4">
                  <c:v>0.50733137800000006</c:v>
                </c:pt>
                <c:pt idx="5">
                  <c:v>0.52492668600000003</c:v>
                </c:pt>
                <c:pt idx="6">
                  <c:v>0.49560117300000001</c:v>
                </c:pt>
                <c:pt idx="7">
                  <c:v>0.57478005899999995</c:v>
                </c:pt>
                <c:pt idx="8">
                  <c:v>0.53372434000000002</c:v>
                </c:pt>
                <c:pt idx="9">
                  <c:v>0.46920821099999999</c:v>
                </c:pt>
                <c:pt idx="10">
                  <c:v>0.539589443</c:v>
                </c:pt>
                <c:pt idx="11">
                  <c:v>0.56304985299999999</c:v>
                </c:pt>
                <c:pt idx="12">
                  <c:v>0.53079178900000001</c:v>
                </c:pt>
                <c:pt idx="13">
                  <c:v>0.56598240499999997</c:v>
                </c:pt>
                <c:pt idx="14">
                  <c:v>0.58357771300000005</c:v>
                </c:pt>
                <c:pt idx="15">
                  <c:v>0.551319648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scaling!$B$1:$B$16</c:f>
              <c:numCache>
                <c:formatCode>General</c:formatCode>
                <c:ptCount val="16"/>
                <c:pt idx="0">
                  <c:v>0.41055718499999999</c:v>
                </c:pt>
                <c:pt idx="1">
                  <c:v>0.445747801</c:v>
                </c:pt>
                <c:pt idx="2">
                  <c:v>0.42815249300000002</c:v>
                </c:pt>
                <c:pt idx="3">
                  <c:v>0.416422287</c:v>
                </c:pt>
                <c:pt idx="4">
                  <c:v>0.40469208200000001</c:v>
                </c:pt>
                <c:pt idx="5">
                  <c:v>0.42228738999999998</c:v>
                </c:pt>
                <c:pt idx="6">
                  <c:v>0.37243401799999998</c:v>
                </c:pt>
                <c:pt idx="7">
                  <c:v>0.43108504399999997</c:v>
                </c:pt>
                <c:pt idx="8">
                  <c:v>0.40469208200000001</c:v>
                </c:pt>
                <c:pt idx="9">
                  <c:v>0.38416422300000003</c:v>
                </c:pt>
                <c:pt idx="10">
                  <c:v>0.366568915</c:v>
                </c:pt>
                <c:pt idx="11">
                  <c:v>0.37829911999999999</c:v>
                </c:pt>
                <c:pt idx="12">
                  <c:v>0.39002932600000001</c:v>
                </c:pt>
                <c:pt idx="13">
                  <c:v>0.39002932600000001</c:v>
                </c:pt>
                <c:pt idx="14">
                  <c:v>0.416422287</c:v>
                </c:pt>
                <c:pt idx="15">
                  <c:v>0.38416422300000003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94304"/>
        <c:axId val="39414016"/>
      </c:lineChart>
      <c:catAx>
        <c:axId val="39394304"/>
        <c:scaling>
          <c:orientation val="minMax"/>
        </c:scaling>
        <c:delete val="0"/>
        <c:axPos val="b"/>
        <c:majorTickMark val="out"/>
        <c:minorTickMark val="none"/>
        <c:tickLblPos val="nextTo"/>
        <c:crossAx val="39414016"/>
        <c:crosses val="autoZero"/>
        <c:auto val="1"/>
        <c:lblAlgn val="ctr"/>
        <c:lblOffset val="100"/>
        <c:noMultiLvlLbl val="0"/>
      </c:catAx>
      <c:valAx>
        <c:axId val="39414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394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 dirty="0" smtClean="0"/>
              <a:t>Effect of </a:t>
            </a:r>
            <a:r>
              <a:rPr lang="en-US" dirty="0"/>
              <a:t>SVM Complexity </a:t>
            </a:r>
            <a:r>
              <a:rPr lang="en-US" dirty="0" err="1"/>
              <a:t>Paramter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540828229804611E-2"/>
          <c:y val="0.13571320411871593"/>
          <c:w val="0.8819962088072324"/>
          <c:h val="0.77077730668281852"/>
        </c:manualLayout>
      </c:layout>
      <c:barChart>
        <c:barDir val="col"/>
        <c:grouping val="clustered"/>
        <c:varyColors val="0"/>
        <c:ser>
          <c:idx val="1"/>
          <c:order val="0"/>
          <c:invertIfNegative val="0"/>
          <c:dLbls>
            <c:dLbl>
              <c:idx val="0"/>
              <c:layout>
                <c:manualLayout>
                  <c:x val="0"/>
                  <c:y val="1.02085156022163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6296296296296294E-3"/>
                  <c:y val="2.16045830809610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2.40974044911052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1.94677748614756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8.3333333333333332E-3"/>
                  <c:y val="1.02085156022164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2.7777777777777779E-3"/>
                  <c:y val="1.02085156022164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[Data_ML_Project.xlsx]Sheet2!$C$1:$C$6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cat>
          <c:val>
            <c:numRef>
              <c:f>[Data_ML_Project.xlsx]Sheet2!$D$1:$D$6</c:f>
              <c:numCache>
                <c:formatCode>General</c:formatCode>
                <c:ptCount val="6"/>
                <c:pt idx="0">
                  <c:v>78.299099999999996</c:v>
                </c:pt>
                <c:pt idx="1">
                  <c:v>78.885599999999997</c:v>
                </c:pt>
                <c:pt idx="2">
                  <c:v>78.885599999999997</c:v>
                </c:pt>
                <c:pt idx="3">
                  <c:v>78.299099999999996</c:v>
                </c:pt>
                <c:pt idx="4">
                  <c:v>77.712599999999995</c:v>
                </c:pt>
                <c:pt idx="5">
                  <c:v>77.712599999999995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5866496"/>
        <c:axId val="35873152"/>
      </c:barChart>
      <c:catAx>
        <c:axId val="3586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5873152"/>
        <c:crossesAt val="77"/>
        <c:auto val="1"/>
        <c:lblAlgn val="ctr"/>
        <c:lblOffset val="100"/>
        <c:noMultiLvlLbl val="0"/>
      </c:catAx>
      <c:valAx>
        <c:axId val="35873152"/>
        <c:scaling>
          <c:orientation val="minMax"/>
        </c:scaling>
        <c:delete val="0"/>
        <c:axPos val="l"/>
        <c:majorGridlines>
          <c:spPr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c:spPr>
        </c:majorGridlines>
        <c:numFmt formatCode="General" sourceLinked="1"/>
        <c:majorTickMark val="none"/>
        <c:minorTickMark val="none"/>
        <c:tickLblPos val="nextTo"/>
        <c:crossAx val="35866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Sheet1!$A$1:$A$5</c:f>
              <c:strCache>
                <c:ptCount val="5"/>
                <c:pt idx="0">
                  <c:v>Haralick</c:v>
                </c:pt>
                <c:pt idx="1">
                  <c:v>Histogram</c:v>
                </c:pt>
                <c:pt idx="2">
                  <c:v>Raw moments + Covariance</c:v>
                </c:pt>
                <c:pt idx="3">
                  <c:v>Eccentricity</c:v>
                </c:pt>
                <c:pt idx="4">
                  <c:v>Holes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9.6774000000000004</c:v>
                </c:pt>
                <c:pt idx="1">
                  <c:v>1.7595000000000001</c:v>
                </c:pt>
                <c:pt idx="2">
                  <c:v>7.0381</c:v>
                </c:pt>
                <c:pt idx="3">
                  <c:v>5.8651</c:v>
                </c:pt>
                <c:pt idx="4">
                  <c:v>2.3460000000000001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632640"/>
        <c:axId val="35634176"/>
      </c:barChart>
      <c:catAx>
        <c:axId val="35632640"/>
        <c:scaling>
          <c:orientation val="minMax"/>
        </c:scaling>
        <c:delete val="0"/>
        <c:axPos val="b"/>
        <c:majorTickMark val="out"/>
        <c:minorTickMark val="none"/>
        <c:tickLblPos val="nextTo"/>
        <c:crossAx val="35634176"/>
        <c:crosses val="autoZero"/>
        <c:auto val="1"/>
        <c:lblAlgn val="ctr"/>
        <c:lblOffset val="100"/>
        <c:noMultiLvlLbl val="0"/>
      </c:catAx>
      <c:valAx>
        <c:axId val="35634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632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840832"/>
        <c:axId val="46072192"/>
      </c:barChart>
      <c:catAx>
        <c:axId val="44840832"/>
        <c:scaling>
          <c:orientation val="minMax"/>
        </c:scaling>
        <c:delete val="0"/>
        <c:axPos val="b"/>
        <c:majorTickMark val="none"/>
        <c:minorTickMark val="none"/>
        <c:tickLblPos val="nextTo"/>
        <c:crossAx val="46072192"/>
        <c:crosses val="autoZero"/>
        <c:auto val="1"/>
        <c:lblAlgn val="ctr"/>
        <c:lblOffset val="100"/>
        <c:noMultiLvlLbl val="0"/>
      </c:catAx>
      <c:valAx>
        <c:axId val="460721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484083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Sheet5!$A$2:$A$12</c:f>
              <c:strCache>
                <c:ptCount val="11"/>
                <c:pt idx="0">
                  <c:v>Holes +  Zoning </c:v>
                </c:pt>
                <c:pt idx="1">
                  <c:v>Holes+  Zoning +  Haralick</c:v>
                </c:pt>
                <c:pt idx="2">
                  <c:v>Contour  </c:v>
                </c:pt>
                <c:pt idx="3">
                  <c:v>Contour + Haralick</c:v>
                </c:pt>
                <c:pt idx="4">
                  <c:v>Contour + Zoning</c:v>
                </c:pt>
                <c:pt idx="5">
                  <c:v>Histogram  </c:v>
                </c:pt>
                <c:pt idx="6">
                  <c:v>Histogram + Zoning + Thinning</c:v>
                </c:pt>
                <c:pt idx="7">
                  <c:v>13 Point Feature + Thinning</c:v>
                </c:pt>
                <c:pt idx="8">
                  <c:v>Zoning</c:v>
                </c:pt>
                <c:pt idx="9">
                  <c:v>Haralick + Zoning  </c:v>
                </c:pt>
                <c:pt idx="10">
                  <c:v>Haralick + Zoning + Raw moment + Covariance  </c:v>
                </c:pt>
              </c:strCache>
            </c:strRef>
          </c:cat>
          <c:val>
            <c:numRef>
              <c:f>Sheet5!$B$2:$B$12</c:f>
              <c:numCache>
                <c:formatCode>General</c:formatCode>
                <c:ptCount val="11"/>
                <c:pt idx="0">
                  <c:v>76.832800000000006</c:v>
                </c:pt>
                <c:pt idx="1">
                  <c:v>78.005899999999997</c:v>
                </c:pt>
                <c:pt idx="2">
                  <c:v>72.7273</c:v>
                </c:pt>
                <c:pt idx="3">
                  <c:v>74.1935</c:v>
                </c:pt>
                <c:pt idx="4">
                  <c:v>78.005899999999997</c:v>
                </c:pt>
                <c:pt idx="5">
                  <c:v>34.897399999999998</c:v>
                </c:pt>
                <c:pt idx="6">
                  <c:v>69.208200000000005</c:v>
                </c:pt>
                <c:pt idx="7">
                  <c:v>60.410600000000002</c:v>
                </c:pt>
                <c:pt idx="8">
                  <c:v>75.568100000000001</c:v>
                </c:pt>
                <c:pt idx="9">
                  <c:v>78.005899999999997</c:v>
                </c:pt>
                <c:pt idx="10">
                  <c:v>77.126099999999994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811136"/>
        <c:axId val="82863616"/>
      </c:barChart>
      <c:catAx>
        <c:axId val="82811136"/>
        <c:scaling>
          <c:orientation val="minMax"/>
        </c:scaling>
        <c:delete val="0"/>
        <c:axPos val="b"/>
        <c:majorTickMark val="none"/>
        <c:minorTickMark val="none"/>
        <c:tickLblPos val="nextTo"/>
        <c:crossAx val="82863616"/>
        <c:crosses val="autoZero"/>
        <c:auto val="1"/>
        <c:lblAlgn val="ctr"/>
        <c:lblOffset val="100"/>
        <c:noMultiLvlLbl val="0"/>
      </c:catAx>
      <c:valAx>
        <c:axId val="828636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28111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Sheet4!$B$22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Sheet4!$A$23:$A$27</c:f>
              <c:strCache>
                <c:ptCount val="5"/>
                <c:pt idx="0">
                  <c:v> Pixel values+SVM+ without thinning</c:v>
                </c:pt>
                <c:pt idx="1">
                  <c:v>Using 64 Zones</c:v>
                </c:pt>
                <c:pt idx="2">
                  <c:v>64 zones + Image in 32x32 pixels</c:v>
                </c:pt>
                <c:pt idx="3">
                  <c:v>SVM with  64 zones </c:v>
                </c:pt>
                <c:pt idx="4">
                  <c:v> Neural Network with 64 zones </c:v>
                </c:pt>
              </c:strCache>
            </c:strRef>
          </c:cat>
          <c:val>
            <c:numRef>
              <c:f>Sheet4!$B$23:$B$27</c:f>
              <c:numCache>
                <c:formatCode>General</c:formatCode>
                <c:ptCount val="5"/>
                <c:pt idx="0">
                  <c:v>74.486800000000002</c:v>
                </c:pt>
                <c:pt idx="1">
                  <c:v>76.832800000000006</c:v>
                </c:pt>
                <c:pt idx="2">
                  <c:v>62.756599999999999</c:v>
                </c:pt>
                <c:pt idx="3">
                  <c:v>72.7273</c:v>
                </c:pt>
                <c:pt idx="4">
                  <c:v>61.876800000000003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312640"/>
        <c:axId val="43314176"/>
      </c:barChart>
      <c:catAx>
        <c:axId val="43312640"/>
        <c:scaling>
          <c:orientation val="minMax"/>
        </c:scaling>
        <c:delete val="0"/>
        <c:axPos val="b"/>
        <c:majorTickMark val="none"/>
        <c:minorTickMark val="none"/>
        <c:tickLblPos val="nextTo"/>
        <c:crossAx val="43314176"/>
        <c:crosses val="autoZero"/>
        <c:auto val="1"/>
        <c:lblAlgn val="ctr"/>
        <c:lblOffset val="100"/>
        <c:noMultiLvlLbl val="0"/>
      </c:catAx>
      <c:valAx>
        <c:axId val="43314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33126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Sheet6!$A$2:$A$4</c:f>
              <c:strCache>
                <c:ptCount val="3"/>
                <c:pt idx="0">
                  <c:v>Single Hidden Layer</c:v>
                </c:pt>
                <c:pt idx="1">
                  <c:v>Doble Hidden Layer + Feature Set 1</c:v>
                </c:pt>
                <c:pt idx="2">
                  <c:v>Contour+Zoning +Single Hidden</c:v>
                </c:pt>
              </c:strCache>
            </c:strRef>
          </c:cat>
          <c:val>
            <c:numRef>
              <c:f>Sheet6!$B$2:$B$4</c:f>
              <c:numCache>
                <c:formatCode>General</c:formatCode>
                <c:ptCount val="3"/>
                <c:pt idx="0">
                  <c:v>71.849999999999994</c:v>
                </c:pt>
                <c:pt idx="1">
                  <c:v>57.478000000000002</c:v>
                </c:pt>
                <c:pt idx="2">
                  <c:v>70.381200000000007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467840"/>
        <c:axId val="40776832"/>
      </c:barChart>
      <c:catAx>
        <c:axId val="40467840"/>
        <c:scaling>
          <c:orientation val="minMax"/>
        </c:scaling>
        <c:delete val="0"/>
        <c:axPos val="b"/>
        <c:majorTickMark val="none"/>
        <c:minorTickMark val="none"/>
        <c:tickLblPos val="nextTo"/>
        <c:crossAx val="40776832"/>
        <c:crosses val="autoZero"/>
        <c:auto val="1"/>
        <c:lblAlgn val="ctr"/>
        <c:lblOffset val="100"/>
        <c:noMultiLvlLbl val="0"/>
      </c:catAx>
      <c:valAx>
        <c:axId val="407768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04678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Random</a:t>
            </a:r>
            <a:r>
              <a:rPr lang="en-US" baseline="0"/>
              <a:t> Forest Classifiers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Sheet7!$A$2:$A$3</c:f>
              <c:strCache>
                <c:ptCount val="2"/>
                <c:pt idx="0">
                  <c:v>Zoning </c:v>
                </c:pt>
                <c:pt idx="1">
                  <c:v>Contour feature + Zoning</c:v>
                </c:pt>
              </c:strCache>
            </c:strRef>
          </c:cat>
          <c:val>
            <c:numRef>
              <c:f>Sheet7!$B$2:$B$3</c:f>
              <c:numCache>
                <c:formatCode>General</c:formatCode>
                <c:ptCount val="2"/>
                <c:pt idx="0">
                  <c:v>68.035200000000003</c:v>
                </c:pt>
                <c:pt idx="1">
                  <c:v>77.712599999999995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4678656"/>
        <c:axId val="34701696"/>
      </c:barChart>
      <c:catAx>
        <c:axId val="34678656"/>
        <c:scaling>
          <c:orientation val="minMax"/>
        </c:scaling>
        <c:delete val="0"/>
        <c:axPos val="b"/>
        <c:majorTickMark val="none"/>
        <c:minorTickMark val="none"/>
        <c:tickLblPos val="nextTo"/>
        <c:crossAx val="34701696"/>
        <c:crosses val="autoZero"/>
        <c:auto val="1"/>
        <c:lblAlgn val="ctr"/>
        <c:lblOffset val="100"/>
        <c:noMultiLvlLbl val="0"/>
      </c:catAx>
      <c:valAx>
        <c:axId val="347016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4678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F486-86C3-4DE9-AFC4-C66A2F9AA876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3D4BB-D049-4FEF-A207-588AB09F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0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94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2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9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4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7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3D4BB-D049-4FEF-A207-588AB09FD4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00A533-12E5-43C3-9697-12FD491FA42A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6194EB-F422-4294-9408-8F03E98B78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0038"/>
            <a:ext cx="7772400" cy="182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Recognition of Hand Written English Characters </a:t>
            </a:r>
            <a:r>
              <a:rPr lang="en-US" dirty="0" smtClean="0"/>
              <a:t>&amp; </a:t>
            </a:r>
            <a:r>
              <a:rPr lang="en-US" dirty="0" smtClean="0"/>
              <a:t>Numerals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1"/>
            <a:ext cx="7772400" cy="1524000"/>
          </a:xfrm>
        </p:spPr>
        <p:txBody>
          <a:bodyPr>
            <a:normAutofit/>
          </a:bodyPr>
          <a:lstStyle/>
          <a:p>
            <a:r>
              <a:rPr lang="en-US" b="1" dirty="0"/>
              <a:t>CS771</a:t>
            </a:r>
          </a:p>
          <a:p>
            <a:r>
              <a:rPr lang="en-US" b="1" dirty="0" smtClean="0"/>
              <a:t>Machine Learning : Tools, Techniques &amp; </a:t>
            </a:r>
            <a:r>
              <a:rPr lang="en-US" b="1" dirty="0" smtClean="0"/>
              <a:t>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456872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Gaurav Krishna           Y9227224</a:t>
            </a:r>
            <a:br>
              <a:rPr lang="en-US" dirty="0"/>
            </a:br>
            <a:r>
              <a:rPr lang="en-US" dirty="0" err="1"/>
              <a:t>Harshit</a:t>
            </a:r>
            <a:r>
              <a:rPr lang="en-US" dirty="0"/>
              <a:t> </a:t>
            </a:r>
            <a:r>
              <a:rPr lang="en-US" dirty="0" err="1"/>
              <a:t>Maheshwari</a:t>
            </a:r>
            <a:r>
              <a:rPr lang="en-US" dirty="0"/>
              <a:t>          10290</a:t>
            </a:r>
            <a:br>
              <a:rPr lang="en-US" dirty="0"/>
            </a:br>
            <a:r>
              <a:rPr lang="en-US" dirty="0" err="1"/>
              <a:t>Pulkit</a:t>
            </a:r>
            <a:r>
              <a:rPr lang="en-US" dirty="0"/>
              <a:t> Jain                         10543</a:t>
            </a:r>
          </a:p>
          <a:p>
            <a:r>
              <a:rPr lang="en-US" dirty="0" err="1"/>
              <a:t>Sayantan</a:t>
            </a:r>
            <a:r>
              <a:rPr lang="en-US" dirty="0"/>
              <a:t> </a:t>
            </a:r>
            <a:r>
              <a:rPr lang="en-US" dirty="0" err="1"/>
              <a:t>Marik</a:t>
            </a:r>
            <a:r>
              <a:rPr lang="en-US" dirty="0"/>
              <a:t>           13111057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 smtClean="0"/>
              <a:t>SVM Classification </a:t>
            </a:r>
            <a:r>
              <a:rPr lang="en-US" sz="2800" dirty="0"/>
              <a:t>o</a:t>
            </a:r>
            <a:r>
              <a:rPr lang="en-US" sz="2800" dirty="0" smtClean="0"/>
              <a:t>n Individual Features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057448"/>
              </p:ext>
            </p:extLst>
          </p:nvPr>
        </p:nvGraphicFramePr>
        <p:xfrm>
          <a:off x="685800" y="1752600"/>
          <a:ext cx="800100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67285"/>
              </p:ext>
            </p:extLst>
          </p:nvPr>
        </p:nvGraphicFramePr>
        <p:xfrm>
          <a:off x="5029200" y="1981200"/>
          <a:ext cx="3143250" cy="1378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9527"/>
                <a:gridCol w="773723"/>
              </a:tblGrid>
              <a:tr h="23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Haralick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3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Histogram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3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Raw moments + Covariance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7.0381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3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Eccentricity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5.8651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35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2.346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Using Different Feature Sets on SVM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2224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832565"/>
              </p:ext>
            </p:extLst>
          </p:nvPr>
        </p:nvGraphicFramePr>
        <p:xfrm>
          <a:off x="684212" y="2057400"/>
          <a:ext cx="8231188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8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all the extracted features with SVM</a:t>
            </a:r>
            <a:endParaRPr lang="en-US" sz="2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114356"/>
              </p:ext>
            </p:extLst>
          </p:nvPr>
        </p:nvGraphicFramePr>
        <p:xfrm>
          <a:off x="1295400" y="1600200"/>
          <a:ext cx="6858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1" y="1676400"/>
            <a:ext cx="7123428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29072"/>
          </a:xfrm>
        </p:spPr>
        <p:txBody>
          <a:bodyPr>
            <a:normAutofit/>
          </a:bodyPr>
          <a:lstStyle/>
          <a:p>
            <a:r>
              <a:rPr lang="en-US" dirty="0" smtClean="0"/>
              <a:t>Features: Haralick, Eccentricity, Zoning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Neighbors in K-NN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200752"/>
              </p:ext>
            </p:extLst>
          </p:nvPr>
        </p:nvGraphicFramePr>
        <p:xfrm>
          <a:off x="457200" y="1828800"/>
          <a:ext cx="76200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Neural Network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83933" y="10668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b="0" dirty="0" smtClean="0"/>
              <a:t>Feature Set 1 {Zoning, Haralick, Eccentricity, Raw Moments}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4324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Random Forest Classifier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4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 divided the data into 90% Training Set and 10% Test Set.</a:t>
            </a:r>
          </a:p>
          <a:p>
            <a:r>
              <a:rPr lang="en-US" dirty="0" smtClean="0"/>
              <a:t>We got the accuracy of 78.8% (Using SVM on Haralick, Zoning (8X8), Eccentricity)</a:t>
            </a:r>
          </a:p>
          <a:p>
            <a:r>
              <a:rPr lang="en-US" dirty="0" smtClean="0"/>
              <a:t>Ten fold cross validation gives the accuracy of 77.39%</a:t>
            </a:r>
          </a:p>
          <a:p>
            <a:r>
              <a:rPr lang="en-US" dirty="0" smtClean="0"/>
              <a:t>Training error of 5% obtained.</a:t>
            </a:r>
          </a:p>
          <a:p>
            <a:pPr lvl="1"/>
            <a:r>
              <a:rPr lang="en-US" dirty="0" smtClean="0"/>
              <a:t>Training and Testing on whole dataset gave 95% accuracy.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THE MNIST </a:t>
            </a:r>
            <a:r>
              <a:rPr lang="en-US" sz="2400" b="1" dirty="0" smtClean="0">
                <a:latin typeface="Garamond" panose="02020404030301010803" pitchFamily="18" charset="0"/>
              </a:rPr>
              <a:t>DATABASE of </a:t>
            </a:r>
            <a:r>
              <a:rPr lang="en-US" sz="2400" b="1" dirty="0">
                <a:latin typeface="Garamond" panose="02020404030301010803" pitchFamily="18" charset="0"/>
              </a:rPr>
              <a:t>handwritten </a:t>
            </a:r>
            <a:r>
              <a:rPr lang="en-US" sz="2400" b="1" dirty="0" smtClean="0">
                <a:latin typeface="Garamond" panose="02020404030301010803" pitchFamily="18" charset="0"/>
              </a:rPr>
              <a:t>digits</a:t>
            </a:r>
            <a:br>
              <a:rPr lang="en-US" sz="2400" b="1" dirty="0" smtClean="0">
                <a:latin typeface="Garamond" panose="02020404030301010803" pitchFamily="18" charset="0"/>
              </a:rPr>
            </a:br>
            <a:r>
              <a:rPr lang="en-US" sz="2400" dirty="0" smtClean="0">
                <a:latin typeface="Garamond" panose="02020404030301010803" pitchFamily="18" charset="0"/>
              </a:rPr>
              <a:t>http</a:t>
            </a:r>
            <a:r>
              <a:rPr lang="en-US" sz="2400" dirty="0">
                <a:latin typeface="Garamond" panose="02020404030301010803" pitchFamily="18" charset="0"/>
              </a:rPr>
              <a:t>://yann.lecun.com/exdb/mnist/</a:t>
            </a:r>
          </a:p>
          <a:p>
            <a:r>
              <a:rPr lang="en-US" sz="2400" b="1" dirty="0">
                <a:latin typeface="Garamond" panose="02020404030301010803" pitchFamily="18" charset="0"/>
              </a:rPr>
              <a:t>The Chars74K </a:t>
            </a:r>
            <a:r>
              <a:rPr lang="en-US" sz="2400" b="1" dirty="0" smtClean="0">
                <a:latin typeface="Garamond" panose="02020404030301010803" pitchFamily="18" charset="0"/>
              </a:rPr>
              <a:t>dataset Character </a:t>
            </a:r>
            <a:r>
              <a:rPr lang="en-US" sz="2400" b="1" dirty="0">
                <a:latin typeface="Garamond" panose="02020404030301010803" pitchFamily="18" charset="0"/>
              </a:rPr>
              <a:t>Recognition in Natural </a:t>
            </a:r>
            <a:r>
              <a:rPr lang="en-US" sz="2400" b="1" dirty="0" smtClean="0">
                <a:latin typeface="Garamond" panose="02020404030301010803" pitchFamily="18" charset="0"/>
              </a:rPr>
              <a:t>Images</a:t>
            </a:r>
            <a:br>
              <a:rPr lang="en-US" sz="2400" b="1" dirty="0" smtClean="0">
                <a:latin typeface="Garamond" panose="02020404030301010803" pitchFamily="18" charset="0"/>
              </a:rPr>
            </a:br>
            <a:r>
              <a:rPr lang="en-US" sz="2400" dirty="0" smtClean="0">
                <a:latin typeface="Garamond" panose="02020404030301010803" pitchFamily="18" charset="0"/>
              </a:rPr>
              <a:t>http</a:t>
            </a:r>
            <a:r>
              <a:rPr lang="en-US" sz="2400" dirty="0">
                <a:latin typeface="Garamond" panose="02020404030301010803" pitchFamily="18" charset="0"/>
              </a:rPr>
              <a:t>://www.ee.surrey.ac.uk/CVSSP/demos/chars74k/</a:t>
            </a:r>
          </a:p>
          <a:p>
            <a:r>
              <a:rPr lang="en-US" sz="2400" b="1" dirty="0">
                <a:latin typeface="Garamond" panose="02020404030301010803" pitchFamily="18" charset="0"/>
              </a:rPr>
              <a:t>Handwritten Character Recognition using Neural </a:t>
            </a:r>
            <a:r>
              <a:rPr lang="en-US" sz="2400" b="1" dirty="0" smtClean="0">
                <a:latin typeface="Garamond" panose="02020404030301010803" pitchFamily="18" charset="0"/>
              </a:rPr>
              <a:t>Networks</a:t>
            </a:r>
            <a:br>
              <a:rPr lang="en-US" sz="2400" b="1" dirty="0" smtClean="0">
                <a:latin typeface="Garamond" panose="02020404030301010803" pitchFamily="18" charset="0"/>
              </a:rPr>
            </a:br>
            <a:r>
              <a:rPr lang="en-US" sz="2400" dirty="0" smtClean="0">
                <a:latin typeface="Garamond" panose="02020404030301010803" pitchFamily="18" charset="0"/>
              </a:rPr>
              <a:t>http</a:t>
            </a:r>
            <a:r>
              <a:rPr lang="en-US" sz="2400" dirty="0">
                <a:latin typeface="Garamond" panose="02020404030301010803" pitchFamily="18" charset="0"/>
              </a:rPr>
              <a:t>://home.iitk.ac.in/ </a:t>
            </a:r>
            <a:r>
              <a:rPr lang="en-US" sz="2400" dirty="0" err="1">
                <a:latin typeface="Garamond" panose="02020404030301010803" pitchFamily="18" charset="0"/>
              </a:rPr>
              <a:t>sunithb</a:t>
            </a:r>
            <a:r>
              <a:rPr lang="en-US" sz="2400" dirty="0">
                <a:latin typeface="Garamond" panose="02020404030301010803" pitchFamily="18" charset="0"/>
              </a:rPr>
              <a:t>/NN.pdf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Classification Techniques</a:t>
            </a:r>
          </a:p>
          <a:p>
            <a:r>
              <a:rPr lang="en-US" dirty="0" smtClean="0"/>
              <a:t>Brief Discussions on Results</a:t>
            </a:r>
          </a:p>
          <a:p>
            <a:pPr lvl="1"/>
            <a:r>
              <a:rPr lang="en-US" dirty="0" smtClean="0"/>
              <a:t>Parameter Selection</a:t>
            </a:r>
          </a:p>
          <a:p>
            <a:pPr lvl="1"/>
            <a:r>
              <a:rPr lang="en-US" dirty="0" smtClean="0"/>
              <a:t>Comparative Results for Different Techniques</a:t>
            </a:r>
          </a:p>
          <a:p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55 </a:t>
            </a:r>
            <a:r>
              <a:rPr lang="en-US" dirty="0"/>
              <a:t>examples for </a:t>
            </a:r>
            <a:r>
              <a:rPr lang="en-US" dirty="0" smtClean="0"/>
              <a:t>each of </a:t>
            </a:r>
            <a:r>
              <a:rPr lang="en-US" dirty="0"/>
              <a:t>the 62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Problems Handled and Preprocessing Steps</a:t>
            </a:r>
          </a:p>
          <a:p>
            <a:pPr lvl="1"/>
            <a:r>
              <a:rPr lang="en-US" dirty="0" smtClean="0"/>
              <a:t>Varied </a:t>
            </a:r>
            <a:r>
              <a:rPr lang="en-US" dirty="0"/>
              <a:t>Size of </a:t>
            </a:r>
            <a:r>
              <a:rPr lang="en-US" dirty="0" smtClean="0"/>
              <a:t>characters</a:t>
            </a:r>
          </a:p>
          <a:p>
            <a:pPr marL="393192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Resized the characters in images of size 32X32</a:t>
            </a:r>
          </a:p>
          <a:p>
            <a:pPr lvl="1"/>
            <a:r>
              <a:rPr lang="en-US" dirty="0" smtClean="0"/>
              <a:t>I</a:t>
            </a:r>
            <a:r>
              <a:rPr lang="en-US" sz="1600" dirty="0" smtClean="0"/>
              <a:t>LL</a:t>
            </a:r>
            <a:r>
              <a:rPr lang="en-US" dirty="0" smtClean="0"/>
              <a:t> centered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smtClean="0"/>
              <a:t>Centered</a:t>
            </a:r>
            <a:r>
              <a:rPr lang="en-US" dirty="0" smtClean="0"/>
              <a:t> the Images</a:t>
            </a:r>
            <a:endParaRPr lang="en-US" dirty="0"/>
          </a:p>
          <a:p>
            <a:pPr lvl="1"/>
            <a:r>
              <a:rPr lang="en-US" dirty="0" smtClean="0"/>
              <a:t>Varied </a:t>
            </a:r>
            <a:r>
              <a:rPr lang="en-US" dirty="0"/>
              <a:t>thickness of </a:t>
            </a:r>
            <a:r>
              <a:rPr lang="en-US" dirty="0" smtClean="0"/>
              <a:t>strokes </a:t>
            </a:r>
            <a:br>
              <a:rPr lang="en-US" dirty="0" smtClean="0"/>
            </a:br>
            <a:r>
              <a:rPr lang="en-US" dirty="0" smtClean="0"/>
              <a:t>        Thinning ( Done only for 13 Features)</a:t>
            </a:r>
          </a:p>
          <a:p>
            <a:r>
              <a:rPr lang="en-US" dirty="0" smtClean="0"/>
              <a:t>These steps were done in MATLAB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Following Features are Considered</a:t>
            </a:r>
          </a:p>
          <a:p>
            <a:r>
              <a:rPr lang="en-US" dirty="0" smtClean="0"/>
              <a:t>SET 1</a:t>
            </a:r>
            <a:r>
              <a:rPr lang="en-US" baseline="30000" dirty="0" smtClean="0"/>
              <a:t>*</a:t>
            </a:r>
          </a:p>
          <a:p>
            <a:pPr lvl="1"/>
            <a:r>
              <a:rPr lang="en-US" dirty="0" smtClean="0"/>
              <a:t>Haralick Texture Features</a:t>
            </a:r>
          </a:p>
          <a:p>
            <a:pPr lvl="1"/>
            <a:r>
              <a:rPr lang="en-US" dirty="0" smtClean="0"/>
              <a:t>Zoning Feature</a:t>
            </a:r>
          </a:p>
          <a:p>
            <a:pPr lvl="1"/>
            <a:r>
              <a:rPr lang="en-US" dirty="0" smtClean="0"/>
              <a:t>Eccentricity</a:t>
            </a:r>
          </a:p>
          <a:p>
            <a:pPr lvl="1"/>
            <a:r>
              <a:rPr lang="en-US" dirty="0" smtClean="0"/>
              <a:t>Raw Moment </a:t>
            </a:r>
          </a:p>
          <a:p>
            <a:pPr lvl="1"/>
            <a:r>
              <a:rPr lang="en-US" dirty="0" smtClean="0"/>
              <a:t>Covariance</a:t>
            </a:r>
          </a:p>
          <a:p>
            <a:r>
              <a:rPr lang="en-US" dirty="0" smtClean="0"/>
              <a:t>SET 2</a:t>
            </a:r>
          </a:p>
          <a:p>
            <a:pPr lvl="1"/>
            <a:r>
              <a:rPr lang="en-US" dirty="0" smtClean="0"/>
              <a:t>Contour Feature</a:t>
            </a:r>
          </a:p>
          <a:p>
            <a:pPr lvl="1"/>
            <a:r>
              <a:rPr lang="en-US" dirty="0" smtClean="0"/>
              <a:t>Histogram Feature</a:t>
            </a:r>
          </a:p>
          <a:p>
            <a:pPr lvl="1"/>
            <a:r>
              <a:rPr lang="en-US" dirty="0" smtClean="0"/>
              <a:t>13 Point Feature</a:t>
            </a:r>
          </a:p>
          <a:p>
            <a:pPr lvl="1"/>
            <a:r>
              <a:rPr lang="en-US" dirty="0" smtClean="0"/>
              <a:t>Holes Feature</a:t>
            </a:r>
          </a:p>
          <a:p>
            <a:r>
              <a:rPr lang="en-US" dirty="0" smtClean="0"/>
              <a:t>We used Java( </a:t>
            </a:r>
            <a:r>
              <a:rPr lang="en-US" dirty="0" err="1" smtClean="0"/>
              <a:t>jFeatureLib</a:t>
            </a:r>
            <a:r>
              <a:rPr lang="en-US" dirty="0" smtClean="0"/>
              <a:t> Library) to extract these features  </a:t>
            </a:r>
          </a:p>
          <a:p>
            <a:pPr algn="r"/>
            <a:r>
              <a:rPr lang="en-US" sz="1200" dirty="0" smtClean="0"/>
              <a:t>* In graph plotting, when we say all feature we mean set 1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Classifier</a:t>
            </a:r>
          </a:p>
          <a:p>
            <a:r>
              <a:rPr lang="en-US" dirty="0" smtClean="0"/>
              <a:t>Neural Network </a:t>
            </a:r>
          </a:p>
          <a:p>
            <a:pPr lvl="1"/>
            <a:r>
              <a:rPr lang="en-US" dirty="0" smtClean="0"/>
              <a:t>Single Hidden Layer</a:t>
            </a:r>
          </a:p>
          <a:p>
            <a:pPr lvl="1"/>
            <a:r>
              <a:rPr lang="en-US" dirty="0" smtClean="0"/>
              <a:t>Double Hidden Layer</a:t>
            </a:r>
          </a:p>
          <a:p>
            <a:r>
              <a:rPr lang="en-US" dirty="0" smtClean="0"/>
              <a:t>SVM Classifier ( Using SMO Algorithm)</a:t>
            </a:r>
          </a:p>
          <a:p>
            <a:r>
              <a:rPr lang="en-US" dirty="0" smtClean="0"/>
              <a:t>K-Nearest </a:t>
            </a:r>
            <a:r>
              <a:rPr lang="en-US" dirty="0" err="1" smtClean="0"/>
              <a:t>Neighbour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Techniques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DISCUSSION OF 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Scaling the Images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features is image pixel values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344565"/>
              </p:ext>
            </p:extLst>
          </p:nvPr>
        </p:nvGraphicFramePr>
        <p:xfrm>
          <a:off x="914400" y="1981200"/>
          <a:ext cx="6934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58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Zoning Parameter</a:t>
            </a:r>
            <a:endParaRPr lang="en-US" dirty="0"/>
          </a:p>
        </p:txBody>
      </p:sp>
      <p:pic>
        <p:nvPicPr>
          <p:cNvPr id="3074" name="Picture 2" descr="C:\Users\Krishna\Desktop\CS771\codes\zones_svm_n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62800" cy="421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sz="2400" dirty="0" smtClean="0">
                <a:latin typeface="Cambria" panose="02040503050406030204" pitchFamily="18" charset="0"/>
              </a:rPr>
              <a:t>Zoning, Haralick </a:t>
            </a:r>
            <a:r>
              <a:rPr lang="en-US" sz="2400" dirty="0">
                <a:latin typeface="Cambria" panose="02040503050406030204" pitchFamily="18" charset="0"/>
              </a:rPr>
              <a:t>Features and Eccentricity </a:t>
            </a:r>
            <a:r>
              <a:rPr lang="en-US" sz="2400" dirty="0" smtClean="0">
                <a:latin typeface="Cambria" panose="02040503050406030204" pitchFamily="18" charset="0"/>
              </a:rPr>
              <a:t>without Thinning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Deciding SVM Complexity Parameter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77196"/>
              </p:ext>
            </p:extLst>
          </p:nvPr>
        </p:nvGraphicFramePr>
        <p:xfrm>
          <a:off x="1981200" y="2286000"/>
          <a:ext cx="5486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53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255</TotalTime>
  <Words>349</Words>
  <Application>Microsoft Office PowerPoint</Application>
  <PresentationFormat>On-screen Show (4:3)</PresentationFormat>
  <Paragraphs>120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Recognition of Hand Written English Characters &amp; Numerals </vt:lpstr>
      <vt:lpstr>Outline</vt:lpstr>
      <vt:lpstr>Preprocessing</vt:lpstr>
      <vt:lpstr>Feature Extraction</vt:lpstr>
      <vt:lpstr>Classification Techniques Used</vt:lpstr>
      <vt:lpstr>BRIEF DISCUSSION OF RESULTS</vt:lpstr>
      <vt:lpstr>Effect of Scaling the Images</vt:lpstr>
      <vt:lpstr>Determining Zoning Parameter</vt:lpstr>
      <vt:lpstr>Deciding SVM Complexity Parameter</vt:lpstr>
      <vt:lpstr>SVM Classification on Individual Features</vt:lpstr>
      <vt:lpstr>Using Different Feature Sets on SVM</vt:lpstr>
      <vt:lpstr>Using all the extracted features with SVM</vt:lpstr>
      <vt:lpstr>Nearest Neighbors in K-NN</vt:lpstr>
      <vt:lpstr>Using Neural Network</vt:lpstr>
      <vt:lpstr>Using Random Forest Classifier</vt:lpstr>
      <vt:lpstr>Final Results</vt:lpstr>
      <vt:lpstr>References</vt:lpstr>
      <vt:lpstr>Thanks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of Hand Written English characters and Numerals </dc:title>
  <dc:creator>Krishna</dc:creator>
  <cp:lastModifiedBy>Krishna</cp:lastModifiedBy>
  <cp:revision>33</cp:revision>
  <dcterms:created xsi:type="dcterms:W3CDTF">2013-11-12T08:57:07Z</dcterms:created>
  <dcterms:modified xsi:type="dcterms:W3CDTF">2013-11-12T13:14:26Z</dcterms:modified>
</cp:coreProperties>
</file>