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767E-7323-4B03-97EC-FBC7F54DC19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EC4E-3DD1-42EA-9C61-56C77504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5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07DB2B4-B0CD-2EF8-E85F-67DDEE85D9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FF0F79-6FE3-4944-9AA6-3D686615A730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E608EE5-6E2F-0EE5-C4E2-06EBA4FBC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3F28837-DC9B-B01C-4E37-3B87428FA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4E6C828-CD30-08C5-6537-C5B76DC855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E15F09-ED62-4C93-9A5F-A9853493AB81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83253410-EC34-446D-537E-C8CE29AC2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93897F-CDAF-6F7C-321D-209BEDA1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ABC75EA-7AE1-AB03-9EF2-4AEAD04129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1E7054-C6A9-46CF-8724-4D9D984D89C0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2679994-392C-764D-A2F5-263E054E44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F982F69-5319-4E3A-018D-B7376C5B8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CF9A592-2209-84A8-CBB6-ABB74B9B67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3F3DA1-7BE4-4CED-BCCD-CF06844E9BFB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6D0A2A6-7785-F5AB-4C0F-A8FF05282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4B44A82-7E33-54A9-95BE-DA4C7B9AB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5A0BCE2-8F46-51DE-C1CE-8918E00C31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644AAD-5736-4190-BF40-AFD97F3E4315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FFC2C7E2-3125-2DCD-3DAE-93C5C3B02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06D2E90-6D75-62B7-53B9-CA8E6EA46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4635163-0061-8A63-B818-9D62C4AA55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BAE265-FA9B-42E8-A706-982B2395C111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25888797-C96F-8ED7-5335-2F4F90979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FE1B244-A776-8884-832D-8EA625695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35696E4-0D78-1514-B1E4-0649706359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C95A77-19DA-40D0-80C3-054C788C3E8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 sz="14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2678505C-9710-E766-9B5F-C70EE5EB92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E19439D-1596-3CB0-D772-44478A30C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1C4553E-8B89-1997-A058-4FAAE4CF2C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CCDC4E-85D8-454D-A9FC-F1A83AD93254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altLang="en-US" sz="1400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AB5CC772-342A-4CAE-9C45-DDF9853A5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A6DBA4F9-DB15-5375-A7BC-1075481C5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A48521-181B-EA3B-792B-5A4FD1813C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F9BB2C-9A96-4FBF-AC28-A6A073F18061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E72E76EA-CAAC-41E1-F53B-181F049EB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C84AB57-1125-F0C2-66E3-4AFE8F35F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0C4F179-A768-DA5D-8BD5-D87B54437C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77F75D-56F0-4129-8494-762FE5769C20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8473E35C-3A65-A543-090E-21E519253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EB72981-6352-39D1-5751-F244B35DD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8592208-6736-8188-5013-7DD0403ADB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B6F466-EBFF-4D89-86CE-CB5A7D98BF3A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B15ECC02-DF34-3AED-7A5A-7B96555A4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891AFCA-A5DA-8DED-B0E9-5F1AE2567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CDCBE1C-32E7-2E08-538F-190605336B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5C2F26-5F20-4DCE-ADCF-9A28A98DF27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43D81EFE-AF45-1D54-1A0F-08FDB210B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3E702FF-22B7-DE71-B567-62499DAF3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A513648-17BB-87F1-7086-2007AC1CC9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902360-1C06-4753-B91A-99B39F71012E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E1857611-9390-E344-CD69-827568A5A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80DF802-00B2-50F8-F601-3D6EFA1F2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66D8E33-F235-A00F-2432-AAE529382C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13A0F3-5E6B-4139-902E-35BB8E821334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D018F73B-17B4-C887-1AD8-B769C718E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D13D6AD-B768-85A9-1787-D8311057E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97A30B9-1881-3028-FE54-F976111847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3FF934-CC17-45FB-AE43-A8A8B83963EF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715C880C-D6B9-5951-113C-C77971842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FF18582-296F-B214-D413-241F3654C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100A865-693A-F34D-557B-1C2FFC2905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2C14E7-0F01-4A87-A6C8-02F84D4BDB1A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F2A578E8-60C2-0EF4-64D7-F6F1CBC52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B151C1D-5BB1-A710-A842-B2B47883F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9FD7-CC96-1F98-E73A-675C963B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D0C01-F155-CC2F-4BC1-0244B0178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F7E5-A7AC-123B-F9B2-24D758C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24C88-C12D-E362-EE14-DBB1E28B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94EC-EA87-A3B5-5850-CE045DD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4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04FA-57B9-9A54-E31B-EDDA1255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BA5CD-84AE-58DF-5884-9B1C12CD5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E6F7-3FF8-5EA1-6C9D-752CEC83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B41A-8A88-4EFE-E1C5-EA8D7C7E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511A-75F6-4B5A-DFA3-E57F6B12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5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B8F41-EB7D-B8BA-7635-0DC148488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9F24C-8B21-2104-EF43-3BE0D4A8A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672A-E13C-C4A4-096A-314CA85B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6757-3F65-8A55-4BAD-71A6FBAB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0D62-F5D3-FB5E-A56F-527E7789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8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88" y="1431926"/>
            <a:ext cx="9961852" cy="3032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4114E9E-8F98-57FF-2D8B-F10A277B5F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A81B8-9A5C-4DEC-B326-066DCAB143A7}" type="datetime1">
              <a:rPr lang="en-US" altLang="en-US"/>
              <a:pPr>
                <a:defRPr/>
              </a:pPr>
              <a:t>8/30/2022</a:t>
            </a:fld>
            <a:endParaRPr lang="en-I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C060BC5-9459-DD08-2071-A59853AEDF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811FC-A8D2-4D4C-A884-06745B23550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98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BA7A-0494-89C3-5428-555FD81D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8F80-128E-2DFE-225E-819C7B8F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0815-8C43-8D36-5DB5-83566EE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6C81-0487-FBF0-232A-75EB373F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9A79-5D3A-3836-5AC6-2E5F0FA0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0ED6-4DA2-011D-8A34-7262BF0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75E-F33C-8383-EC5D-8C6507C4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EC78-F12C-9871-1165-071BCDFC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4D40-0598-5F7F-CB4F-A6DE1C09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4132-8000-F130-2FDB-00E398FC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5F48-F574-BF02-81A9-1FA24C52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BD9D-C23F-B8CB-36A6-062D15AC8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ECC79-E235-6DBA-13AC-21204C5A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98AC-DA5C-D18F-702C-1B50C27A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4ED9-BB33-4137-7701-78B4205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F1857-36A4-2930-3031-30FA8445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0A79-1758-03FC-BC7A-9A0E7784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7A5A-640D-0ACD-E6C7-2EAFAA03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812FA-467F-E85C-3BFA-96BD2DBB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47710-EDB1-FB31-1A55-0D064A34A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A29E2-668F-16F9-3DB2-C6C45004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39555-EE8F-7645-FEDF-A91B7A21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F3D97-CD08-92C8-1136-677D1C49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C775-E1F9-E770-2A7B-65D9259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F4F0-BB2F-2287-505B-F0F850E2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95341-316B-A5A7-1A1C-F1A97B8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0B22-B34D-5060-0538-A0A227CB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2A879-EE4D-7B57-EFCE-05D1F926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2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4668A-30DE-E90E-D4D9-1DD07BC7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5DA01-4034-D53E-9AF8-3C7F4771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12841-8978-C827-AE3C-FF0BE3B0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0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5E41-1372-DEBD-DC87-6FF4A36E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C75E-4539-FC13-1ADC-EDF8696B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8743A-CC90-0911-2B71-E133D331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5FB3-AEE8-8EF7-DD1D-2F3E6C63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0322C-4ACE-78F8-5EB5-70396D3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39C0-613C-FC1A-2124-38ADFD6F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5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82DA-D858-3BE1-67E8-66E56482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BFC1E-68D2-2F2C-FD43-0B905990C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8825C-D287-2E92-B025-81884515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E654-C803-76A1-0D9E-5CD45D11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AC42-714A-4ADA-0635-B13F4DE2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F91F3-3267-E2D9-A8EE-F8B7CDB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8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80E93-DAEA-F5AA-DF0C-DEDF8EE3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4BC9-A30A-0FC2-24AB-8011FBD4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B18B-BE7C-7B15-BE74-1CCFCE597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F19D-BF16-4ED8-A221-C38838F4EBF6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055D-CA0F-CDCA-53E9-CBAE252C9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26C0-D9E2-A5F3-8B02-028834198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B638-0DC4-4A36-80BF-0D3F91860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baproject.com/modules/thinking-like-a-psychological-scienti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ba.to/nt3ysqc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B7B6C8D-426A-4533-32FC-E5225411164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9836" y="4389313"/>
            <a:ext cx="7890436" cy="1069836"/>
          </a:xfrm>
        </p:spPr>
        <p:txBody>
          <a:bodyPr vert="horz" lIns="89988" tIns="44994" rIns="89988" bIns="44994" rtlCol="0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0" algn="l"/>
                <a:tab pos="104765" algn="l"/>
                <a:tab pos="553983" algn="l"/>
                <a:tab pos="1003200" algn="l"/>
                <a:tab pos="1452418" algn="l"/>
                <a:tab pos="1901635" algn="l"/>
                <a:tab pos="2350853" algn="l"/>
                <a:tab pos="2800070" algn="l"/>
                <a:tab pos="3249288" algn="l"/>
                <a:tab pos="3698505" algn="l"/>
                <a:tab pos="4147723" algn="l"/>
                <a:tab pos="4596940" algn="l"/>
                <a:tab pos="5046158" algn="l"/>
                <a:tab pos="5495375" algn="l"/>
                <a:tab pos="5944593" algn="l"/>
                <a:tab pos="6393811" algn="l"/>
                <a:tab pos="6843029" algn="l"/>
                <a:tab pos="7292246" algn="l"/>
                <a:tab pos="7741464" algn="l"/>
                <a:tab pos="8190681" algn="l"/>
                <a:tab pos="8639899" algn="l"/>
              </a:tabLst>
            </a:pPr>
            <a:r>
              <a:rPr lang="en-IN" altLang="en-US" sz="2600">
                <a:latin typeface="Rockwell Condensed" panose="02060603050405020104" pitchFamily="18" charset="0"/>
              </a:rPr>
              <a:t>Sumitava Mukherjee</a:t>
            </a:r>
          </a:p>
          <a:p>
            <a:pPr marL="0" indent="0">
              <a:spcAft>
                <a:spcPct val="0"/>
              </a:spcAft>
              <a:buNone/>
              <a:tabLst>
                <a:tab pos="0" algn="l"/>
                <a:tab pos="104765" algn="l"/>
                <a:tab pos="553983" algn="l"/>
                <a:tab pos="1003200" algn="l"/>
                <a:tab pos="1452418" algn="l"/>
                <a:tab pos="1901635" algn="l"/>
                <a:tab pos="2350853" algn="l"/>
                <a:tab pos="2800070" algn="l"/>
                <a:tab pos="3249288" algn="l"/>
                <a:tab pos="3698505" algn="l"/>
                <a:tab pos="4147723" algn="l"/>
                <a:tab pos="4596940" algn="l"/>
                <a:tab pos="5046158" algn="l"/>
                <a:tab pos="5495375" algn="l"/>
                <a:tab pos="5944593" algn="l"/>
                <a:tab pos="6393811" algn="l"/>
                <a:tab pos="6843029" algn="l"/>
                <a:tab pos="7292246" algn="l"/>
                <a:tab pos="7741464" algn="l"/>
                <a:tab pos="8190681" algn="l"/>
                <a:tab pos="8639899" algn="l"/>
              </a:tabLst>
            </a:pPr>
            <a:r>
              <a:rPr lang="en-IN" altLang="en-US" sz="2600">
                <a:latin typeface="Rockwell Condensed" panose="02060603050405020104" pitchFamily="18" charset="0"/>
              </a:rPr>
              <a:t> sm1@hss.iitd.ac.in 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F7AF69A-6AE9-1EF2-2074-F1CBF0DE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45" y="5773433"/>
            <a:ext cx="8682058" cy="36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44994" rIns="89988" bIns="44994">
            <a:spAutoFit/>
          </a:bodyPr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800"/>
              <a:t>Read: </a:t>
            </a:r>
            <a:r>
              <a:rPr lang="en-IN" altLang="en-US" sz="1800">
                <a:solidFill>
                  <a:srgbClr val="CCCCFF"/>
                </a:solidFill>
                <a:hlinkClick r:id="rId3"/>
              </a:rPr>
              <a:t>https://nobaproject.com/modules/thinking-like-a-psychological-scientist</a:t>
            </a:r>
            <a:r>
              <a:rPr lang="en-IN" altLang="en-US" sz="1800"/>
              <a:t> 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1F0FB302-3A2C-26F5-5375-FB42FB8F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811" y="576635"/>
            <a:ext cx="6895202" cy="54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73070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3200">
                <a:latin typeface="Arial" panose="020B0604020202020204" pitchFamily="34" charset="0"/>
              </a:rPr>
              <a:t>INTRODUCTION TO PSYCHOLOGY</a:t>
            </a:r>
          </a:p>
        </p:txBody>
      </p:sp>
      <p:sp>
        <p:nvSpPr>
          <p:cNvPr id="4101" name="Slide Number Placeholder 2">
            <a:extLst>
              <a:ext uri="{FF2B5EF4-FFF2-40B4-BE49-F238E27FC236}">
                <a16:creationId xmlns:a16="http://schemas.microsoft.com/office/drawing/2014/main" id="{E952DF18-17DD-ADDC-525A-5F01C0EC5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349" indent="-228577" defTabSz="449218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503" indent="-228577" defTabSz="449218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8657" indent="-228577" defTabSz="449218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5811" indent="-228577" defTabSz="449218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3000"/>
              </a:lnSpc>
              <a:spcAft>
                <a:spcPct val="0"/>
              </a:spcAft>
              <a:buClrTx/>
              <a:buFontTx/>
              <a:buNone/>
            </a:pPr>
            <a:fld id="{9E7B9D2A-9AC4-447F-A9FE-7B4EE469094D}" type="slidenum">
              <a:rPr lang="en-IN" altLang="en-US" sz="1800">
                <a:latin typeface="Arial" panose="020B0604020202020204" pitchFamily="34" charset="0"/>
              </a:rPr>
              <a:pPr>
                <a:lnSpc>
                  <a:spcPct val="93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I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05413DDE-FE4F-A505-E318-A12B2665F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Excercise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45D8886C-9F12-0278-D6C3-26370ED9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Which of the following hypotheses can be falsified? For each, be sure to consider what kind of data could be collected to demonstrate that a statement is not true.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A. Chocolate tastes better than pasta.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B. We live in the most violent time in history.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C. Time can run backward as well as forward.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D. There are planets other than Earth that have water on them.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748FBC7-EE7A-5680-2E7B-E28455F23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7F3DB5BC-E87B-4EAF-A749-2C7DAC734616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8D2C6-B15F-B4D3-27F2-2308F7257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05940A-DA1D-43AC-BF60-F4A6D681C132}" type="slidenum">
              <a:rPr lang="en-IN" altLang="en-US"/>
              <a:pPr>
                <a:defRPr/>
              </a:pPr>
              <a:t>10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3C9C597F-25F5-133C-B29D-7CF93493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F7347386-665D-46D2-B233-E737C5544D40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129DE3AE-18E7-B925-5B7A-B60CC5EB1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35" y="576635"/>
            <a:ext cx="7198375" cy="410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404AA3DD-4011-A1B5-730E-A1D0B94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94" y="4895659"/>
            <a:ext cx="5542828" cy="172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81204-ED60-0762-8ADD-4DB0BEFF3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D152D-F0F4-416C-A6F6-2745213C2D51}" type="slidenum">
              <a:rPr lang="en-IN" altLang="en-US"/>
              <a:pPr>
                <a:defRPr/>
              </a:pPr>
              <a:t>11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25AEC3A-DDF0-618B-89B8-C71DCE50D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How to find the reason for car accidents?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F43C139F-E70C-FAF0-CB84-F4B71031F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 marL="457200" indent="-180975"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Explore all possible causes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Understanding possible when all explanations have been explored and falsified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Ex: Does sandals versus shoes contribute to increased chance of accidents?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Ex: Does using mobile phones contribute to increased chance of accidents?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Why?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What does that say about how our mind works?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F70ED16E-F302-FE4D-FFFB-43DA794A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1BE6B800-339E-436F-A0F9-8645BEE82091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49BBE-EEC7-19A5-8DAF-BE8A4F4F7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937239-D933-4106-97C0-23218C926EB7}" type="slidenum">
              <a:rPr lang="en-IN" altLang="en-US"/>
              <a:pPr>
                <a:defRPr/>
              </a:pPr>
              <a:t>12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63CBB76A-3D57-6347-DC1D-4DCF013E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Objectivity vs subjectivity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5E7A8352-97A5-AE0B-4281-34F2A082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Is psychology a science?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Is psychology subjective?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Is psychological science a “science”?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Tx/>
            </a:pPr>
            <a:endParaRPr lang="en-US" altLang="en-US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Is earth science a “science”?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The reliance of inter-subjectivity in psychology and social science 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Tx/>
            </a:pPr>
            <a:endParaRPr lang="en-US" altLang="en-US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FA9B4C89-EC64-298E-A51A-6BFC0C02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9109FCAF-E23D-4152-B428-8DEF5FFFDF9E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D97CB-83AB-0542-A086-AE6E867D6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6C8A45-C2BD-4387-A6F2-1B62A8A21AC8}" type="slidenum">
              <a:rPr lang="en-IN" altLang="en-US"/>
              <a:pPr>
                <a:defRPr/>
              </a:pPr>
              <a:t>13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2F243DF-53C5-E3BB-1C39-A4228A7D3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Is/can science be truly objective? 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5D9B421D-4278-14FD-CB6A-C19FF0C45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All of science is informed by values, Nothing is completely objective (Thomas Kuhn)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Scientists are humans and hence influenced by values, personal/cultural variables, experiences, opinions, beliefs, etc.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There is a difference between FACTS (information about the world) and VALUES (Beliefs about the way the world is or should be).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Tx/>
            </a:pPr>
            <a:endParaRPr lang="en-US" altLang="en-US"/>
          </a:p>
          <a:p>
            <a:pPr>
              <a:lnSpc>
                <a:spcPct val="90000"/>
              </a:lnSpc>
              <a:spcBef>
                <a:spcPts val="1200"/>
              </a:spcBef>
              <a:buClrTx/>
            </a:pPr>
            <a:endParaRPr lang="en-US" altLang="en-US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BE304310-DD5A-51D0-9549-2723FA4E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C1F000A8-9855-4AF1-9A28-7948D65BAB09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1EFCD-223F-378D-D6A7-BF74DE403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123FF9-7B16-4B90-B7CA-223918E85415}" type="slidenum">
              <a:rPr lang="en-IN" altLang="en-US"/>
              <a:pPr>
                <a:defRPr/>
              </a:pPr>
              <a:t>14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0CF4571-EA0B-8B8F-606A-142D2DDD7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Issues with measurement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D0422C8-2C10-DC1B-9A4D-3F0DAF881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80A58E5B-E473-45C5-BB1E-9DB1F8899CC9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824A0C78-0273-D8A3-A29D-7422E19F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15" y="2094087"/>
            <a:ext cx="7619008" cy="255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3" name="Rectangle 4">
            <a:extLst>
              <a:ext uri="{FF2B5EF4-FFF2-40B4-BE49-F238E27FC236}">
                <a16:creationId xmlns:a16="http://schemas.microsoft.com/office/drawing/2014/main" id="{5D6E2C76-21E1-62F4-6FD5-C8AA850F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460" y="6117875"/>
            <a:ext cx="5111865" cy="2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44994" rIns="89988" bIns="44994">
            <a:spAutoFit/>
          </a:bodyPr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200"/>
              <a:t>(C) Erin I. Smith.  </a:t>
            </a:r>
            <a:r>
              <a:rPr lang="en-IN" altLang="en-US" sz="1200">
                <a:solidFill>
                  <a:srgbClr val="CCCCFF"/>
                </a:solidFill>
                <a:hlinkClick r:id="rId4"/>
              </a:rPr>
              <a:t>http://noba.to/nt3ysqcm</a:t>
            </a:r>
            <a:r>
              <a:rPr lang="en-IN" altLang="en-US" sz="1200"/>
              <a:t>  CC-BY-NC-SA 4.0 License.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65E98-4CA4-06FC-0AAE-1792E54F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678CC-2DA2-4088-ADDE-DB7531FC5CD0}" type="slidenum">
              <a:rPr lang="en-IN" altLang="en-US"/>
              <a:pPr>
                <a:defRPr/>
              </a:pPr>
              <a:t>15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27E17422-1A71-F5F8-33C9-FB86D5FCD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Studying a psychological phenomena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FA9F05A0-F43F-D127-73DA-F2BF67B2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231" y="1915064"/>
            <a:ext cx="4476167" cy="4348842"/>
          </a:xfrm>
          <a:prstGeom prst="rect">
            <a:avLst/>
          </a:prstGeom>
          <a:noFill/>
          <a:ln>
            <a:noFill/>
          </a:ln>
          <a:effectLst/>
        </p:spPr>
        <p:txBody>
          <a:bodyPr lIns="89988" tIns="44994" rIns="89988" bIns="44994"/>
          <a:lstStyle>
            <a:lvl1pPr marL="182563" indent="-179388"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1600" b="1" dirty="0">
                <a:latin typeface="Rockwell" panose="02060603020205020403" pitchFamily="18" charset="0"/>
              </a:rPr>
              <a:t>Levels of analysis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1600" dirty="0">
                <a:latin typeface="Rockwell" panose="02060603020205020403" pitchFamily="18" charset="0"/>
              </a:rPr>
              <a:t>Example: Cramming for test</a:t>
            </a:r>
          </a:p>
          <a:p>
            <a:pPr marL="180957" indent="-177782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sz="1600" dirty="0">
                <a:latin typeface="Rockwell" panose="02060603020205020403" pitchFamily="18" charset="0"/>
              </a:rPr>
              <a:t>How presence of others or teachers matter, family structure, cultural norms of learning, schooling systems</a:t>
            </a:r>
          </a:p>
          <a:p>
            <a:pPr marL="180957" indent="-177782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sz="1600" dirty="0">
                <a:latin typeface="Rockwell" panose="02060603020205020403" pitchFamily="18" charset="0"/>
              </a:rPr>
              <a:t>How long is the study period, What is the time table, Social stress</a:t>
            </a:r>
          </a:p>
          <a:p>
            <a:pPr marL="180957" indent="-177782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sz="1600" dirty="0">
                <a:latin typeface="Rockwell" panose="02060603020205020403" pitchFamily="18" charset="0"/>
              </a:rPr>
              <a:t>What information is attended to, memory traces and models, ability to focus, decision strategies</a:t>
            </a:r>
          </a:p>
          <a:p>
            <a:pPr marL="180957" indent="-177782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sz="1600" dirty="0">
                <a:latin typeface="Rockwell" panose="02060603020205020403" pitchFamily="18" charset="0"/>
              </a:rPr>
              <a:t>Brain areas/processes (via fMRI), Genetic markup, Neuronal connections, Different biochemical pathways in the brain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SzPct val="100000"/>
              <a:defRPr/>
            </a:pPr>
            <a:endParaRPr lang="en-US" altLang="en-US" sz="1600" dirty="0">
              <a:latin typeface="Rockwell" panose="02060603020205020403" pitchFamily="18" charset="0"/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79CF7CC3-E47B-151B-FC83-24D409F56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1853FC01-7BD9-4098-91C5-E1D75D7C9C80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4DF0ABB3-DC80-D136-0384-54C47551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66" y="2716306"/>
            <a:ext cx="3279348" cy="329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1747F-D0F8-C1CF-A685-59D541DD5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6D587B-DF96-43D0-AFE3-C241AE4897A7}" type="slidenum">
              <a:rPr lang="en-IN" altLang="en-US"/>
              <a:pPr>
                <a:defRPr/>
              </a:pPr>
              <a:t>16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D41EB0CF-FCF8-EE2E-057A-783C15E2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3364727A-A1A1-46E2-9DA3-F383DED4B896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8CEA9785-3F0B-F985-EFA7-8DDB1E1A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66" y="863935"/>
            <a:ext cx="5358702" cy="506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3">
            <a:extLst>
              <a:ext uri="{FF2B5EF4-FFF2-40B4-BE49-F238E27FC236}">
                <a16:creationId xmlns:a16="http://schemas.microsoft.com/office/drawing/2014/main" id="{012A82A5-5E1F-5871-2C0D-7331CF10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923" y="6190891"/>
            <a:ext cx="7903133" cy="50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60832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Today, people are overwhelmed with information although it varies in quality. </a:t>
            </a:r>
          </a:p>
          <a:p>
            <a:pPr eaLnBrk="1">
              <a:lnSpc>
                <a:spcPct val="93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100">
                <a:latin typeface="Arial" panose="020B0604020202020204" pitchFamily="34" charset="0"/>
              </a:rPr>
              <a:t>[Image: Mark Smiciklas, https://goo.gl/TnZCoH, CC BY-NC 2.0, https://goo.gl/AGYuo9]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8426F-07EC-C922-0A43-57B863FC3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DDEA4-EF71-4851-8B8B-9F13082D1F8C}" type="slidenum">
              <a:rPr lang="en-IN" altLang="en-US"/>
              <a:pPr>
                <a:defRPr/>
              </a:pPr>
              <a:t>2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BDD9E1C-BEAF-43F5-827C-AF810530C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Why do people ?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468327CF-CF9D-EA4E-1224-F30486CDF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Yawn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Hunt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Make decision errors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Help each other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Decide about complex problems like purchasing a car or house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DCB55045-945A-F62A-894A-BDB8F8D9D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E8BAA2AC-2269-459C-B0B9-66B45996BC0D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95D03-CEC9-58EE-8161-FC620576C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0878F2-A647-49AB-8A1E-A8D926EA33E0}" type="slidenum">
              <a:rPr lang="en-IN" altLang="en-US"/>
              <a:pPr>
                <a:defRPr/>
              </a:pPr>
              <a:t>3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D7DBE99E-A594-159A-D4EE-9BA591B77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Living in a world of information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5A17A8D3-435A-2D62-20C9-703B4FDC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29" y="2011547"/>
            <a:ext cx="6345999" cy="408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Rectangle 3">
            <a:extLst>
              <a:ext uri="{FF2B5EF4-FFF2-40B4-BE49-F238E27FC236}">
                <a16:creationId xmlns:a16="http://schemas.microsoft.com/office/drawing/2014/main" id="{DF7C3B06-1519-4889-CAA9-5039EDD2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405" y="6348033"/>
            <a:ext cx="1656305" cy="36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44994" rIns="89988" bIns="44994">
            <a:spAutoFit/>
          </a:bodyPr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800"/>
              <a:t>© Google Inc.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A442A491-3F1D-6AC8-4D33-5D089B60A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00747B74-1B46-4817-8697-85CA834D86EA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07D36-297B-6A4B-C844-DEB675755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C2C2F4-CC65-4B44-9687-4AEB27F10403}" type="slidenum">
              <a:rPr lang="en-IN" altLang="en-US"/>
              <a:pPr>
                <a:defRPr/>
              </a:pPr>
              <a:t>4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7A868E52-A2B5-675E-2D2B-F09DB7EB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Knowledge (and the illusion of knowing)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1103FE-952D-E775-15F7-437B9FB9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1781390"/>
            <a:ext cx="6009493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The mind is prone to find cause-effect relationships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A belief in coherence (and a good story)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Source credibility 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Quantity vs Quality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Fake news, click baits, etc. Compete for attention with well-informed scientific evidence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Lay theories of everything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Turning to experts (but some are still biased)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Turning to Science as The best bet : Empirical findings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C7AA0323-E18F-EAE2-6045-D612F3C2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66" y="2660751"/>
            <a:ext cx="4846007" cy="321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4">
            <a:extLst>
              <a:ext uri="{FF2B5EF4-FFF2-40B4-BE49-F238E27FC236}">
                <a16:creationId xmlns:a16="http://schemas.microsoft.com/office/drawing/2014/main" id="{FDEBC3E7-4D3B-7D84-2AD0-C0B8BA7B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B817694B-273A-43F0-BBCC-79CC6EA4428E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4B834-280A-B742-9928-12B3F9FD6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4D060-E159-47BA-8EC3-EA4C1E644289}" type="slidenum">
              <a:rPr lang="en-IN" altLang="en-US"/>
              <a:pPr>
                <a:defRPr/>
              </a:pPr>
              <a:t>5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ABB83FEB-12D7-64FE-9609-459FD1675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Reasoning: Scientific </a:t>
            </a:r>
            <a:r>
              <a:rPr lang="en-US" altLang="en-US" sz="2800">
                <a:latin typeface="Rockwell Condensed" panose="02060603050405020104" pitchFamily="18" charset="0"/>
              </a:rPr>
              <a:t>vs</a:t>
            </a:r>
            <a:r>
              <a:rPr lang="en-US" altLang="en-US" sz="5399">
                <a:latin typeface="Rockwell Condensed" panose="02060603050405020104" pitchFamily="18" charset="0"/>
              </a:rPr>
              <a:t> Lay (everyday)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EE9C5797-972F-AE0D-F0DB-7D81D2C86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Everyday type : Dogs have better memory than kids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Science type: Dogs tend to show recollection of location cues even after 1 month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Tx/>
            </a:pPr>
            <a:endParaRPr lang="en-US" altLang="en-US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Method of induction: Draw conclusions based on specific observations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How many observations? Under what contexts? With whom? Where? What was measured? Issues with measurement ? Possible CONFOUNDS? REPLICABLE?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D86C2B2A-A3C8-CB01-331E-B129A37C9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238E0E1F-B0C3-42AE-B450-287CAE5E0EF7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C8DCD-6797-BCF0-A66D-C5B58ED12F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1849B-DB89-4BC3-A927-1CFAECF3E1D5}" type="slidenum">
              <a:rPr lang="en-IN" altLang="en-US"/>
              <a:pPr>
                <a:defRPr/>
              </a:pPr>
              <a:t>6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0C7079E-1B87-3AC7-1654-7AE5ABDBE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Is it good to memorize just before the test?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651DA1C7-43B6-DDCD-E203-54E50A6F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 marL="457200" indent="-180975"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Does cramming for a test improve performance? Immediate memory? Extended memory?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Tx/>
            </a:pPr>
            <a:endParaRPr lang="en-US" altLang="en-US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Introspection: Own experiences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Anecdotal: Experiential stories from a couple of friends 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Scientific research:  Conduct a study on two groups (cramming vs spaced out reading) and measure different kinds of memory and knowledge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Both rely on a SAMPLE of observations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2D29B887-820A-4C08-7CF2-EC132D637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B9021097-9DA6-439E-BEB2-E6CBEB128ED4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65912-6B0C-213C-1F47-A862AB691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0E7004-D9D9-4E53-9787-C6750EBDFF05}" type="slidenum">
              <a:rPr lang="en-IN" altLang="en-US"/>
              <a:pPr>
                <a:defRPr/>
              </a:pPr>
              <a:t>7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9CDB42CD-842C-7075-FB0C-4D40AC8A8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722241" algn="l"/>
                <a:tab pos="1446068" algn="l"/>
                <a:tab pos="2169896" algn="l"/>
                <a:tab pos="2893724" algn="l"/>
                <a:tab pos="3617551" algn="l"/>
                <a:tab pos="4342966" algn="l"/>
                <a:tab pos="5065206" algn="l"/>
                <a:tab pos="5789034" algn="l"/>
                <a:tab pos="6512862" algn="l"/>
                <a:tab pos="7236689" algn="l"/>
                <a:tab pos="7960517" algn="l"/>
                <a:tab pos="8685931" algn="l"/>
                <a:tab pos="9408172" algn="l"/>
                <a:tab pos="9431982" algn="l"/>
                <a:tab pos="9881200" algn="l"/>
                <a:tab pos="10330417" algn="l"/>
                <a:tab pos="10779635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Testing scientific claims	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663CD0F8-67B2-9E0E-BEAA-CD9A3038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36" y="2121071"/>
            <a:ext cx="10057090" cy="404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180975" indent="-180975"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 marL="457200" indent="-180975"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 marL="728663" indent="-180975"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0975" algn="l"/>
                <a:tab pos="628650" algn="l"/>
                <a:tab pos="1077913" algn="l"/>
                <a:tab pos="1527175" algn="l"/>
                <a:tab pos="1976438" algn="l"/>
                <a:tab pos="2425700" algn="l"/>
                <a:tab pos="2874963" algn="l"/>
                <a:tab pos="3324225" algn="l"/>
                <a:tab pos="3773488" algn="l"/>
                <a:tab pos="4222750" algn="l"/>
                <a:tab pos="4672013" algn="l"/>
                <a:tab pos="5121275" algn="l"/>
                <a:tab pos="5570538" algn="l"/>
                <a:tab pos="6019800" algn="l"/>
                <a:tab pos="6469063" algn="l"/>
                <a:tab pos="6918325" algn="l"/>
                <a:tab pos="7367588" algn="l"/>
                <a:tab pos="7816850" algn="l"/>
                <a:tab pos="8266113" algn="l"/>
                <a:tab pos="8715375" algn="l"/>
                <a:tab pos="9164638" algn="l"/>
                <a:tab pos="9410700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A good theory should be: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Accurate (Explanations and theories should match real world observations)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Consistent (Few exceptions and clear boundary within which it should work and predict)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Scope (how much broad or narrow is the explanatory power)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Simplicity (When multiple explanations exist, the simplest should be chosen)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Fruitfulness (Usefulness to guide future research and predictions)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FALSIFIABILITY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 sz="1800"/>
              <a:t>Scientific claims can be falsified (While many other everyday claims cannot be or are too costly to check)</a:t>
            </a:r>
          </a:p>
          <a:p>
            <a:pPr lvl="2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"/>
            </a:pPr>
            <a:r>
              <a:rPr lang="en-US" altLang="en-US"/>
              <a:t>“People can be taught to move objects by focusing one’s mind on it”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0B32ED00-CA94-D679-D6CD-8E2531F6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64179214-9AFD-4501-A4BB-603F18B7771E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F1579B85-D9D2-2551-7A9A-A02E1A82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810" y="416317"/>
            <a:ext cx="2015863" cy="181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Text Box 5">
            <a:extLst>
              <a:ext uri="{FF2B5EF4-FFF2-40B4-BE49-F238E27FC236}">
                <a16:creationId xmlns:a16="http://schemas.microsoft.com/office/drawing/2014/main" id="{2C402400-A50B-A2BD-0154-C0A854FD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4237" y="138542"/>
            <a:ext cx="1384120" cy="34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8" tIns="60832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Tx/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Karl Popper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A3273-4F2E-C2A3-5A81-375D7E5C1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AE1F0F-6B0F-4E39-BBE5-9E12EE86514A}" type="slidenum">
              <a:rPr lang="en-IN" altLang="en-US"/>
              <a:pPr>
                <a:defRPr/>
              </a:pPr>
              <a:t>8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6C9D1984-D695-AC1D-9B14-B74849090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36" y="484572"/>
            <a:ext cx="10057090" cy="1607928"/>
          </a:xfrm>
        </p:spPr>
        <p:txBody>
          <a:bodyPr/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</a:pPr>
            <a:r>
              <a:rPr lang="en-US" altLang="en-US" sz="5399">
                <a:latin typeface="Rockwell Condensed" panose="02060603050405020104" pitchFamily="18" charset="0"/>
              </a:rPr>
              <a:t>Magic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C1D8229C-9FDA-4A77-8AF6-20DEFA6F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9465" y="6271844"/>
            <a:ext cx="639679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88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1pPr>
            <a:lvl2pPr>
              <a:lnSpc>
                <a:spcPct val="88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2pPr>
            <a:lvl3pPr>
              <a:lnSpc>
                <a:spcPct val="88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3pPr>
            <a:lvl4pPr>
              <a:lnSpc>
                <a:spcPct val="88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4pPr>
            <a:lvl5pPr>
              <a:lnSpc>
                <a:spcPct val="88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Rockwell" panose="020606030202050204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28747674-02AD-4177-ADC6-5A833611C674}" type="slidenum">
              <a:rPr lang="en-IN" altLang="en-US" sz="18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IN" altLang="en-US" sz="1800">
              <a:cs typeface="Lucida Sans Unicode" panose="020B0602030504020204" pitchFamily="34" charset="0"/>
            </a:endParaRP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01C67849-BE27-0CEA-0588-C03DF644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66" y="1584566"/>
            <a:ext cx="5623781" cy="503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50717-3391-48D8-444F-2B38BA605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2BCD3C-75EE-47BC-80A5-C0CA747B826B}" type="slidenum">
              <a:rPr lang="en-IN" altLang="en-US"/>
              <a:pPr>
                <a:defRPr/>
              </a:pPr>
              <a:t>9</a:t>
            </a:fld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129</Paragraphs>
  <Slides>16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Office Theme</vt:lpstr>
      <vt:lpstr>PowerPoint Presentation</vt:lpstr>
      <vt:lpstr>PowerPoint Presentation</vt:lpstr>
      <vt:lpstr>Why do people ?</vt:lpstr>
      <vt:lpstr>Living in a world of information</vt:lpstr>
      <vt:lpstr>Knowledge (and the illusion of knowing)</vt:lpstr>
      <vt:lpstr>Reasoning: Scientific vs Lay (everyday)</vt:lpstr>
      <vt:lpstr>Is it good to memorize just before the test?</vt:lpstr>
      <vt:lpstr>Testing scientific claims </vt:lpstr>
      <vt:lpstr>Magic</vt:lpstr>
      <vt:lpstr>Excercise</vt:lpstr>
      <vt:lpstr>PowerPoint Presentation</vt:lpstr>
      <vt:lpstr>How to find the reason for car accidents?</vt:lpstr>
      <vt:lpstr>Objectivity vs subjectivity</vt:lpstr>
      <vt:lpstr>Is/can science be truly objective? </vt:lpstr>
      <vt:lpstr>Issues with measurement</vt:lpstr>
      <vt:lpstr>Studying a psychological phenomena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Sumitava Mukherjee</dc:creator>
  <cp:lastModifiedBy>Sumitava Mukherjee</cp:lastModifiedBy>
  <cp:revision>2</cp:revision>
  <dcterms:created xsi:type="dcterms:W3CDTF">2022-08-25T07:13:25Z</dcterms:created>
  <dcterms:modified xsi:type="dcterms:W3CDTF">2022-08-30T09:47:43Z</dcterms:modified>
</cp:coreProperties>
</file>