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5" r:id="rId5"/>
    <p:sldId id="260" r:id="rId6"/>
    <p:sldId id="266" r:id="rId7"/>
    <p:sldId id="272" r:id="rId8"/>
    <p:sldId id="273" r:id="rId9"/>
    <p:sldId id="275" r:id="rId10"/>
    <p:sldId id="274" r:id="rId11"/>
    <p:sldId id="267"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80" y="-2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6ED1B519-5F1B-45F7-8052-0B87AB1E978D}" type="datetimeFigureOut">
              <a:rPr lang="en-US" smtClean="0"/>
              <a:t>10/17/2022</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47105FB0-B486-4CF5-A3F9-C47A2D26A495}"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D1B519-5F1B-45F7-8052-0B87AB1E978D}"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05FB0-B486-4CF5-A3F9-C47A2D26A49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1B519-5F1B-45F7-8052-0B87AB1E978D}"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47105FB0-B486-4CF5-A3F9-C47A2D26A49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1B519-5F1B-45F7-8052-0B87AB1E978D}"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05FB0-B486-4CF5-A3F9-C47A2D26A495}"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6ED1B519-5F1B-45F7-8052-0B87AB1E978D}" type="datetimeFigureOut">
              <a:rPr lang="en-US" smtClean="0"/>
              <a:t>10/17/2022</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47105FB0-B486-4CF5-A3F9-C47A2D26A495}"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D1B519-5F1B-45F7-8052-0B87AB1E978D}"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105FB0-B486-4CF5-A3F9-C47A2D26A495}"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D1B519-5F1B-45F7-8052-0B87AB1E978D}" type="datetimeFigureOut">
              <a:rPr lang="en-US" smtClean="0"/>
              <a:t>10/17/2022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105FB0-B486-4CF5-A3F9-C47A2D26A49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ED1B519-5F1B-45F7-8052-0B87AB1E978D}" type="datetimeFigureOut">
              <a:rPr lang="en-US" smtClean="0"/>
              <a:t>10/17/2022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105FB0-B486-4CF5-A3F9-C47A2D26A495}"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ED1B519-5F1B-45F7-8052-0B87AB1E978D}" type="datetimeFigureOut">
              <a:rPr lang="en-US" smtClean="0"/>
              <a:t>10/17/2022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105FB0-B486-4CF5-A3F9-C47A2D26A49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D1B519-5F1B-45F7-8052-0B87AB1E978D}"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47105FB0-B486-4CF5-A3F9-C47A2D26A495}"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D1B519-5F1B-45F7-8052-0B87AB1E978D}"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105FB0-B486-4CF5-A3F9-C47A2D26A495}"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6ED1B519-5F1B-45F7-8052-0B87AB1E978D}" type="datetimeFigureOut">
              <a:rPr lang="en-US" smtClean="0"/>
              <a:t>10/17/2022</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47105FB0-B486-4CF5-A3F9-C47A2D26A49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sychology.about.com/od/nindex/g/nature-nurture.htm" TargetMode="External"/><Relationship Id="rId7" Type="http://schemas.openxmlformats.org/officeDocument/2006/relationships/hyperlink" Target="http://www.scpr.org/programs/airtalk/2012/07/18/27453/how-twins-separated-at-birth-inform-the-nature-ver/" TargetMode="External"/><Relationship Id="rId2" Type="http://schemas.openxmlformats.org/officeDocument/2006/relationships/hyperlink" Target="http://www.youtube.com/watch?v=Wd5Y3-F79LY" TargetMode="External"/><Relationship Id="rId1" Type="http://schemas.openxmlformats.org/officeDocument/2006/relationships/slideLayout" Target="../slideLayouts/slideLayout2.xml"/><Relationship Id="rId6" Type="http://schemas.openxmlformats.org/officeDocument/2006/relationships/hyperlink" Target="http://curiosity.discovery.com/question/understanding-nature-nurture-twins" TargetMode="External"/><Relationship Id="rId5" Type="http://schemas.openxmlformats.org/officeDocument/2006/relationships/hyperlink" Target="http://www.simplypsychology.org/naturevsnurture.html" TargetMode="External"/><Relationship Id="rId4" Type="http://schemas.openxmlformats.org/officeDocument/2006/relationships/hyperlink" Target="http://www.diffen.com/difference/Nature_vs_Nurtur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34" y="76200"/>
            <a:ext cx="6324600" cy="1828800"/>
          </a:xfrm>
        </p:spPr>
        <p:txBody>
          <a:bodyPr/>
          <a:lstStyle/>
          <a:p>
            <a:r>
              <a:rPr lang="en-US" dirty="0"/>
              <a:t>Nature Vs. Nurture </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638" y="1828800"/>
            <a:ext cx="5334000" cy="356044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44420" y="5943600"/>
            <a:ext cx="7010436" cy="553998"/>
          </a:xfrm>
          <a:prstGeom prst="rect">
            <a:avLst/>
          </a:prstGeom>
          <a:noFill/>
        </p:spPr>
        <p:txBody>
          <a:bodyPr wrap="square" lIns="91440" tIns="45720" rIns="91440" bIns="45720">
            <a:spAutoFit/>
          </a:bodyPr>
          <a:lstStyle/>
          <a:p>
            <a:pPr algn="ctr"/>
            <a:r>
              <a:rPr lang="en-US" sz="3000" b="0" cap="none" spc="0" dirty="0">
                <a:ln w="0"/>
                <a:solidFill>
                  <a:schemeClr val="bg1"/>
                </a:solidFill>
                <a:effectLst>
                  <a:outerShdw blurRad="38100" dist="19050" dir="2700000" algn="tl" rotWithShape="0">
                    <a:schemeClr val="dk1">
                      <a:alpha val="40000"/>
                    </a:schemeClr>
                  </a:outerShdw>
                </a:effectLst>
              </a:rPr>
              <a:t>HUL261 – Introduction to Psychology</a:t>
            </a:r>
          </a:p>
        </p:txBody>
      </p:sp>
      <p:sp>
        <p:nvSpPr>
          <p:cNvPr id="6" name="Rectangle 5"/>
          <p:cNvSpPr/>
          <p:nvPr/>
        </p:nvSpPr>
        <p:spPr>
          <a:xfrm>
            <a:off x="170578" y="5465802"/>
            <a:ext cx="7010436" cy="553998"/>
          </a:xfrm>
          <a:prstGeom prst="rect">
            <a:avLst/>
          </a:prstGeom>
          <a:noFill/>
        </p:spPr>
        <p:txBody>
          <a:bodyPr wrap="square" lIns="91440" tIns="45720" rIns="91440" bIns="45720">
            <a:spAutoFit/>
          </a:bodyPr>
          <a:lstStyle/>
          <a:p>
            <a:pPr algn="ctr"/>
            <a:r>
              <a:rPr lang="en-US" sz="3000" b="0" cap="none" spc="0" dirty="0">
                <a:ln w="0"/>
                <a:solidFill>
                  <a:schemeClr val="bg1"/>
                </a:solidFill>
                <a:effectLst>
                  <a:outerShdw blurRad="38100" dist="19050" dir="2700000" algn="tl" rotWithShape="0">
                    <a:schemeClr val="dk1">
                      <a:alpha val="40000"/>
                    </a:schemeClr>
                  </a:outerShdw>
                </a:effectLst>
              </a:rPr>
              <a:t>Tutorial Week VII</a:t>
            </a:r>
          </a:p>
        </p:txBody>
      </p:sp>
    </p:spTree>
    <p:extLst>
      <p:ext uri="{BB962C8B-B14F-4D97-AF65-F5344CB8AC3E}">
        <p14:creationId xmlns:p14="http://schemas.microsoft.com/office/powerpoint/2010/main" val="1196223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Is your personality more like one of your parents than the other? If you have a sibling, is his or her personality like yours? In your family, how did these similarities and differences develop? What do you think caused them?</a:t>
            </a:r>
          </a:p>
          <a:p>
            <a:r>
              <a:rPr lang="en-US" dirty="0"/>
              <a:t>Can you think of a human characteristic for which genetic differences would play almost no role? Defend your choice.</a:t>
            </a:r>
          </a:p>
          <a:p>
            <a:r>
              <a:rPr lang="en-US" dirty="0"/>
              <a:t>Do you think the time will come when we will be able to predict almost everything about someone by examining their DNA on the day they are born?</a:t>
            </a:r>
          </a:p>
          <a:p>
            <a:r>
              <a:rPr lang="en-US" dirty="0"/>
              <a:t>Identical twins are more similar than fraternal twins for the trait of aggressiveness, as well as for criminal behavior. Do these facts have implications for the courtroom? If it can be shown that a violent criminal had violent parents, should it make a difference in culpability or sentencing?</a:t>
            </a:r>
          </a:p>
          <a:p>
            <a:endParaRPr lang="en-IN" dirty="0"/>
          </a:p>
        </p:txBody>
      </p:sp>
      <p:sp>
        <p:nvSpPr>
          <p:cNvPr id="3" name="Title 2"/>
          <p:cNvSpPr>
            <a:spLocks noGrp="1"/>
          </p:cNvSpPr>
          <p:nvPr>
            <p:ph type="title"/>
          </p:nvPr>
        </p:nvSpPr>
        <p:spPr/>
        <p:txBody>
          <a:bodyPr/>
          <a:lstStyle/>
          <a:p>
            <a:r>
              <a:rPr lang="en-US" dirty="0"/>
              <a:t>discussion</a:t>
            </a:r>
            <a:endParaRPr lang="en-IN" dirty="0"/>
          </a:p>
        </p:txBody>
      </p:sp>
    </p:spTree>
    <p:extLst>
      <p:ext uri="{BB962C8B-B14F-4D97-AF65-F5344CB8AC3E}">
        <p14:creationId xmlns:p14="http://schemas.microsoft.com/office/powerpoint/2010/main" val="3768260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Is Human Behavior affected by nature or nurture?</a:t>
            </a:r>
          </a:p>
          <a:p>
            <a:pPr lvl="1"/>
            <a:r>
              <a:rPr lang="en-US" dirty="0"/>
              <a:t>Nature and Nurture both play a role in a person’s traits, they both operate together and somewhat to an equal extend.</a:t>
            </a:r>
          </a:p>
          <a:p>
            <a:pPr lvl="1"/>
            <a:r>
              <a:rPr lang="en-US" dirty="0"/>
              <a:t>For example</a:t>
            </a:r>
          </a:p>
          <a:p>
            <a:pPr lvl="2"/>
            <a:r>
              <a:rPr lang="en-US" dirty="0"/>
              <a:t>Many families have genetics that gives them a great advantage in musical, mathematical, or verbal intelligences</a:t>
            </a:r>
          </a:p>
          <a:p>
            <a:pPr lvl="2"/>
            <a:r>
              <a:rPr lang="en-US" dirty="0"/>
              <a:t>However, this does not mean that you will have these advantages if you do not practice them. </a:t>
            </a:r>
          </a:p>
          <a:p>
            <a:pPr lvl="3"/>
            <a:r>
              <a:rPr lang="en-US" dirty="0"/>
              <a:t>If you are raised in a home with no sign of music, math, or verbal communication you will not develop these advantages since you are not exposed to them.</a:t>
            </a:r>
          </a:p>
          <a:p>
            <a:pPr lvl="2"/>
            <a:r>
              <a:rPr lang="en-US" dirty="0"/>
              <a:t>It simply demonstrates that you have a genetic possibility for being outstanding in these areas.</a:t>
            </a:r>
          </a:p>
          <a:p>
            <a:r>
              <a:rPr lang="en-US" dirty="0"/>
              <a:t>There is no telling whether If nature or nurture takes a bigger role in a persons life. Without either of them, a person would not be the way they are. </a:t>
            </a:r>
          </a:p>
          <a:p>
            <a:pPr lvl="2"/>
            <a:endParaRPr lang="en-US" dirty="0"/>
          </a:p>
        </p:txBody>
      </p:sp>
      <p:sp>
        <p:nvSpPr>
          <p:cNvPr id="3" name="Title 2"/>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415925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993392"/>
            <a:ext cx="8407893" cy="4407408"/>
          </a:xfrm>
        </p:spPr>
        <p:txBody>
          <a:bodyPr>
            <a:normAutofit fontScale="92500" lnSpcReduction="10000"/>
          </a:bodyPr>
          <a:lstStyle/>
          <a:p>
            <a:pPr marL="45720" indent="0">
              <a:buNone/>
            </a:pPr>
            <a:r>
              <a:rPr lang="en-US" dirty="0"/>
              <a:t>Media</a:t>
            </a:r>
            <a:endParaRPr lang="en-US" b="1" dirty="0">
              <a:hlinkClick r:id="rId2"/>
            </a:endParaRPr>
          </a:p>
          <a:p>
            <a:endParaRPr lang="en-US" dirty="0">
              <a:hlinkClick r:id="rId2"/>
            </a:endParaRPr>
          </a:p>
          <a:p>
            <a:r>
              <a:rPr lang="en-US" dirty="0">
                <a:hlinkClick r:id="rId2"/>
              </a:rPr>
              <a:t>http://www.youtube.com/watch?v=Wd5Y3-F79LY</a:t>
            </a:r>
            <a:endParaRPr lang="en-US" dirty="0"/>
          </a:p>
          <a:p>
            <a:endParaRPr lang="en-US" dirty="0"/>
          </a:p>
          <a:p>
            <a:pPr marL="45720" indent="0">
              <a:buNone/>
            </a:pPr>
            <a:endParaRPr lang="en-US" dirty="0"/>
          </a:p>
          <a:p>
            <a:pPr marL="45720" indent="0">
              <a:buNone/>
            </a:pPr>
            <a:r>
              <a:rPr lang="en-US" dirty="0"/>
              <a:t>References</a:t>
            </a:r>
          </a:p>
          <a:p>
            <a:pPr marL="45720" indent="0">
              <a:buNone/>
            </a:pPr>
            <a:endParaRPr lang="en-US" dirty="0"/>
          </a:p>
          <a:p>
            <a:r>
              <a:rPr lang="en-US" dirty="0">
                <a:hlinkClick r:id="rId3"/>
              </a:rPr>
              <a:t>http://psychology.about.com/od/nindex/g/nature-nurture.htm</a:t>
            </a:r>
            <a:endParaRPr lang="en-US" dirty="0"/>
          </a:p>
          <a:p>
            <a:r>
              <a:rPr lang="en-US" dirty="0">
                <a:hlinkClick r:id="rId4"/>
              </a:rPr>
              <a:t>http://www.diffen.com/difference/Nature_vs_Nurture</a:t>
            </a:r>
            <a:endParaRPr lang="en-US" dirty="0"/>
          </a:p>
          <a:p>
            <a:r>
              <a:rPr lang="en-US" dirty="0">
                <a:hlinkClick r:id="rId5"/>
              </a:rPr>
              <a:t>http://www.simplypsychology.org/naturevsnurture.html</a:t>
            </a:r>
            <a:endParaRPr lang="en-US" dirty="0"/>
          </a:p>
          <a:p>
            <a:r>
              <a:rPr lang="en-US" dirty="0">
                <a:hlinkClick r:id="rId6"/>
              </a:rPr>
              <a:t>http://curiosity.discovery.com/question/understanding-nature-nurture-twins</a:t>
            </a:r>
            <a:endParaRPr lang="en-US" dirty="0"/>
          </a:p>
          <a:p>
            <a:r>
              <a:rPr lang="en-US" dirty="0">
                <a:hlinkClick r:id="rId7"/>
              </a:rPr>
              <a:t>http://www.scpr.org/programs/airtalk/2012/07/18/27453/how-twins-separated-at-birth-inform-the-nature-ver/</a:t>
            </a:r>
            <a:endParaRPr lang="en-US" dirty="0"/>
          </a:p>
          <a:p>
            <a:endParaRPr lang="en-US" dirty="0"/>
          </a:p>
        </p:txBody>
      </p:sp>
      <p:sp>
        <p:nvSpPr>
          <p:cNvPr id="3" name="Title 2"/>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89400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719071"/>
            <a:ext cx="8305801" cy="4072129"/>
          </a:xfrm>
        </p:spPr>
        <p:txBody>
          <a:bodyPr/>
          <a:lstStyle/>
          <a:p>
            <a:r>
              <a:rPr lang="en-US" dirty="0"/>
              <a:t>For years, the nature vs. nurture debate has been an issue in psychology. </a:t>
            </a:r>
          </a:p>
          <a:p>
            <a:r>
              <a:rPr lang="en-US" dirty="0"/>
              <a:t>The debate is how genetic inheritance and environmental factors play in a person’s development and characteristics and which one plays a bigger role </a:t>
            </a:r>
          </a:p>
        </p:txBody>
      </p:sp>
      <p:sp>
        <p:nvSpPr>
          <p:cNvPr id="2" name="Title 1"/>
          <p:cNvSpPr>
            <a:spLocks noGrp="1"/>
          </p:cNvSpPr>
          <p:nvPr>
            <p:ph type="title"/>
          </p:nvPr>
        </p:nvSpPr>
        <p:spPr/>
        <p:txBody>
          <a:bodyPr/>
          <a:lstStyle/>
          <a:p>
            <a:r>
              <a:rPr lang="en-US" dirty="0"/>
              <a:t>The Debate</a:t>
            </a:r>
          </a:p>
        </p:txBody>
      </p:sp>
      <p:pic>
        <p:nvPicPr>
          <p:cNvPr id="1028" name="Picture 4" descr="http://blog.melchua.com/wp-content/uploads/2012/01/nature-vs-nur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352800"/>
            <a:ext cx="4648200" cy="3285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44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normAutofit lnSpcReduction="10000"/>
          </a:bodyPr>
          <a:lstStyle/>
          <a:p>
            <a:r>
              <a:rPr lang="en-US" dirty="0"/>
              <a:t>Nature refers to an individual’s qualities based on their genes </a:t>
            </a:r>
          </a:p>
          <a:p>
            <a:pPr lvl="1"/>
            <a:r>
              <a:rPr lang="en-US" dirty="0"/>
              <a:t>Physical traits</a:t>
            </a:r>
          </a:p>
          <a:p>
            <a:pPr lvl="1"/>
            <a:r>
              <a:rPr lang="en-US" dirty="0"/>
              <a:t>Personality traits</a:t>
            </a:r>
          </a:p>
          <a:p>
            <a:pPr lvl="1"/>
            <a:r>
              <a:rPr lang="en-US" dirty="0"/>
              <a:t>Etc.</a:t>
            </a:r>
          </a:p>
          <a:p>
            <a:r>
              <a:rPr lang="en-US" dirty="0"/>
              <a:t>These traits stay the same regardless of where you were born and raised</a:t>
            </a:r>
          </a:p>
        </p:txBody>
      </p:sp>
      <p:sp>
        <p:nvSpPr>
          <p:cNvPr id="3" name="Title 2"/>
          <p:cNvSpPr>
            <a:spLocks noGrp="1"/>
          </p:cNvSpPr>
          <p:nvPr>
            <p:ph type="title"/>
          </p:nvPr>
        </p:nvSpPr>
        <p:spPr/>
        <p:txBody>
          <a:bodyPr/>
          <a:lstStyle/>
          <a:p>
            <a:r>
              <a:rPr lang="en-US" dirty="0"/>
              <a:t>What does “Nature” Mean?</a:t>
            </a:r>
          </a:p>
        </p:txBody>
      </p:sp>
      <p:pic>
        <p:nvPicPr>
          <p:cNvPr id="2050" name="Picture 2" descr="C:\Users\Juana Perez\AppData\Local\Microsoft\Windows\Temporary Internet Files\Content.IE5\3XA70M3H\MC900351958[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19200"/>
            <a:ext cx="1591144" cy="5365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12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92500" lnSpcReduction="10000"/>
          </a:bodyPr>
          <a:lstStyle/>
          <a:p>
            <a:r>
              <a:rPr lang="en-US" dirty="0"/>
              <a:t>A girl was born with brown hair because her parent’s hair was brown too.</a:t>
            </a:r>
          </a:p>
          <a:p>
            <a:pPr lvl="1"/>
            <a:r>
              <a:rPr lang="en-US" dirty="0"/>
              <a:t>Therefore; her brown hair was inherited</a:t>
            </a:r>
          </a:p>
          <a:p>
            <a:r>
              <a:rPr lang="en-US" dirty="0"/>
              <a:t>Genetic diseases</a:t>
            </a:r>
          </a:p>
          <a:p>
            <a:r>
              <a:rPr lang="en-US" dirty="0"/>
              <a:t>Eye color</a:t>
            </a:r>
          </a:p>
          <a:p>
            <a:r>
              <a:rPr lang="en-US" dirty="0"/>
              <a:t>Hair color </a:t>
            </a:r>
          </a:p>
          <a:p>
            <a:r>
              <a:rPr lang="en-US" dirty="0"/>
              <a:t>Skin color</a:t>
            </a:r>
          </a:p>
          <a:p>
            <a:r>
              <a:rPr lang="en-US" dirty="0"/>
              <a:t>Height </a:t>
            </a:r>
          </a:p>
        </p:txBody>
      </p:sp>
      <p:sp>
        <p:nvSpPr>
          <p:cNvPr id="4" name="Title 3"/>
          <p:cNvSpPr>
            <a:spLocks noGrp="1"/>
          </p:cNvSpPr>
          <p:nvPr>
            <p:ph type="title"/>
          </p:nvPr>
        </p:nvSpPr>
        <p:spPr/>
        <p:txBody>
          <a:bodyPr/>
          <a:lstStyle/>
          <a:p>
            <a:r>
              <a:rPr lang="en-US" dirty="0"/>
              <a:t>Examples of Nature</a:t>
            </a:r>
          </a:p>
        </p:txBody>
      </p:sp>
      <p:pic>
        <p:nvPicPr>
          <p:cNvPr id="3074" name="Picture 2" descr="C:\Users\Juana Perez\AppData\Local\Microsoft\Windows\Temporary Internet Files\Content.IE5\32HXCT3W\MC900436163[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227130"/>
            <a:ext cx="3238500" cy="2836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298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4419600" y="1752600"/>
            <a:ext cx="4495800" cy="4712208"/>
          </a:xfrm>
        </p:spPr>
        <p:txBody>
          <a:bodyPr>
            <a:normAutofit/>
          </a:bodyPr>
          <a:lstStyle/>
          <a:p>
            <a:r>
              <a:rPr lang="en-US" dirty="0"/>
              <a:t>“Nurture refers to all environmental influences after conception, i.e. experience.”</a:t>
            </a:r>
          </a:p>
          <a:p>
            <a:pPr lvl="1"/>
            <a:r>
              <a:rPr lang="en-US" dirty="0"/>
              <a:t>In other words</a:t>
            </a:r>
          </a:p>
          <a:p>
            <a:pPr lvl="2"/>
            <a:r>
              <a:rPr lang="en-US" dirty="0"/>
              <a:t>What an individual learns by its surroundings and experiences</a:t>
            </a:r>
          </a:p>
          <a:p>
            <a:endParaRPr lang="en-US" dirty="0"/>
          </a:p>
          <a:p>
            <a:endParaRPr lang="en-US" dirty="0"/>
          </a:p>
        </p:txBody>
      </p:sp>
      <p:sp>
        <p:nvSpPr>
          <p:cNvPr id="3" name="Title 2"/>
          <p:cNvSpPr>
            <a:spLocks noGrp="1"/>
          </p:cNvSpPr>
          <p:nvPr>
            <p:ph type="title"/>
          </p:nvPr>
        </p:nvSpPr>
        <p:spPr/>
        <p:txBody>
          <a:bodyPr/>
          <a:lstStyle/>
          <a:p>
            <a:r>
              <a:rPr lang="en-US" dirty="0"/>
              <a:t>What does “Nurture” Mean?</a:t>
            </a:r>
          </a:p>
        </p:txBody>
      </p:sp>
      <p:pic>
        <p:nvPicPr>
          <p:cNvPr id="4098" name="Picture 2" descr="C:\Users\Juana Perez\AppData\Local\Microsoft\Windows\Temporary Internet Files\Content.IE5\KM4F0KTL\MC900441403[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09800"/>
            <a:ext cx="2828365" cy="3696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926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457200" y="1993392"/>
            <a:ext cx="4038600" cy="4407408"/>
          </a:xfrm>
        </p:spPr>
        <p:txBody>
          <a:bodyPr>
            <a:normAutofit fontScale="77500" lnSpcReduction="20000"/>
          </a:bodyPr>
          <a:lstStyle/>
          <a:p>
            <a:r>
              <a:rPr lang="en-US" dirty="0"/>
              <a:t>Suppose a man had parents who both consumed drugs on a daily basis, and their son began to use drugs as he got older</a:t>
            </a:r>
          </a:p>
          <a:p>
            <a:pPr lvl="1"/>
            <a:r>
              <a:rPr lang="en-US" dirty="0"/>
              <a:t>This may have been a result of “nurture”</a:t>
            </a:r>
          </a:p>
          <a:p>
            <a:pPr lvl="2"/>
            <a:r>
              <a:rPr lang="en-US" dirty="0"/>
              <a:t>Because; he was around this type of environment and this is what he learned</a:t>
            </a:r>
          </a:p>
          <a:p>
            <a:r>
              <a:rPr lang="en-US" dirty="0"/>
              <a:t>A child might observe and be taught how to be polite by saying “please” and “thank you”</a:t>
            </a:r>
          </a:p>
        </p:txBody>
      </p:sp>
      <p:sp>
        <p:nvSpPr>
          <p:cNvPr id="7" name="Title 6"/>
          <p:cNvSpPr>
            <a:spLocks noGrp="1"/>
          </p:cNvSpPr>
          <p:nvPr>
            <p:ph type="title"/>
          </p:nvPr>
        </p:nvSpPr>
        <p:spPr/>
        <p:txBody>
          <a:bodyPr/>
          <a:lstStyle/>
          <a:p>
            <a:r>
              <a:rPr lang="en-US" dirty="0"/>
              <a:t>Examples of nurture</a:t>
            </a:r>
          </a:p>
        </p:txBody>
      </p:sp>
      <p:pic>
        <p:nvPicPr>
          <p:cNvPr id="6146" name="Picture 2" descr="C:\Users\Juana Perez\AppData\Local\Microsoft\Windows\Temporary Internet Files\Content.IE5\32HXCT3W\MC900059394[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1600" y="2590800"/>
            <a:ext cx="2892425" cy="2817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885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1662113"/>
            <a:ext cx="9105900"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9886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834129"/>
          </a:xfrm>
        </p:spPr>
        <p:txBody>
          <a:bodyPr>
            <a:normAutofit lnSpcReduction="10000"/>
          </a:bodyPr>
          <a:lstStyle/>
          <a:p>
            <a:r>
              <a:rPr lang="en-US" b="1" dirty="0"/>
              <a:t>Behavioral Genetics</a:t>
            </a:r>
            <a:r>
              <a:rPr lang="en-US" dirty="0"/>
              <a:t>: The science of how genes and environments work together to influence behavior </a:t>
            </a:r>
          </a:p>
          <a:p>
            <a:r>
              <a:rPr lang="en-US" b="1" dirty="0"/>
              <a:t>quantitative genetics:</a:t>
            </a:r>
            <a:r>
              <a:rPr lang="en-US" dirty="0"/>
              <a:t> The scientific discipline in which similarities among individuals are analyzed based on how biologically related they are.</a:t>
            </a:r>
          </a:p>
          <a:p>
            <a:r>
              <a:rPr lang="en-US" b="1" dirty="0"/>
              <a:t>heritability coefficient</a:t>
            </a:r>
            <a:r>
              <a:rPr lang="en-US" dirty="0"/>
              <a:t>s: Measures how strongly differences among individuals are related to differences among their genes. Varying from 0 to 1, it is meant to provide a single measure of genetics’ influence of a trait. </a:t>
            </a:r>
          </a:p>
          <a:p>
            <a:r>
              <a:rPr lang="en-US" b="1" dirty="0"/>
              <a:t>Adoption Studies</a:t>
            </a:r>
            <a:r>
              <a:rPr lang="en-US" dirty="0"/>
              <a:t>: A behavior genetic research method that involves comparison of adopted children to their adoptive and biological parents.</a:t>
            </a:r>
          </a:p>
          <a:p>
            <a:r>
              <a:rPr lang="en-US" b="1" dirty="0"/>
              <a:t>Twin studies</a:t>
            </a:r>
            <a:r>
              <a:rPr lang="en-US" dirty="0"/>
              <a:t>: A behavior genetic research method that involves comparison of the similarity of identical (monozygotic; MZ) and fraternal (dizygotic; DZ) twins.</a:t>
            </a:r>
            <a:endParaRPr lang="en-IN" dirty="0"/>
          </a:p>
        </p:txBody>
      </p:sp>
      <p:sp>
        <p:nvSpPr>
          <p:cNvPr id="3" name="Title 2"/>
          <p:cNvSpPr>
            <a:spLocks noGrp="1"/>
          </p:cNvSpPr>
          <p:nvPr>
            <p:ph type="title"/>
          </p:nvPr>
        </p:nvSpPr>
        <p:spPr/>
        <p:txBody>
          <a:bodyPr/>
          <a:lstStyle/>
          <a:p>
            <a:r>
              <a:rPr lang="en-US" dirty="0"/>
              <a:t>Vocabulary</a:t>
            </a:r>
            <a:endParaRPr lang="en-IN" dirty="0"/>
          </a:p>
        </p:txBody>
      </p:sp>
    </p:spTree>
    <p:extLst>
      <p:ext uri="{BB962C8B-B14F-4D97-AF65-F5344CB8AC3E}">
        <p14:creationId xmlns:p14="http://schemas.microsoft.com/office/powerpoint/2010/main" val="2201300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D3E9678-5E3B-2CDC-212B-C2CF8C85637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 t="27906" r="544" b="17926"/>
          <a:stretch/>
        </p:blipFill>
        <p:spPr>
          <a:xfrm>
            <a:off x="1104530" y="2286000"/>
            <a:ext cx="6896470" cy="3886200"/>
          </a:xfrm>
        </p:spPr>
      </p:pic>
      <p:sp>
        <p:nvSpPr>
          <p:cNvPr id="3" name="Title 2">
            <a:extLst>
              <a:ext uri="{FF2B5EF4-FFF2-40B4-BE49-F238E27FC236}">
                <a16:creationId xmlns:a16="http://schemas.microsoft.com/office/drawing/2014/main" id="{573C55E8-BBF6-C73C-2045-CA1AE5630161}"/>
              </a:ext>
            </a:extLst>
          </p:cNvPr>
          <p:cNvSpPr>
            <a:spLocks noGrp="1"/>
          </p:cNvSpPr>
          <p:nvPr>
            <p:ph type="title"/>
          </p:nvPr>
        </p:nvSpPr>
        <p:spPr/>
        <p:txBody>
          <a:bodyPr/>
          <a:lstStyle/>
          <a:p>
            <a:r>
              <a:rPr lang="en-IN" dirty="0"/>
              <a:t>EXERCISE </a:t>
            </a:r>
          </a:p>
        </p:txBody>
      </p:sp>
    </p:spTree>
    <p:extLst>
      <p:ext uri="{BB962C8B-B14F-4D97-AF65-F5344CB8AC3E}">
        <p14:creationId xmlns:p14="http://schemas.microsoft.com/office/powerpoint/2010/main" val="841464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214</TotalTime>
  <Words>750</Words>
  <Application>Microsoft Office PowerPoint</Application>
  <PresentationFormat>On-screen Show (4:3)</PresentationFormat>
  <Paragraphs>63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Franklin Gothic Medium</vt:lpstr>
      <vt:lpstr>Wingdings</vt:lpstr>
      <vt:lpstr>Wingdings 2</vt:lpstr>
      <vt:lpstr>Grid</vt:lpstr>
      <vt:lpstr>Nature Vs. Nurture </vt:lpstr>
      <vt:lpstr>The Debate</vt:lpstr>
      <vt:lpstr>What does “Nature” Mean?</vt:lpstr>
      <vt:lpstr>Examples of Nature</vt:lpstr>
      <vt:lpstr>What does “Nurture” Mean?</vt:lpstr>
      <vt:lpstr>Examples of nurture</vt:lpstr>
      <vt:lpstr>PowerPoint Presentation</vt:lpstr>
      <vt:lpstr>Vocabulary</vt:lpstr>
      <vt:lpstr>EXERCISE </vt:lpstr>
      <vt:lpstr>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Nature Vs. Nurture </dc:title>
  <dc:creator>Juana Perez</dc:creator>
  <cp:lastModifiedBy>Divyanshi Pandey</cp:lastModifiedBy>
  <cp:revision>40</cp:revision>
  <dcterms:created xsi:type="dcterms:W3CDTF">2013-10-29T04:01:50Z</dcterms:created>
  <dcterms:modified xsi:type="dcterms:W3CDTF">2022-10-17T06:51:15Z</dcterms:modified>
</cp:coreProperties>
</file>