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media/image3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68" r:id="rId4"/>
    <p:sldId id="257" r:id="rId5"/>
    <p:sldId id="259" r:id="rId6"/>
    <p:sldId id="266" r:id="rId7"/>
    <p:sldId id="261" r:id="rId8"/>
    <p:sldId id="262" r:id="rId9"/>
    <p:sldId id="263" r:id="rId10"/>
    <p:sldId id="258" r:id="rId11"/>
    <p:sldId id="260" r:id="rId12"/>
    <p:sldId id="265" r:id="rId13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5"/>
      <p:bold r:id="rId16"/>
      <p:italic r:id="rId17"/>
    </p:embeddedFont>
    <p:embeddedFont>
      <p:font typeface="Comfortaa" panose="020B0604020202020204" charset="0"/>
      <p:regular r:id="rId18"/>
      <p:bold r:id="rId19"/>
    </p:embeddedFont>
    <p:embeddedFont>
      <p:font typeface="EB Garamond" panose="020B060402020202020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Playfair Displ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mitava Mukherje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6"/>
  </p:normalViewPr>
  <p:slideViewPr>
    <p:cSldViewPr snapToGrid="0">
      <p:cViewPr varScale="1">
        <p:scale>
          <a:sx n="93" d="100"/>
          <a:sy n="93" d="100"/>
        </p:scale>
        <p:origin x="5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0T14:35:05.743" idx="1">
    <p:pos x="6000" y="0"/>
    <p:text>Make them do this activity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457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83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00e6892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00e6892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74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00e689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00e689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4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09508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409508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48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00e689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00e689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be we can add a matrix or figure over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292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00e6892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00e6892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73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62472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62472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ask them to recall an incident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are they able to recall a particular incidnet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their ability what are the processes involved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perception constructed?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Memories are  constructive and are distrupted throgh strog emotove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282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00e68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00e68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Children and elderly are more proned to false eyewitness testimony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more stressful situation is, the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984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095082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4095082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2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PB2OegI6wv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_QbTX2qS10&amp;t=3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hcp6dOKds&amp;t=4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RerSlmk_Ml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Garamond" panose="02020404030301010803" pitchFamily="18" charset="0"/>
                <a:ea typeface="Comic Sans MS"/>
                <a:cs typeface="Comic Sans MS"/>
                <a:sym typeface="Comic Sans MS"/>
              </a:rPr>
              <a:t>Eyewitness Testimony</a:t>
            </a:r>
            <a:endParaRPr b="1" dirty="0">
              <a:latin typeface="Garamond" panose="02020404030301010803" pitchFamily="18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58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EB Garamond"/>
                <a:ea typeface="EB Garamond"/>
                <a:cs typeface="EB Garamond"/>
                <a:sym typeface="EB Garamond"/>
              </a:rPr>
              <a:t>HUL261-Tutorial 5</a:t>
            </a:r>
            <a:endParaRPr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612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Key psychological processes involved</a:t>
            </a:r>
            <a:endParaRPr b="1" dirty="0">
              <a:latin typeface="Garamond" panose="020204040303010108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24168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Attention </a:t>
            </a:r>
            <a:endParaRPr lang="en-GB" dirty="0" smtClean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spcAft>
                <a:spcPts val="1200"/>
              </a:spcAft>
            </a:pPr>
            <a:r>
              <a:rPr lang="en-GB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Perception </a:t>
            </a:r>
            <a:r>
              <a:rPr lang="en-GB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(Constructed</a:t>
            </a:r>
            <a:r>
              <a:rPr lang="en-GB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?)</a:t>
            </a:r>
            <a:endParaRPr lang="en-GB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spcAft>
                <a:spcPts val="1200"/>
              </a:spcAft>
            </a:pPr>
            <a:r>
              <a:rPr lang="en-GB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Memory</a:t>
            </a:r>
            <a:endParaRPr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996" y="1152475"/>
            <a:ext cx="4668924" cy="29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781550" y="271500"/>
            <a:ext cx="6048600" cy="100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Factors affecting Eyewitness testimony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0" name="Google Shape;80;p17"/>
          <p:cNvCxnSpPr>
            <a:stCxn id="79" idx="2"/>
          </p:cNvCxnSpPr>
          <p:nvPr/>
        </p:nvCxnSpPr>
        <p:spPr>
          <a:xfrm flipH="1">
            <a:off x="912750" y="1276500"/>
            <a:ext cx="3893100" cy="11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7"/>
          <p:cNvCxnSpPr>
            <a:stCxn id="79" idx="2"/>
            <a:endCxn id="82" idx="0"/>
          </p:cNvCxnSpPr>
          <p:nvPr/>
        </p:nvCxnSpPr>
        <p:spPr>
          <a:xfrm flipH="1">
            <a:off x="2520150" y="1276500"/>
            <a:ext cx="2285700" cy="12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7"/>
          <p:cNvCxnSpPr>
            <a:stCxn id="79" idx="2"/>
            <a:endCxn id="84" idx="0"/>
          </p:cNvCxnSpPr>
          <p:nvPr/>
        </p:nvCxnSpPr>
        <p:spPr>
          <a:xfrm flipH="1">
            <a:off x="4289250" y="1276500"/>
            <a:ext cx="516600" cy="128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stCxn id="79" idx="2"/>
            <a:endCxn id="86" idx="0"/>
          </p:cNvCxnSpPr>
          <p:nvPr/>
        </p:nvCxnSpPr>
        <p:spPr>
          <a:xfrm>
            <a:off x="4805850" y="1276500"/>
            <a:ext cx="1446000" cy="12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265075" y="2461950"/>
            <a:ext cx="1508700" cy="160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Georgia"/>
                <a:ea typeface="Georgia"/>
                <a:cs typeface="Georgia"/>
                <a:sym typeface="Georgia"/>
              </a:rPr>
              <a:t>Conditions under which the crime occurred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1925250" y="2566800"/>
            <a:ext cx="1189800" cy="11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dirty="0">
                <a:latin typeface="Georgia"/>
                <a:ea typeface="Georgia"/>
                <a:cs typeface="Georgia"/>
                <a:sym typeface="Georgia"/>
              </a:rPr>
              <a:t> Age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7"/>
          <p:cNvSpPr/>
          <p:nvPr/>
        </p:nvSpPr>
        <p:spPr>
          <a:xfrm>
            <a:off x="3406863" y="2564100"/>
            <a:ext cx="1764900" cy="167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Georgia"/>
                <a:ea typeface="Georgia"/>
                <a:cs typeface="Georgia"/>
                <a:sym typeface="Georgia"/>
              </a:rPr>
              <a:t>Stress and anxiety experienced by the witness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5463600" y="2564250"/>
            <a:ext cx="1576500" cy="11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Georgia"/>
                <a:ea typeface="Georgia"/>
                <a:cs typeface="Georgia"/>
                <a:sym typeface="Georgia"/>
              </a:rPr>
              <a:t>Leading Questions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126200" y="2359650"/>
            <a:ext cx="1941900" cy="160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200" dirty="0">
                <a:latin typeface="Georgia"/>
                <a:ea typeface="Georgia"/>
                <a:cs typeface="Georgia"/>
                <a:sym typeface="Georgia"/>
              </a:rPr>
              <a:t>Post event </a:t>
            </a:r>
            <a:r>
              <a:rPr lang="en-GB" sz="1200" dirty="0" smtClean="0">
                <a:latin typeface="Georgia"/>
                <a:ea typeface="Georgia"/>
                <a:cs typeface="Georgia"/>
                <a:sym typeface="Georgia"/>
              </a:rPr>
              <a:t>discussion </a:t>
            </a:r>
            <a:r>
              <a:rPr lang="en-GB" sz="1300" dirty="0" smtClean="0">
                <a:latin typeface="Georgia"/>
                <a:ea typeface="Georgia"/>
                <a:cs typeface="Georgia"/>
                <a:sym typeface="Georgia"/>
              </a:rPr>
              <a:t>and Misinformation </a:t>
            </a:r>
            <a:r>
              <a:rPr lang="en-GB" sz="1300" dirty="0">
                <a:latin typeface="Georgia"/>
                <a:ea typeface="Georgia"/>
                <a:cs typeface="Georgia"/>
                <a:sym typeface="Georgia"/>
              </a:rPr>
              <a:t>effect</a:t>
            </a:r>
            <a:endParaRPr sz="13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9" name="Google Shape;89;p17"/>
          <p:cNvCxnSpPr>
            <a:stCxn id="79" idx="2"/>
            <a:endCxn id="88" idx="0"/>
          </p:cNvCxnSpPr>
          <p:nvPr/>
        </p:nvCxnSpPr>
        <p:spPr>
          <a:xfrm>
            <a:off x="4805850" y="1276500"/>
            <a:ext cx="3291300" cy="10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75" y="2707300"/>
            <a:ext cx="4031800" cy="21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2039850" y="14683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Watch on your own: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https://www.youtube.com/watch?v=PB2OegI6wvI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263" y="1643864"/>
            <a:ext cx="6890483" cy="1640314"/>
          </a:xfrm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Try and draw the picture of </a:t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a 10 rupee note </a:t>
            </a:r>
            <a:endParaRPr lang="en-IN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9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" t="4686" r="8990" b="4595"/>
          <a:stretch/>
        </p:blipFill>
        <p:spPr>
          <a:xfrm>
            <a:off x="832206" y="328774"/>
            <a:ext cx="7500135" cy="3770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0618" y="3698695"/>
            <a:ext cx="6890483" cy="1640314"/>
          </a:xfrm>
        </p:spPr>
        <p:txBody>
          <a:bodyPr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How well did you do?</a:t>
            </a:r>
            <a:endParaRPr lang="en-IN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23861" y="2397511"/>
            <a:ext cx="8463300" cy="2192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 </a:t>
            </a:r>
            <a:r>
              <a:rPr lang="en-GB" sz="2000" u="sng" dirty="0">
                <a:solidFill>
                  <a:schemeClr val="hlink"/>
                </a:solidFill>
                <a:hlinkClick r:id="rId3"/>
              </a:rPr>
              <a:t>https://www.youtube.com/watch?v=v_QbTX2qS10&amp;t=3s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 </a:t>
            </a:r>
            <a:r>
              <a:rPr lang="en-GB" sz="2000" u="sng" dirty="0">
                <a:solidFill>
                  <a:schemeClr val="hlink"/>
                </a:solidFill>
                <a:hlinkClick r:id="rId4"/>
              </a:rPr>
              <a:t>https://www.youtube.com/watch?v=VZhcp6dOKds&amp;t=4s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" name="Google Shape;54;p13"/>
          <p:cNvSpPr txBox="1">
            <a:spLocks/>
          </p:cNvSpPr>
          <p:nvPr/>
        </p:nvSpPr>
        <p:spPr>
          <a:xfrm>
            <a:off x="2186114" y="301082"/>
            <a:ext cx="4738793" cy="95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 smtClean="0">
                <a:latin typeface="Garamond" panose="02020404030301010803" pitchFamily="18" charset="0"/>
                <a:ea typeface="Comic Sans MS"/>
                <a:cs typeface="Comic Sans MS"/>
                <a:sym typeface="Comic Sans MS"/>
              </a:rPr>
              <a:t>Eyewitness Testimony</a:t>
            </a:r>
            <a:endParaRPr lang="en-GB" sz="3600" b="1" dirty="0">
              <a:latin typeface="Garamond" panose="02020404030301010803" pitchFamily="18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Google Shape;74;p16"/>
          <p:cNvSpPr txBox="1">
            <a:spLocks/>
          </p:cNvSpPr>
          <p:nvPr/>
        </p:nvSpPr>
        <p:spPr>
          <a:xfrm>
            <a:off x="1426933" y="1451602"/>
            <a:ext cx="6257154" cy="30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dirty="0"/>
              <a:t>Eyewitness testimony is a legal term</a:t>
            </a:r>
            <a:r>
              <a:rPr lang="en-US" sz="1800" dirty="0" smtClean="0"/>
              <a:t>. </a:t>
            </a:r>
            <a:r>
              <a:rPr lang="en-US" sz="1800" dirty="0"/>
              <a:t>It refers to an account given by people of an event they have witnessed. </a:t>
            </a:r>
            <a:endParaRPr lang="en-US" sz="2200" b="1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39850" y="457225"/>
            <a:ext cx="8520600" cy="11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latin typeface="Garamond" panose="02020404030301010803" pitchFamily="18" charset="0"/>
                <a:ea typeface="Comfortaa"/>
                <a:cs typeface="Comfortaa"/>
                <a:sym typeface="Comfortaa"/>
              </a:rPr>
              <a:t>Relevance in Psychological research?</a:t>
            </a:r>
            <a:endParaRPr sz="3400" b="1" dirty="0">
              <a:latin typeface="Garamond" panose="02020404030301010803" pitchFamily="18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879627" y="2118730"/>
            <a:ext cx="7241045" cy="302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latin typeface="Georgia"/>
                <a:ea typeface="Georgia"/>
                <a:cs typeface="Georgia"/>
                <a:sym typeface="Georgia"/>
              </a:rPr>
              <a:t>Most persuasive + Dubious accuracy = </a:t>
            </a:r>
            <a:endParaRPr lang="en-GB" sz="22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 smtClean="0">
                <a:latin typeface="Georgia"/>
                <a:ea typeface="Georgia"/>
                <a:cs typeface="Georgia"/>
                <a:sym typeface="Georgia"/>
              </a:rPr>
              <a:t>Wrongful </a:t>
            </a:r>
            <a:r>
              <a:rPr lang="en-GB" sz="2200" b="1" dirty="0">
                <a:latin typeface="Georgia"/>
                <a:ea typeface="Georgia"/>
                <a:cs typeface="Georgia"/>
                <a:sym typeface="Georgia"/>
              </a:rPr>
              <a:t>convictions</a:t>
            </a:r>
            <a:endParaRPr sz="2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More than 356 people have been exonerated by DNA testing who were wrongly convicted in USA, out of which more than 72% were due to eyewitness misidentification (The innocence project, 2018)</a:t>
            </a:r>
            <a:endParaRPr sz="18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E88FB-F857-B1A3-FFBE-17D01F48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7979FB-78E7-8664-A44C-49FFE09D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889" y="1684105"/>
            <a:ext cx="7204222" cy="116697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400" dirty="0" smtClean="0"/>
              <a:t>What do you think are the factors that affect the accuracy of the eyewitness testimony? </a:t>
            </a:r>
          </a:p>
          <a:p>
            <a:pPr marL="114300" indent="0" algn="ctr">
              <a:buNone/>
            </a:pPr>
            <a:endParaRPr lang="en-US" sz="2400" dirty="0"/>
          </a:p>
          <a:p>
            <a:pPr marL="114300" indent="0" algn="ctr">
              <a:buNone/>
            </a:pPr>
            <a:r>
              <a:rPr lang="en-US" sz="2400" dirty="0" smtClean="0"/>
              <a:t>What do you think can be done in order to increase the accuracy of eyewitness testimonies?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4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75" y="1020586"/>
            <a:ext cx="636012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7010" y="4491741"/>
            <a:ext cx="8335454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https://www.youtube.com/watch?v=RerSlmk_MlY</a:t>
            </a: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437" y="1487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Comfortaa" panose="020B0604020202020204" charset="0"/>
              </a:rPr>
              <a:t>Car Crash Study </a:t>
            </a:r>
            <a:endParaRPr lang="en-IN" b="1" dirty="0">
              <a:latin typeface="Comforta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3569450" y="520450"/>
            <a:ext cx="5069100" cy="706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EB Garamond"/>
                <a:ea typeface="EB Garamond"/>
                <a:cs typeface="EB Garamond"/>
                <a:sym typeface="EB Garamond"/>
              </a:rPr>
              <a:t>Aim: To investigate the effect of language used in eyewitness testimony on accuracy of recall.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83375" y="1499675"/>
            <a:ext cx="5726100" cy="3234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EB Garamond"/>
                <a:ea typeface="EB Garamond"/>
                <a:cs typeface="EB Garamond"/>
                <a:sym typeface="EB Garamond"/>
              </a:rPr>
              <a:t>Procedure:</a:t>
            </a:r>
            <a:endParaRPr sz="16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EB Garamond"/>
                <a:ea typeface="EB Garamond"/>
                <a:cs typeface="EB Garamond"/>
                <a:sym typeface="EB Garamond"/>
              </a:rPr>
              <a:t>Participants- 45 students / 5 Groups</a:t>
            </a:r>
            <a:endParaRPr sz="1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EB Garamond"/>
                <a:ea typeface="EB Garamond"/>
                <a:cs typeface="EB Garamond"/>
                <a:sym typeface="EB Garamond"/>
              </a:rPr>
              <a:t>Films of different traffic accidents were shown.</a:t>
            </a:r>
            <a:endParaRPr sz="1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EB Garamond"/>
                <a:ea typeface="EB Garamond"/>
                <a:cs typeface="EB Garamond"/>
                <a:sym typeface="EB Garamond"/>
              </a:rPr>
              <a:t>Eyewitness testimony Question:</a:t>
            </a:r>
            <a:endParaRPr sz="16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EB Garamond"/>
                <a:ea typeface="EB Garamond"/>
                <a:cs typeface="EB Garamond"/>
                <a:sym typeface="EB Garamond"/>
              </a:rPr>
              <a:t>About how fast were the cars going when </a:t>
            </a:r>
            <a:r>
              <a:rPr lang="en-GB" sz="1500" b="1" dirty="0" smtClean="0">
                <a:latin typeface="EB Garamond"/>
                <a:ea typeface="EB Garamond"/>
                <a:cs typeface="EB Garamond"/>
                <a:sym typeface="EB Garamond"/>
              </a:rPr>
              <a:t>they </a:t>
            </a:r>
            <a:r>
              <a:rPr lang="en-GB" sz="1500" b="1" dirty="0">
                <a:latin typeface="EB Garamond"/>
                <a:ea typeface="EB Garamond"/>
                <a:cs typeface="EB Garamond"/>
                <a:sym typeface="EB Garamond"/>
              </a:rPr>
              <a:t>hit each other ? (Control group)</a:t>
            </a:r>
            <a:endParaRPr sz="1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EB Garamond"/>
                <a:ea typeface="EB Garamond"/>
                <a:cs typeface="EB Garamond"/>
                <a:sym typeface="EB Garamond"/>
              </a:rPr>
              <a:t>For other four groups, the question was framed using the verbs- smashed, collided, bumped or contacted (instead of hit).</a:t>
            </a:r>
            <a:endParaRPr sz="1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9"/>
          <p:cNvSpPr/>
          <p:nvPr/>
        </p:nvSpPr>
        <p:spPr>
          <a:xfrm>
            <a:off x="6333325" y="1499675"/>
            <a:ext cx="2540700" cy="1784700"/>
          </a:xfrm>
          <a:prstGeom prst="teardrop">
            <a:avLst>
              <a:gd name="adj" fmla="val 10000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EB Garamond"/>
                <a:ea typeface="EB Garamond"/>
                <a:cs typeface="EB Garamond"/>
                <a:sym typeface="EB Garamond"/>
              </a:rPr>
              <a:t>Which verb do you think elicited the highest estimated speed?</a:t>
            </a:r>
            <a:endParaRPr sz="17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830288" y="3433150"/>
            <a:ext cx="1546776" cy="118983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Comic Sans MS"/>
                <a:ea typeface="Comic Sans MS"/>
                <a:cs typeface="Comic Sans MS"/>
                <a:sym typeface="Comic Sans MS"/>
              </a:rPr>
              <a:t>Why?</a:t>
            </a:r>
            <a:endParaRPr sz="20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45325" y="520550"/>
            <a:ext cx="2627400" cy="7065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</a:t>
            </a:r>
            <a:r>
              <a:rPr lang="en-GB" sz="16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Loftus &amp; Palmer (1974)</a:t>
            </a:r>
            <a:endParaRPr sz="16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39300" y="128950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b="1" dirty="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l="43624" t="10049" r="3381" b="5711"/>
          <a:stretch/>
        </p:blipFill>
        <p:spPr>
          <a:xfrm>
            <a:off x="603425" y="805925"/>
            <a:ext cx="7743974" cy="41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349</Words>
  <Application>Microsoft Office PowerPoint</Application>
  <PresentationFormat>On-screen Show (16:9)</PresentationFormat>
  <Paragraphs>53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Garamond</vt:lpstr>
      <vt:lpstr>Comfortaa</vt:lpstr>
      <vt:lpstr>EB Garamond</vt:lpstr>
      <vt:lpstr>Arial</vt:lpstr>
      <vt:lpstr>Georgia</vt:lpstr>
      <vt:lpstr>Comic Sans MS</vt:lpstr>
      <vt:lpstr>Playfair Display</vt:lpstr>
      <vt:lpstr>Simple Light</vt:lpstr>
      <vt:lpstr>Eyewitness Testimony</vt:lpstr>
      <vt:lpstr>Try and draw the picture of  a 10 rupee note </vt:lpstr>
      <vt:lpstr>How well did you do?</vt:lpstr>
      <vt:lpstr> https://www.youtube.com/watch?v=v_QbTX2qS10&amp;t=3s   https://www.youtube.com/watch?v=VZhcp6dOKds&amp;t=4s  </vt:lpstr>
      <vt:lpstr>Relevance in Psychological research?</vt:lpstr>
      <vt:lpstr>Discussion</vt:lpstr>
      <vt:lpstr>PowerPoint Presentation</vt:lpstr>
      <vt:lpstr>PowerPoint Presentation</vt:lpstr>
      <vt:lpstr>Results </vt:lpstr>
      <vt:lpstr>Key psychological processes involved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Eyewitness Testimony</dc:title>
  <cp:lastModifiedBy>hp</cp:lastModifiedBy>
  <cp:revision>16</cp:revision>
  <dcterms:modified xsi:type="dcterms:W3CDTF">2022-09-19T06:57:29Z</dcterms:modified>
</cp:coreProperties>
</file>