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9" r:id="rId4"/>
    <p:sldId id="268" r:id="rId5"/>
    <p:sldId id="258" r:id="rId6"/>
    <p:sldId id="260" r:id="rId7"/>
    <p:sldId id="262" r:id="rId8"/>
    <p:sldId id="263" r:id="rId9"/>
    <p:sldId id="265" r:id="rId10"/>
    <p:sldId id="269" r:id="rId11"/>
    <p:sldId id="267"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MVHk5SwA5sDOnzuUj0Ml7Kh69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0"/>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200" b="0" i="0" dirty="0">
                <a:latin typeface="Times New Roman" panose="02020603050405020304" pitchFamily="18" charset="0"/>
                <a:ea typeface="Helvetica Neue"/>
                <a:cs typeface="Times New Roman" panose="02020603050405020304" pitchFamily="18" charset="0"/>
                <a:sym typeface="Helvetica Neue"/>
              </a:rPr>
              <a:t>In an experiment, the experimenter deliberately manipulates one or more variables (factors) in order to determine the effect of this manipulation on another variable (or variables). </a:t>
            </a:r>
            <a:endParaRPr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defRPr>
            </a:lvl1pPr>
            <a:lvl2pPr marL="0" lvl="1" indent="0" algn="r">
              <a:spcBef>
                <a:spcPts val="0"/>
              </a:spcBef>
              <a:buNone/>
              <a:defRPr sz="1200">
                <a:solidFill>
                  <a:srgbClr val="888888"/>
                </a:solidFill>
              </a:defRPr>
            </a:lvl2pPr>
            <a:lvl3pPr marL="0" lvl="2" indent="0" algn="r">
              <a:spcBef>
                <a:spcPts val="0"/>
              </a:spcBef>
              <a:buNone/>
              <a:defRPr sz="1200">
                <a:solidFill>
                  <a:srgbClr val="888888"/>
                </a:solidFill>
              </a:defRPr>
            </a:lvl3pPr>
            <a:lvl4pPr marL="0" lvl="3" indent="0" algn="r">
              <a:spcBef>
                <a:spcPts val="0"/>
              </a:spcBef>
              <a:buNone/>
              <a:defRPr sz="1200">
                <a:solidFill>
                  <a:srgbClr val="888888"/>
                </a:solidFill>
              </a:defRPr>
            </a:lvl4pPr>
            <a:lvl5pPr marL="0" lvl="4" indent="0" algn="r">
              <a:spcBef>
                <a:spcPts val="0"/>
              </a:spcBef>
              <a:buNone/>
              <a:defRPr sz="1200">
                <a:solidFill>
                  <a:srgbClr val="888888"/>
                </a:solidFill>
              </a:defRPr>
            </a:lvl5pPr>
            <a:lvl6pPr marL="0" lvl="5" indent="0" algn="r">
              <a:spcBef>
                <a:spcPts val="0"/>
              </a:spcBef>
              <a:buNone/>
              <a:defRPr sz="1200">
                <a:solidFill>
                  <a:srgbClr val="888888"/>
                </a:solidFill>
              </a:defRPr>
            </a:lvl6pPr>
            <a:lvl7pPr marL="0" lvl="6" indent="0" algn="r">
              <a:spcBef>
                <a:spcPts val="0"/>
              </a:spcBef>
              <a:buNone/>
              <a:defRPr sz="1200">
                <a:solidFill>
                  <a:srgbClr val="888888"/>
                </a:solidFill>
              </a:defRPr>
            </a:lvl7pPr>
            <a:lvl8pPr marL="0" lvl="7" indent="0" algn="r">
              <a:spcBef>
                <a:spcPts val="0"/>
              </a:spcBef>
              <a:buNone/>
              <a:defRPr sz="1200">
                <a:solidFill>
                  <a:srgbClr val="888888"/>
                </a:solidFill>
              </a:defRPr>
            </a:lvl8pPr>
            <a:lvl9pPr marL="0" lvl="8" indent="0" algn="r">
              <a:spcBef>
                <a:spcPts val="0"/>
              </a:spcBef>
              <a:buNone/>
              <a:defRPr sz="1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IGQmdoK_ZfY" TargetMode="External"/><Relationship Id="rId2" Type="http://schemas.openxmlformats.org/officeDocument/2006/relationships/hyperlink" Target="https://youtu.be/vJG698U2Mvo"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B2GcTIJYIZ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psytoolkit.org/experiment-library/experiment_search.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body" idx="1"/>
          </p:nvPr>
        </p:nvSpPr>
        <p:spPr>
          <a:xfrm>
            <a:off x="1641619" y="1601027"/>
            <a:ext cx="8908761" cy="333635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250000"/>
              </a:lnSpc>
              <a:spcBef>
                <a:spcPts val="0"/>
              </a:spcBef>
              <a:spcAft>
                <a:spcPts val="0"/>
              </a:spcAft>
              <a:buClr>
                <a:schemeClr val="dk1"/>
              </a:buClr>
              <a:buSzPts val="2800"/>
              <a:buNone/>
            </a:pPr>
            <a:r>
              <a:rPr lang="en-US" sz="3600" b="1" dirty="0">
                <a:latin typeface="Times New Roman" panose="02020603050405020304" pitchFamily="18" charset="0"/>
                <a:ea typeface="Georgia"/>
                <a:cs typeface="Times New Roman" panose="02020603050405020304" pitchFamily="18" charset="0"/>
                <a:sym typeface="Georgia"/>
              </a:rPr>
              <a:t>Research Methods in Psychology: Experiments</a:t>
            </a:r>
            <a:endParaRPr sz="3600" b="1" dirty="0">
              <a:latin typeface="Times New Roman" panose="02020603050405020304" pitchFamily="18" charset="0"/>
              <a:ea typeface="Georgia"/>
              <a:cs typeface="Times New Roman" panose="02020603050405020304" pitchFamily="18" charset="0"/>
              <a:sym typeface="Georgia"/>
            </a:endParaRPr>
          </a:p>
          <a:p>
            <a:pPr marL="0" lvl="0" indent="0" algn="ctr" rtl="0">
              <a:lnSpc>
                <a:spcPct val="250000"/>
              </a:lnSpc>
              <a:spcBef>
                <a:spcPts val="1000"/>
              </a:spcBef>
              <a:spcAft>
                <a:spcPts val="0"/>
              </a:spcAft>
              <a:buClr>
                <a:schemeClr val="dk1"/>
              </a:buClr>
              <a:buSzPts val="2800"/>
              <a:buNone/>
            </a:pPr>
            <a:r>
              <a:rPr lang="en-US" sz="2600" dirty="0">
                <a:latin typeface="Times New Roman" panose="02020603050405020304" pitchFamily="18" charset="0"/>
                <a:ea typeface="Georgia"/>
                <a:cs typeface="Times New Roman" panose="02020603050405020304" pitchFamily="18" charset="0"/>
                <a:sym typeface="Georgia"/>
              </a:rPr>
              <a:t>HUL 261</a:t>
            </a:r>
            <a:endParaRPr lang="en-IN" sz="2600" dirty="0">
              <a:latin typeface="Times New Roman" panose="02020603050405020304" pitchFamily="18" charset="0"/>
              <a:cs typeface="Times New Roman" panose="02020603050405020304" pitchFamily="18" charset="0"/>
            </a:endParaRPr>
          </a:p>
          <a:p>
            <a:pPr marL="0" lvl="0" indent="0" algn="ctr" rtl="0">
              <a:lnSpc>
                <a:spcPct val="250000"/>
              </a:lnSpc>
              <a:spcBef>
                <a:spcPts val="1000"/>
              </a:spcBef>
              <a:spcAft>
                <a:spcPts val="0"/>
              </a:spcAft>
              <a:buClr>
                <a:schemeClr val="dk1"/>
              </a:buClr>
              <a:buSzPts val="2800"/>
              <a:buNone/>
            </a:pPr>
            <a:r>
              <a:rPr lang="en-IN" sz="2600" dirty="0">
                <a:latin typeface="Times New Roman" panose="02020603050405020304" pitchFamily="18" charset="0"/>
                <a:ea typeface="Georgia"/>
                <a:cs typeface="Times New Roman" panose="02020603050405020304" pitchFamily="18" charset="0"/>
                <a:sym typeface="Georgia"/>
              </a:rPr>
              <a:t>Tutorial </a:t>
            </a:r>
            <a:r>
              <a:rPr lang="en-IN" sz="2600">
                <a:latin typeface="Times New Roman" panose="02020603050405020304" pitchFamily="18" charset="0"/>
                <a:ea typeface="Georgia"/>
                <a:cs typeface="Times New Roman" panose="02020603050405020304" pitchFamily="18" charset="0"/>
                <a:sym typeface="Georgia"/>
              </a:rPr>
              <a:t>Week 2</a:t>
            </a:r>
          </a:p>
          <a:p>
            <a:pPr marL="0" lvl="0" indent="0" algn="ctr" rtl="0">
              <a:lnSpc>
                <a:spcPct val="250000"/>
              </a:lnSpc>
              <a:spcBef>
                <a:spcPts val="1000"/>
              </a:spcBef>
              <a:spcAft>
                <a:spcPts val="0"/>
              </a:spcAft>
              <a:buClr>
                <a:schemeClr val="dk1"/>
              </a:buClr>
              <a:buSzPts val="2800"/>
              <a:buNone/>
            </a:pPr>
            <a:endParaRPr lang="en-IN" sz="2600" dirty="0">
              <a:latin typeface="Times New Roman" panose="02020603050405020304" pitchFamily="18" charset="0"/>
              <a:ea typeface="Georgia"/>
              <a:cs typeface="Times New Roman" panose="02020603050405020304" pitchFamily="18" charset="0"/>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C4E1B-CDCC-294C-A72B-EBBCFC09B24C}"/>
              </a:ext>
            </a:extLst>
          </p:cNvPr>
          <p:cNvSpPr txBox="1"/>
          <p:nvPr/>
        </p:nvSpPr>
        <p:spPr>
          <a:xfrm>
            <a:off x="0" y="833377"/>
            <a:ext cx="12192000" cy="2800767"/>
          </a:xfrm>
          <a:prstGeom prst="rect">
            <a:avLst/>
          </a:prstGeom>
          <a:noFill/>
        </p:spPr>
        <p:txBody>
          <a:bodyPr wrap="square" rtlCol="0">
            <a:spAutoFit/>
          </a:bodyPr>
          <a:lstStyle/>
          <a:p>
            <a:pPr algn="ctr"/>
            <a:r>
              <a:rPr lang="en-US" sz="3200" b="1" dirty="0">
                <a:latin typeface="Times New Roman" panose="02020603050405020304" pitchFamily="18" charset="0"/>
                <a:ea typeface="Georgia"/>
                <a:cs typeface="Times New Roman" panose="02020603050405020304" pitchFamily="18" charset="0"/>
                <a:sym typeface="Georgia"/>
              </a:rPr>
              <a:t>Activity 2</a:t>
            </a:r>
          </a:p>
          <a:p>
            <a:endParaRPr lang="en-US" sz="2400" dirty="0">
              <a:latin typeface="Times New Roman" panose="02020603050405020304" pitchFamily="18" charset="0"/>
              <a:ea typeface="Georgia"/>
              <a:cs typeface="Times New Roman" panose="02020603050405020304" pitchFamily="18" charset="0"/>
              <a:sym typeface="Georgia"/>
            </a:endParaRPr>
          </a:p>
          <a:p>
            <a:r>
              <a:rPr lang="en-US" sz="2400" dirty="0">
                <a:latin typeface="Times New Roman" panose="02020603050405020304" pitchFamily="18" charset="0"/>
                <a:ea typeface="Georgia"/>
                <a:cs typeface="Times New Roman" panose="02020603050405020304" pitchFamily="18" charset="0"/>
                <a:sym typeface="Georgia"/>
              </a:rPr>
              <a:t>	Video 1 - </a:t>
            </a:r>
            <a:r>
              <a:rPr lang="en-US" sz="2400" u="sng" dirty="0">
                <a:solidFill>
                  <a:schemeClr val="hlink"/>
                </a:solidFill>
                <a:latin typeface="Times New Roman" panose="02020603050405020304" pitchFamily="18" charset="0"/>
                <a:ea typeface="Georgia"/>
                <a:cs typeface="Times New Roman" panose="02020603050405020304" pitchFamily="18" charset="0"/>
                <a:sym typeface="Georgia"/>
                <a:hlinkClick r:id="rId2"/>
              </a:rPr>
              <a:t>https://youtu.be/vJG698U2Mvo</a:t>
            </a:r>
            <a:br>
              <a:rPr lang="en-US" sz="2400" u="sng" dirty="0">
                <a:solidFill>
                  <a:schemeClr val="hlink"/>
                </a:solidFill>
                <a:latin typeface="Times New Roman" panose="02020603050405020304" pitchFamily="18" charset="0"/>
                <a:ea typeface="Georgia"/>
                <a:cs typeface="Times New Roman" panose="02020603050405020304" pitchFamily="18" charset="0"/>
                <a:sym typeface="Georgia"/>
              </a:rPr>
            </a:br>
            <a:br>
              <a:rPr lang="en-US" sz="2400" dirty="0">
                <a:latin typeface="Times New Roman" panose="02020603050405020304" pitchFamily="18" charset="0"/>
                <a:ea typeface="Georgia"/>
                <a:cs typeface="Times New Roman" panose="02020603050405020304" pitchFamily="18" charset="0"/>
                <a:sym typeface="Georgia"/>
              </a:rPr>
            </a:br>
            <a:r>
              <a:rPr lang="en-US" sz="2400" dirty="0">
                <a:latin typeface="Times New Roman" panose="02020603050405020304" pitchFamily="18" charset="0"/>
                <a:ea typeface="Georgia"/>
                <a:cs typeface="Times New Roman" panose="02020603050405020304" pitchFamily="18" charset="0"/>
                <a:sym typeface="Georgia"/>
              </a:rPr>
              <a:t>	</a:t>
            </a:r>
          </a:p>
          <a:p>
            <a:r>
              <a:rPr lang="en-US" sz="2400" dirty="0">
                <a:latin typeface="Times New Roman" panose="02020603050405020304" pitchFamily="18" charset="0"/>
                <a:ea typeface="Georgia"/>
                <a:cs typeface="Times New Roman" panose="02020603050405020304" pitchFamily="18" charset="0"/>
                <a:sym typeface="Georgia"/>
              </a:rPr>
              <a:t>	Video 2 - </a:t>
            </a:r>
            <a:r>
              <a:rPr lang="en-US" sz="2400" u="sng" dirty="0">
                <a:solidFill>
                  <a:schemeClr val="hlink"/>
                </a:solidFill>
                <a:latin typeface="Times New Roman" panose="02020603050405020304" pitchFamily="18" charset="0"/>
                <a:ea typeface="Georgia"/>
                <a:cs typeface="Times New Roman" panose="02020603050405020304" pitchFamily="18" charset="0"/>
                <a:sym typeface="Georgia"/>
                <a:hlinkClick r:id="rId3"/>
              </a:rPr>
              <a:t>https://youtu.be/IGQmdoK_ZfY</a:t>
            </a:r>
            <a:r>
              <a:rPr lang="en-US" sz="2400" dirty="0">
                <a:latin typeface="Times New Roman" panose="02020603050405020304" pitchFamily="18" charset="0"/>
                <a:ea typeface="Georgia"/>
                <a:cs typeface="Times New Roman" panose="02020603050405020304" pitchFamily="18" charset="0"/>
                <a:sym typeface="Georgia"/>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60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656844" y="1105778"/>
            <a:ext cx="10878312" cy="25465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Georgia"/>
              <a:buNone/>
            </a:pPr>
            <a:r>
              <a:rPr lang="en-US" sz="2400" dirty="0">
                <a:latin typeface="Times New Roman" panose="02020603050405020304" pitchFamily="18" charset="0"/>
                <a:ea typeface="Georgia"/>
                <a:cs typeface="Times New Roman" panose="02020603050405020304" pitchFamily="18" charset="0"/>
                <a:sym typeface="Georgia"/>
              </a:rPr>
              <a:t>Watch on your own: </a:t>
            </a:r>
            <a:br>
              <a:rPr lang="en-US" sz="2400" dirty="0">
                <a:latin typeface="Times New Roman" panose="02020603050405020304" pitchFamily="18" charset="0"/>
                <a:ea typeface="Georgia"/>
                <a:cs typeface="Times New Roman" panose="02020603050405020304" pitchFamily="18" charset="0"/>
                <a:sym typeface="Georgia"/>
              </a:rPr>
            </a:br>
            <a:br>
              <a:rPr lang="en-US" sz="2400" dirty="0">
                <a:latin typeface="Times New Roman" panose="02020603050405020304" pitchFamily="18" charset="0"/>
                <a:ea typeface="Georgia"/>
                <a:cs typeface="Times New Roman" panose="02020603050405020304" pitchFamily="18" charset="0"/>
                <a:sym typeface="Georgia"/>
              </a:rPr>
            </a:br>
            <a:r>
              <a:rPr lang="en-US" sz="2400" u="sng" dirty="0">
                <a:solidFill>
                  <a:schemeClr val="hlink"/>
                </a:solidFill>
                <a:latin typeface="Times New Roman" panose="02020603050405020304" pitchFamily="18" charset="0"/>
                <a:ea typeface="Georgia"/>
                <a:cs typeface="Times New Roman" panose="02020603050405020304" pitchFamily="18" charset="0"/>
                <a:sym typeface="Georgia"/>
                <a:hlinkClick r:id="rId3"/>
              </a:rPr>
              <a:t>https://youtu.be/B2GcTIJYIZI</a:t>
            </a:r>
            <a:r>
              <a:rPr lang="en-US" sz="2400" dirty="0">
                <a:latin typeface="Times New Roman" panose="02020603050405020304" pitchFamily="18" charset="0"/>
                <a:ea typeface="Georgia"/>
                <a:cs typeface="Times New Roman" panose="02020603050405020304" pitchFamily="18" charset="0"/>
                <a:sym typeface="Georgia"/>
              </a:rPr>
              <a:t>  (Experimental Method - 6:32 mins)</a:t>
            </a:r>
            <a:endParaRPr dirty="0">
              <a:latin typeface="Times New Roman" panose="02020603050405020304" pitchFamily="18" charset="0"/>
              <a:cs typeface="Times New Roman" panose="02020603050405020304" pitchFamily="18" charset="0"/>
            </a:endParaRPr>
          </a:p>
        </p:txBody>
      </p:sp>
      <p:pic>
        <p:nvPicPr>
          <p:cNvPr id="165" name="Google Shape;165;p12"/>
          <p:cNvPicPr preferRelativeResize="0">
            <a:picLocks noGrp="1"/>
          </p:cNvPicPr>
          <p:nvPr>
            <p:ph type="body" idx="1"/>
          </p:nvPr>
        </p:nvPicPr>
        <p:blipFill rotWithShape="1">
          <a:blip r:embed="rId4">
            <a:alphaModFix/>
          </a:blip>
          <a:srcRect/>
          <a:stretch/>
        </p:blipFill>
        <p:spPr>
          <a:xfrm>
            <a:off x="6768887" y="3873205"/>
            <a:ext cx="4766269" cy="25465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randombar(horizontal)">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5676745" y="2730552"/>
            <a:ext cx="6132576" cy="1024128"/>
          </a:xfrm>
          <a:prstGeom prst="rect">
            <a:avLst/>
          </a:prstGeom>
          <a:noFill/>
          <a:ln>
            <a:noFill/>
          </a:ln>
        </p:spPr>
        <p:txBody>
          <a:bodyPr spcFirstLastPara="1" wrap="square" lIns="91425" tIns="45700" rIns="91425" bIns="45700" anchor="t" anchorCtr="0">
            <a:noAutofit/>
          </a:bodyPr>
          <a:lstStyle/>
          <a:p>
            <a:pPr>
              <a:buSzPts val="4400"/>
            </a:pPr>
            <a:r>
              <a:rPr lang="en-US" sz="4000" b="1" dirty="0">
                <a:solidFill>
                  <a:schemeClr val="dk1"/>
                </a:solidFill>
                <a:latin typeface="Times New Roman" panose="02020603050405020304" pitchFamily="18" charset="0"/>
                <a:cs typeface="Times New Roman" panose="02020603050405020304" pitchFamily="18" charset="0"/>
                <a:sym typeface="Calibri"/>
              </a:rPr>
              <a:t>What is an experiment?</a:t>
            </a:r>
            <a:br>
              <a:rPr lang="en-US" sz="2000" dirty="0">
                <a:solidFill>
                  <a:schemeClr val="dk1"/>
                </a:solidFill>
                <a:latin typeface="Times New Roman" panose="02020603050405020304" pitchFamily="18" charset="0"/>
                <a:cs typeface="Times New Roman" panose="02020603050405020304" pitchFamily="18" charset="0"/>
                <a:sym typeface="Calibri"/>
              </a:rPr>
            </a:br>
            <a:br>
              <a:rPr lang="en-US" sz="2000" dirty="0">
                <a:solidFill>
                  <a:schemeClr val="dk1"/>
                </a:solidFill>
                <a:latin typeface="Times New Roman" panose="02020603050405020304" pitchFamily="18" charset="0"/>
                <a:cs typeface="Times New Roman" panose="02020603050405020304" pitchFamily="18" charset="0"/>
                <a:sym typeface="Calibri"/>
              </a:rPr>
            </a:br>
            <a:endParaRPr sz="2000" dirty="0">
              <a:latin typeface="Times New Roman" panose="02020603050405020304" pitchFamily="18" charset="0"/>
              <a:cs typeface="Times New Roman" panose="02020603050405020304" pitchFamily="18" charset="0"/>
            </a:endParaRPr>
          </a:p>
        </p:txBody>
      </p:sp>
      <p:pic>
        <p:nvPicPr>
          <p:cNvPr id="98" name="Google Shape;98;p2" descr="Screenshot 2020-11-17 at 9.34.31 AM.png"/>
          <p:cNvPicPr preferRelativeResize="0"/>
          <p:nvPr/>
        </p:nvPicPr>
        <p:blipFill rotWithShape="1">
          <a:blip r:embed="rId3">
            <a:alphaModFix/>
          </a:blip>
          <a:srcRect l="3040" t="3040" r="3039" b="3039"/>
          <a:stretch/>
        </p:blipFill>
        <p:spPr>
          <a:xfrm>
            <a:off x="382679" y="1126280"/>
            <a:ext cx="4330899" cy="4232673"/>
          </a:xfrm>
          <a:prstGeom prst="rect">
            <a:avLst/>
          </a:prstGeom>
          <a:noFill/>
          <a:ln>
            <a:noFill/>
          </a:ln>
        </p:spPr>
      </p:pic>
      <p:sp>
        <p:nvSpPr>
          <p:cNvPr id="2" name="TextBox 1">
            <a:extLst>
              <a:ext uri="{FF2B5EF4-FFF2-40B4-BE49-F238E27FC236}">
                <a16:creationId xmlns:a16="http://schemas.microsoft.com/office/drawing/2014/main" id="{11D319F5-CEBA-497A-A9C5-D35EDB777BB3}"/>
              </a:ext>
            </a:extLst>
          </p:cNvPr>
          <p:cNvSpPr txBox="1"/>
          <p:nvPr/>
        </p:nvSpPr>
        <p:spPr>
          <a:xfrm>
            <a:off x="5405120" y="3901440"/>
            <a:ext cx="5496560" cy="1754326"/>
          </a:xfrm>
          <a:prstGeom prst="rect">
            <a:avLst/>
          </a:prstGeom>
          <a:noFill/>
        </p:spPr>
        <p:txBody>
          <a:bodyPr wrap="square" rtlCol="0">
            <a:spAutoFit/>
          </a:bodyPr>
          <a:lstStyle/>
          <a:p>
            <a:r>
              <a:rPr lang="en-US" sz="2000" dirty="0">
                <a:latin typeface="Times New Roman" panose="02020603050405020304" pitchFamily="18" charset="0"/>
                <a:ea typeface="Helvetica Neue"/>
                <a:cs typeface="Times New Roman" panose="02020603050405020304" pitchFamily="18" charset="0"/>
                <a:sym typeface="Helvetica Neue"/>
              </a:rPr>
              <a:t>In an experiment, the experimenter deliberately manipulates one or more variables (factors) in order to determine the effect of this manipulation on another variable (or variables). </a:t>
            </a:r>
            <a:br>
              <a:rPr lang="en-US" sz="14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p:tgtEl>
                                          <p:spTgt spid="97"/>
                                        </p:tgtEl>
                                        <p:attrNameLst>
                                          <p:attrName>ppt_y</p:attrName>
                                        </p:attrNameLst>
                                      </p:cBhvr>
                                      <p:tavLst>
                                        <p:tav tm="0">
                                          <p:val>
                                            <p:strVal val="#ppt_y+#ppt_h*1.125000"/>
                                          </p:val>
                                        </p:tav>
                                        <p:tav tm="100000">
                                          <p:val>
                                            <p:strVal val="#ppt_y"/>
                                          </p:val>
                                        </p:tav>
                                      </p:tavLst>
                                    </p:anim>
                                    <p:animEffect transition="in" filter="wipe(up)">
                                      <p:cBhvr>
                                        <p:cTn id="8" dur="500"/>
                                        <p:tgtEl>
                                          <p:spTgt spid="97"/>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2" name="TextBox 1">
            <a:extLst>
              <a:ext uri="{FF2B5EF4-FFF2-40B4-BE49-F238E27FC236}">
                <a16:creationId xmlns:a16="http://schemas.microsoft.com/office/drawing/2014/main" id="{C5324A77-8B7C-C942-A622-8B505D987DC2}"/>
              </a:ext>
            </a:extLst>
          </p:cNvPr>
          <p:cNvSpPr txBox="1"/>
          <p:nvPr/>
        </p:nvSpPr>
        <p:spPr>
          <a:xfrm>
            <a:off x="121920" y="0"/>
            <a:ext cx="11948160" cy="695575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Variables</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variable is </a:t>
            </a:r>
            <a:r>
              <a:rPr lang="en-IN" sz="2000" dirty="0">
                <a:latin typeface="Times New Roman" panose="02020603050405020304" pitchFamily="18" charset="0"/>
                <a:cs typeface="Times New Roman" panose="02020603050405020304" pitchFamily="18" charset="0"/>
              </a:rPr>
              <a:t>a characteristic of a person or object that can take on different values and that can be quantified (measured).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For example, test scores and ratings assigned by judges are variables.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Types of variables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itchFamily="2" charset="2"/>
              <a:buChar char="v"/>
            </a:pPr>
            <a:r>
              <a:rPr lang="en-US" sz="2000" dirty="0">
                <a:latin typeface="Times New Roman" panose="02020603050405020304" pitchFamily="18" charset="0"/>
                <a:cs typeface="Times New Roman" panose="02020603050405020304" pitchFamily="18" charset="0"/>
              </a:rPr>
              <a:t>An </a:t>
            </a:r>
            <a:r>
              <a:rPr lang="en-US" sz="2000" u="sng" dirty="0">
                <a:latin typeface="Times New Roman" panose="02020603050405020304" pitchFamily="18" charset="0"/>
                <a:cs typeface="Times New Roman" panose="02020603050405020304" pitchFamily="18" charset="0"/>
              </a:rPr>
              <a:t>independent variable (IV)</a:t>
            </a:r>
            <a:r>
              <a:rPr lang="en-US" sz="2000" dirty="0">
                <a:latin typeface="Times New Roman" panose="02020603050405020304" pitchFamily="18" charset="0"/>
                <a:cs typeface="Times New Roman" panose="02020603050405020304" pitchFamily="18" charset="0"/>
              </a:rPr>
              <a:t> is a variable that is specifically manipulated by the experimenter to </a:t>
            </a:r>
            <a:r>
              <a:rPr lang="en-IN" sz="2000" dirty="0">
                <a:latin typeface="Times New Roman" panose="02020603050405020304" pitchFamily="18" charset="0"/>
                <a:cs typeface="Times New Roman" panose="02020603050405020304" pitchFamily="18" charset="0"/>
              </a:rPr>
              <a:t>create the situations the research participants will encounter in the study.</a:t>
            </a:r>
            <a:endParaRPr lang="en-US" sz="2000" dirty="0">
              <a:latin typeface="Times New Roman" panose="02020603050405020304" pitchFamily="18" charset="0"/>
              <a:cs typeface="Times New Roman" panose="02020603050405020304" pitchFamily="18" charset="0"/>
            </a:endParaRPr>
          </a:p>
          <a:p>
            <a:pPr marL="342900" indent="-342900">
              <a:buFont typeface="Wingdings"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itchFamily="2" charset="2"/>
              <a:buChar char="v"/>
            </a:pPr>
            <a:r>
              <a:rPr lang="en-US" sz="2000" dirty="0">
                <a:latin typeface="Times New Roman" panose="02020603050405020304" pitchFamily="18" charset="0"/>
                <a:cs typeface="Times New Roman" panose="02020603050405020304" pitchFamily="18" charset="0"/>
              </a:rPr>
              <a:t>A </a:t>
            </a:r>
            <a:r>
              <a:rPr lang="en-US" sz="2000" u="sng" dirty="0">
                <a:latin typeface="Times New Roman" panose="02020603050405020304" pitchFamily="18" charset="0"/>
                <a:cs typeface="Times New Roman" panose="02020603050405020304" pitchFamily="18" charset="0"/>
              </a:rPr>
              <a:t>dependent variable (DV)</a:t>
            </a:r>
            <a:r>
              <a:rPr lang="en-US" sz="2000" dirty="0">
                <a:latin typeface="Times New Roman" panose="02020603050405020304" pitchFamily="18" charset="0"/>
                <a:cs typeface="Times New Roman" panose="02020603050405020304" pitchFamily="18" charset="0"/>
              </a:rPr>
              <a:t> depicts the </a:t>
            </a:r>
            <a:r>
              <a:rPr lang="en-IN" sz="2000" dirty="0">
                <a:latin typeface="Times New Roman" panose="02020603050405020304" pitchFamily="18" charset="0"/>
                <a:cs typeface="Times New Roman" panose="02020603050405020304" pitchFamily="18" charset="0"/>
              </a:rPr>
              <a:t>measured outcome of the manipulation of the IV in an experiment. </a:t>
            </a:r>
          </a:p>
          <a:p>
            <a:pPr marL="285750" indent="-285750">
              <a:buFont typeface="Wingdings" pitchFamily="2" charset="2"/>
              <a:buChar char="v"/>
            </a:pPr>
            <a:endParaRPr lang="en-US" sz="2000" u="sng" dirty="0">
              <a:latin typeface="Times New Roman" panose="02020603050405020304" pitchFamily="18" charset="0"/>
              <a:cs typeface="Times New Roman" panose="02020603050405020304" pitchFamily="18" charset="0"/>
            </a:endParaRPr>
          </a:p>
          <a:p>
            <a:pPr marL="342900" indent="-342900">
              <a:buFont typeface="Wingdings" pitchFamily="2" charset="2"/>
              <a:buChar char="v"/>
            </a:pPr>
            <a:r>
              <a:rPr lang="en-US" sz="2000" dirty="0">
                <a:latin typeface="Times New Roman" panose="02020603050405020304" pitchFamily="18" charset="0"/>
                <a:cs typeface="Times New Roman" panose="02020603050405020304" pitchFamily="18" charset="0"/>
              </a:rPr>
              <a:t>A </a:t>
            </a:r>
            <a:r>
              <a:rPr lang="en-US" sz="2000" u="sng" dirty="0">
                <a:latin typeface="Times New Roman" panose="02020603050405020304" pitchFamily="18" charset="0"/>
                <a:cs typeface="Times New Roman" panose="02020603050405020304" pitchFamily="18" charset="0"/>
              </a:rPr>
              <a:t>control variable</a:t>
            </a:r>
            <a:r>
              <a:rPr lang="en-US" sz="2000" dirty="0">
                <a:latin typeface="Times New Roman" panose="02020603050405020304" pitchFamily="18" charset="0"/>
                <a:cs typeface="Times New Roman" panose="02020603050405020304" pitchFamily="18" charset="0"/>
              </a:rPr>
              <a:t> is </a:t>
            </a:r>
            <a:r>
              <a:rPr lang="en-IN" sz="2000" dirty="0">
                <a:latin typeface="Times New Roman" panose="02020603050405020304" pitchFamily="18" charset="0"/>
                <a:cs typeface="Times New Roman" panose="02020603050405020304" pitchFamily="18" charset="0"/>
              </a:rPr>
              <a:t>a variable that is considered to have an effect on the outcome measure in a study but that itself is not of particular interest to the researcher. To remove its effects a control variable may be held at a constant level during the study or managed by statistical means. </a:t>
            </a:r>
          </a:p>
          <a:p>
            <a:pPr marL="342900" indent="-342900">
              <a:buFont typeface="Wingdings" pitchFamily="2" charset="2"/>
              <a:buChar char="v"/>
            </a:pPr>
            <a:endParaRPr lang="en-IN" sz="2000" dirty="0">
              <a:latin typeface="Times New Roman" panose="02020603050405020304" pitchFamily="18" charset="0"/>
              <a:cs typeface="Times New Roman" panose="02020603050405020304" pitchFamily="18" charset="0"/>
            </a:endParaRPr>
          </a:p>
          <a:p>
            <a:pPr marL="342900" indent="-342900">
              <a:buFont typeface="Wingdings" pitchFamily="2" charset="2"/>
              <a:buChar char="v"/>
            </a:pPr>
            <a:r>
              <a:rPr lang="en-US" sz="2000" dirty="0">
                <a:latin typeface="Times New Roman" panose="02020603050405020304" pitchFamily="18" charset="0"/>
                <a:cs typeface="Times New Roman" panose="02020603050405020304" pitchFamily="18" charset="0"/>
              </a:rPr>
              <a:t>A </a:t>
            </a:r>
            <a:r>
              <a:rPr lang="en-US" sz="2000" u="sng" dirty="0">
                <a:latin typeface="Times New Roman" panose="02020603050405020304" pitchFamily="18" charset="0"/>
                <a:cs typeface="Times New Roman" panose="02020603050405020304" pitchFamily="18" charset="0"/>
              </a:rPr>
              <a:t>confounding variable</a:t>
            </a:r>
            <a:r>
              <a:rPr lang="en-US" sz="2000" dirty="0">
                <a:latin typeface="Times New Roman" panose="02020603050405020304" pitchFamily="18" charset="0"/>
                <a:cs typeface="Times New Roman" panose="02020603050405020304" pitchFamily="18" charset="0"/>
              </a:rPr>
              <a:t> is a variable that influences both the IV and the DV leading to a spurious relationship between the IV and DV. </a:t>
            </a:r>
          </a:p>
          <a:p>
            <a:endParaRPr lang="en-US" sz="1800"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4F9DB-52A3-A049-8AF4-BE12DDD28A22}"/>
              </a:ext>
            </a:extLst>
          </p:cNvPr>
          <p:cNvSpPr txBox="1"/>
          <p:nvPr/>
        </p:nvSpPr>
        <p:spPr>
          <a:xfrm>
            <a:off x="1036320" y="3931545"/>
            <a:ext cx="2304288"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Independent Variable</a:t>
            </a:r>
          </a:p>
        </p:txBody>
      </p:sp>
      <p:sp>
        <p:nvSpPr>
          <p:cNvPr id="3" name="TextBox 2">
            <a:extLst>
              <a:ext uri="{FF2B5EF4-FFF2-40B4-BE49-F238E27FC236}">
                <a16:creationId xmlns:a16="http://schemas.microsoft.com/office/drawing/2014/main" id="{DEAFF781-96D0-0648-B3AE-FBC026ACAE47}"/>
              </a:ext>
            </a:extLst>
          </p:cNvPr>
          <p:cNvSpPr txBox="1"/>
          <p:nvPr/>
        </p:nvSpPr>
        <p:spPr>
          <a:xfrm>
            <a:off x="8065008" y="3973044"/>
            <a:ext cx="230428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Dependent Variable</a:t>
            </a:r>
          </a:p>
        </p:txBody>
      </p:sp>
      <p:sp>
        <p:nvSpPr>
          <p:cNvPr id="4" name="TextBox 3">
            <a:extLst>
              <a:ext uri="{FF2B5EF4-FFF2-40B4-BE49-F238E27FC236}">
                <a16:creationId xmlns:a16="http://schemas.microsoft.com/office/drawing/2014/main" id="{D2929371-8F7C-924E-BB9A-CA4A3C6FEF62}"/>
              </a:ext>
            </a:extLst>
          </p:cNvPr>
          <p:cNvSpPr txBox="1"/>
          <p:nvPr/>
        </p:nvSpPr>
        <p:spPr>
          <a:xfrm>
            <a:off x="4309872" y="1825002"/>
            <a:ext cx="2304288"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Confounding Variable</a:t>
            </a:r>
          </a:p>
        </p:txBody>
      </p:sp>
      <p:cxnSp>
        <p:nvCxnSpPr>
          <p:cNvPr id="6" name="Straight Arrow Connector 5">
            <a:extLst>
              <a:ext uri="{FF2B5EF4-FFF2-40B4-BE49-F238E27FC236}">
                <a16:creationId xmlns:a16="http://schemas.microsoft.com/office/drawing/2014/main" id="{E222A0B1-2DD6-D44C-B9CD-4A0BBA43816E}"/>
              </a:ext>
            </a:extLst>
          </p:cNvPr>
          <p:cNvCxnSpPr/>
          <p:nvPr/>
        </p:nvCxnSpPr>
        <p:spPr>
          <a:xfrm flipH="1">
            <a:off x="2852928" y="2532888"/>
            <a:ext cx="1097280" cy="116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8B9365-4964-0D4C-853A-4522B8606C7F}"/>
              </a:ext>
            </a:extLst>
          </p:cNvPr>
          <p:cNvCxnSpPr>
            <a:cxnSpLocks/>
          </p:cNvCxnSpPr>
          <p:nvPr/>
        </p:nvCxnSpPr>
        <p:spPr>
          <a:xfrm>
            <a:off x="6973824" y="2532888"/>
            <a:ext cx="944880" cy="116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0851C78-A38D-7349-8F5A-2F131497C8E6}"/>
              </a:ext>
            </a:extLst>
          </p:cNvPr>
          <p:cNvSpPr txBox="1"/>
          <p:nvPr/>
        </p:nvSpPr>
        <p:spPr>
          <a:xfrm>
            <a:off x="8205216" y="1420344"/>
            <a:ext cx="230428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Control Variable</a:t>
            </a:r>
          </a:p>
        </p:txBody>
      </p:sp>
      <p:cxnSp>
        <p:nvCxnSpPr>
          <p:cNvPr id="12" name="Straight Arrow Connector 11">
            <a:extLst>
              <a:ext uri="{FF2B5EF4-FFF2-40B4-BE49-F238E27FC236}">
                <a16:creationId xmlns:a16="http://schemas.microsoft.com/office/drawing/2014/main" id="{FEED3D01-5C2D-C44F-85BB-211DCFC1D29A}"/>
              </a:ext>
            </a:extLst>
          </p:cNvPr>
          <p:cNvCxnSpPr>
            <a:cxnSpLocks/>
          </p:cNvCxnSpPr>
          <p:nvPr/>
        </p:nvCxnSpPr>
        <p:spPr>
          <a:xfrm>
            <a:off x="9357360" y="2069217"/>
            <a:ext cx="0" cy="16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43E8E0-246F-D546-A1C0-0B6D4120DC0D}"/>
              </a:ext>
            </a:extLst>
          </p:cNvPr>
          <p:cNvCxnSpPr>
            <a:cxnSpLocks/>
          </p:cNvCxnSpPr>
          <p:nvPr/>
        </p:nvCxnSpPr>
        <p:spPr>
          <a:xfrm>
            <a:off x="4218432" y="4285488"/>
            <a:ext cx="2913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11F90B-7133-42BD-A956-C5590598002B}"/>
              </a:ext>
            </a:extLst>
          </p:cNvPr>
          <p:cNvSpPr txBox="1"/>
          <p:nvPr/>
        </p:nvSpPr>
        <p:spPr>
          <a:xfrm>
            <a:off x="1718388" y="4795935"/>
            <a:ext cx="940152" cy="369332"/>
          </a:xfrm>
          <a:prstGeom prst="rect">
            <a:avLst/>
          </a:prstGeom>
          <a:noFill/>
        </p:spPr>
        <p:txBody>
          <a:bodyPr wrap="square" rtlCol="0">
            <a:spAutoFit/>
          </a:bodyPr>
          <a:lstStyle/>
          <a:p>
            <a:r>
              <a:rPr lang="en-US" sz="1800" dirty="0"/>
              <a:t>Alcohol</a:t>
            </a:r>
            <a:endParaRPr lang="en-IN" dirty="0"/>
          </a:p>
        </p:txBody>
      </p:sp>
      <p:sp>
        <p:nvSpPr>
          <p:cNvPr id="13" name="TextBox 12">
            <a:extLst>
              <a:ext uri="{FF2B5EF4-FFF2-40B4-BE49-F238E27FC236}">
                <a16:creationId xmlns:a16="http://schemas.microsoft.com/office/drawing/2014/main" id="{571FE5DD-30A6-4AED-BF0D-258C6B8A0137}"/>
              </a:ext>
            </a:extLst>
          </p:cNvPr>
          <p:cNvSpPr txBox="1"/>
          <p:nvPr/>
        </p:nvSpPr>
        <p:spPr>
          <a:xfrm>
            <a:off x="8624254" y="4652022"/>
            <a:ext cx="1466212" cy="369332"/>
          </a:xfrm>
          <a:prstGeom prst="rect">
            <a:avLst/>
          </a:prstGeom>
          <a:noFill/>
        </p:spPr>
        <p:txBody>
          <a:bodyPr wrap="square" rtlCol="0">
            <a:spAutoFit/>
          </a:bodyPr>
          <a:lstStyle/>
          <a:p>
            <a:r>
              <a:rPr lang="en-US" sz="1800" dirty="0"/>
              <a:t>Lung cancer</a:t>
            </a:r>
            <a:endParaRPr lang="en-IN" dirty="0"/>
          </a:p>
        </p:txBody>
      </p:sp>
      <p:sp>
        <p:nvSpPr>
          <p:cNvPr id="14" name="TextBox 13">
            <a:extLst>
              <a:ext uri="{FF2B5EF4-FFF2-40B4-BE49-F238E27FC236}">
                <a16:creationId xmlns:a16="http://schemas.microsoft.com/office/drawing/2014/main" id="{1C5453FA-5F61-49A5-BAE4-58A4362443C6}"/>
              </a:ext>
            </a:extLst>
          </p:cNvPr>
          <p:cNvSpPr txBox="1"/>
          <p:nvPr/>
        </p:nvSpPr>
        <p:spPr>
          <a:xfrm>
            <a:off x="4901324" y="1270800"/>
            <a:ext cx="1121384" cy="369332"/>
          </a:xfrm>
          <a:prstGeom prst="rect">
            <a:avLst/>
          </a:prstGeom>
          <a:noFill/>
        </p:spPr>
        <p:txBody>
          <a:bodyPr wrap="square" rtlCol="0">
            <a:spAutoFit/>
          </a:bodyPr>
          <a:lstStyle/>
          <a:p>
            <a:r>
              <a:rPr lang="en-US" sz="1800" dirty="0"/>
              <a:t>Smoking</a:t>
            </a:r>
            <a:endParaRPr lang="en-IN" dirty="0"/>
          </a:p>
        </p:txBody>
      </p:sp>
      <p:sp>
        <p:nvSpPr>
          <p:cNvPr id="16" name="TextBox 15">
            <a:extLst>
              <a:ext uri="{FF2B5EF4-FFF2-40B4-BE49-F238E27FC236}">
                <a16:creationId xmlns:a16="http://schemas.microsoft.com/office/drawing/2014/main" id="{F79470A3-C770-42C0-80A4-3E4EAE7EF0E7}"/>
              </a:ext>
            </a:extLst>
          </p:cNvPr>
          <p:cNvSpPr txBox="1"/>
          <p:nvPr/>
        </p:nvSpPr>
        <p:spPr>
          <a:xfrm>
            <a:off x="7068561" y="808256"/>
            <a:ext cx="4577598" cy="369332"/>
          </a:xfrm>
          <a:prstGeom prst="rect">
            <a:avLst/>
          </a:prstGeom>
          <a:noFill/>
        </p:spPr>
        <p:txBody>
          <a:bodyPr wrap="square" rtlCol="0">
            <a:spAutoFit/>
          </a:bodyPr>
          <a:lstStyle/>
          <a:p>
            <a:r>
              <a:rPr lang="en-US" sz="1800" dirty="0"/>
              <a:t>Age, gender, daily alcohol consumption, …</a:t>
            </a:r>
            <a:endParaRPr lang="en-IN" dirty="0"/>
          </a:p>
        </p:txBody>
      </p:sp>
    </p:spTree>
    <p:extLst>
      <p:ext uri="{BB962C8B-B14F-4D97-AF65-F5344CB8AC3E}">
        <p14:creationId xmlns:p14="http://schemas.microsoft.com/office/powerpoint/2010/main" val="153025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140508" y="76943"/>
            <a:ext cx="12130440" cy="441429"/>
          </a:xfrm>
          <a:prstGeom prst="rect">
            <a:avLst/>
          </a:prstGeom>
          <a:noFill/>
          <a:ln>
            <a:noFill/>
          </a:ln>
        </p:spPr>
        <p:txBody>
          <a:bodyPr spcFirstLastPara="1" wrap="square" lIns="35700" tIns="35700" rIns="35700" bIns="35700" anchor="ctr" anchorCtr="0">
            <a:spAutoFit/>
          </a:bodyPr>
          <a:lstStyle/>
          <a:p>
            <a:pPr marL="0" marR="0" lvl="0" indent="0" algn="ctr" rtl="0">
              <a:spcBef>
                <a:spcPts val="0"/>
              </a:spcBef>
              <a:spcAft>
                <a:spcPts val="0"/>
              </a:spcAft>
              <a:buNone/>
            </a:pPr>
            <a:r>
              <a:rPr lang="en-US" sz="2400" b="1" i="0" u="none" strike="noStrike" cap="none" dirty="0">
                <a:solidFill>
                  <a:srgbClr val="000000"/>
                </a:solidFill>
                <a:latin typeface="Times New Roman" panose="02020603050405020304" pitchFamily="18" charset="0"/>
                <a:ea typeface="Georgia"/>
                <a:cs typeface="Times New Roman" panose="02020603050405020304" pitchFamily="18" charset="0"/>
                <a:sym typeface="Georgia"/>
              </a:rPr>
              <a:t>Fundamental Concepts of Experimental Research Design</a:t>
            </a:r>
            <a:endParaRPr sz="1600" dirty="0">
              <a:latin typeface="Times New Roman" panose="02020603050405020304" pitchFamily="18" charset="0"/>
              <a:cs typeface="Times New Roman" panose="02020603050405020304" pitchFamily="18" charset="0"/>
            </a:endParaRPr>
          </a:p>
        </p:txBody>
      </p:sp>
      <p:sp>
        <p:nvSpPr>
          <p:cNvPr id="104" name="Google Shape;104;p3"/>
          <p:cNvSpPr txBox="1"/>
          <p:nvPr/>
        </p:nvSpPr>
        <p:spPr>
          <a:xfrm>
            <a:off x="85644" y="784259"/>
            <a:ext cx="12020712" cy="5919852"/>
          </a:xfrm>
          <a:prstGeom prst="rect">
            <a:avLst/>
          </a:prstGeom>
          <a:noFill/>
          <a:ln>
            <a:noFill/>
          </a:ln>
        </p:spPr>
        <p:txBody>
          <a:bodyPr spcFirstLastPara="1" wrap="square" lIns="35700" tIns="35700" rIns="35700" bIns="35700" anchor="ctr" anchorCtr="0">
            <a:spAutoFit/>
          </a:bodyPr>
          <a:lstStyle/>
          <a:p>
            <a:pPr lvl="0"/>
            <a:r>
              <a:rPr lang="en-US" sz="1900" b="1" i="0" u="sng" strike="noStrike" cap="none" dirty="0">
                <a:solidFill>
                  <a:srgbClr val="000000"/>
                </a:solidFill>
                <a:latin typeface="Times New Roman" panose="02020603050405020304" pitchFamily="18" charset="0"/>
                <a:ea typeface="Georgia"/>
                <a:cs typeface="Times New Roman" panose="02020603050405020304" pitchFamily="18" charset="0"/>
                <a:sym typeface="Georgia"/>
              </a:rPr>
              <a:t>Hypothesis</a:t>
            </a:r>
            <a:r>
              <a:rPr lang="en-US" sz="1900" b="0" i="0" u="sng" strike="noStrike" cap="none" dirty="0">
                <a:solidFill>
                  <a:srgbClr val="000000"/>
                </a:solidFill>
                <a:latin typeface="Times New Roman" panose="02020603050405020304" pitchFamily="18" charset="0"/>
                <a:ea typeface="Georgia"/>
                <a:cs typeface="Times New Roman" panose="02020603050405020304" pitchFamily="18" charset="0"/>
                <a:sym typeface="Georgia"/>
              </a:rPr>
              <a:t> </a:t>
            </a:r>
            <a:r>
              <a:rPr lang="en-IN" sz="1900" dirty="0">
                <a:latin typeface="Times New Roman" panose="02020603050405020304" pitchFamily="18" charset="0"/>
                <a:cs typeface="Times New Roman" panose="02020603050405020304" pitchFamily="18" charset="0"/>
              </a:rPr>
              <a:t>is a precise, testable statement of what the researchers predict will be the outcome of the study, which typically involves proposing a possible relationship between the IV and DV.</a:t>
            </a:r>
          </a:p>
          <a:p>
            <a:pPr lvl="0"/>
            <a:endParaRPr lang="en-US" sz="1900" dirty="0">
              <a:latin typeface="Times New Roman" panose="02020603050405020304" pitchFamily="18" charset="0"/>
              <a:ea typeface="Georgia"/>
              <a:cs typeface="Times New Roman" panose="02020603050405020304" pitchFamily="18" charset="0"/>
              <a:sym typeface="Georgia"/>
            </a:endParaRPr>
          </a:p>
          <a:p>
            <a:pPr lvl="8"/>
            <a:r>
              <a:rPr lang="en-US" sz="1900" dirty="0">
                <a:solidFill>
                  <a:schemeClr val="dk1"/>
                </a:solidFill>
                <a:latin typeface="Times New Roman" panose="02020603050405020304" pitchFamily="18" charset="0"/>
                <a:ea typeface="Georgia"/>
                <a:cs typeface="Times New Roman" panose="02020603050405020304" pitchFamily="18" charset="0"/>
                <a:sym typeface="Georgia"/>
              </a:rPr>
              <a:t>The hypothesis is usually stated in two forms:</a:t>
            </a:r>
          </a:p>
          <a:p>
            <a:pPr marL="285750" lvl="6" indent="-285750">
              <a:buFont typeface="Arial" panose="020B0604020202020204" pitchFamily="34" charset="0"/>
              <a:buChar char="•"/>
            </a:pPr>
            <a:r>
              <a:rPr lang="en-US" sz="1900" dirty="0">
                <a:solidFill>
                  <a:schemeClr val="dk1"/>
                </a:solidFill>
                <a:latin typeface="Times New Roman" panose="02020603050405020304" pitchFamily="18" charset="0"/>
                <a:ea typeface="Georgia"/>
                <a:cs typeface="Times New Roman" panose="02020603050405020304" pitchFamily="18" charset="0"/>
                <a:sym typeface="Georgia"/>
              </a:rPr>
              <a:t>The </a:t>
            </a:r>
            <a:r>
              <a:rPr lang="en-US" sz="1900" b="1" dirty="0">
                <a:solidFill>
                  <a:schemeClr val="dk1"/>
                </a:solidFill>
                <a:latin typeface="Times New Roman" panose="02020603050405020304" pitchFamily="18" charset="0"/>
                <a:ea typeface="Georgia"/>
                <a:cs typeface="Times New Roman" panose="02020603050405020304" pitchFamily="18" charset="0"/>
                <a:sym typeface="Georgia"/>
              </a:rPr>
              <a:t>null hypothesis </a:t>
            </a:r>
            <a:r>
              <a:rPr lang="en-US" sz="1900" dirty="0">
                <a:solidFill>
                  <a:schemeClr val="dk1"/>
                </a:solidFill>
                <a:latin typeface="Times New Roman" panose="02020603050405020304" pitchFamily="18" charset="0"/>
                <a:ea typeface="Georgia"/>
                <a:cs typeface="Times New Roman" panose="02020603050405020304" pitchFamily="18" charset="0"/>
                <a:sym typeface="Georgia"/>
              </a:rPr>
              <a:t>states that there is no relationship between the IV and DV, and the outcome of the experiment occurred due to chance.</a:t>
            </a:r>
          </a:p>
          <a:p>
            <a:pPr marL="285750" lvl="6" indent="-285750">
              <a:buFont typeface="Arial" panose="020B0604020202020204" pitchFamily="34" charset="0"/>
              <a:buChar char="•"/>
            </a:pPr>
            <a:r>
              <a:rPr lang="en-US" sz="1900" dirty="0">
                <a:solidFill>
                  <a:schemeClr val="dk1"/>
                </a:solidFill>
                <a:latin typeface="Times New Roman" panose="02020603050405020304" pitchFamily="18" charset="0"/>
                <a:ea typeface="Georgia"/>
                <a:cs typeface="Times New Roman" panose="02020603050405020304" pitchFamily="18" charset="0"/>
                <a:sym typeface="Georgia"/>
              </a:rPr>
              <a:t>The </a:t>
            </a:r>
            <a:r>
              <a:rPr lang="en-US" sz="1900" b="1" dirty="0">
                <a:solidFill>
                  <a:schemeClr val="dk1"/>
                </a:solidFill>
                <a:latin typeface="Times New Roman" panose="02020603050405020304" pitchFamily="18" charset="0"/>
                <a:ea typeface="Georgia"/>
                <a:cs typeface="Times New Roman" panose="02020603050405020304" pitchFamily="18" charset="0"/>
                <a:sym typeface="Georgia"/>
              </a:rPr>
              <a:t>alternate hypothesis </a:t>
            </a:r>
            <a:r>
              <a:rPr lang="en-US" sz="1900" dirty="0">
                <a:solidFill>
                  <a:schemeClr val="dk1"/>
                </a:solidFill>
                <a:latin typeface="Times New Roman" panose="02020603050405020304" pitchFamily="18" charset="0"/>
                <a:ea typeface="Georgia"/>
                <a:cs typeface="Times New Roman" panose="02020603050405020304" pitchFamily="18" charset="0"/>
                <a:sym typeface="Georgia"/>
              </a:rPr>
              <a:t>states that there is a relationship between the IV and DV, and the outcome of the experiment cannot be attributed to chance. </a:t>
            </a:r>
          </a:p>
          <a:p>
            <a:pPr lvl="6"/>
            <a:endParaRPr lang="en-US" sz="1900" dirty="0">
              <a:solidFill>
                <a:schemeClr val="dk1"/>
              </a:solidFill>
              <a:latin typeface="Times New Roman" panose="02020603050405020304" pitchFamily="18" charset="0"/>
              <a:ea typeface="Georgia"/>
              <a:cs typeface="Times New Roman" panose="02020603050405020304" pitchFamily="18" charset="0"/>
              <a:sym typeface="Georgia"/>
            </a:endParaRPr>
          </a:p>
          <a:p>
            <a:pPr lvl="6"/>
            <a:r>
              <a:rPr lang="en-US" sz="1900" b="1" u="sng" dirty="0">
                <a:latin typeface="Times New Roman" panose="02020603050405020304" pitchFamily="18" charset="0"/>
                <a:ea typeface="Georgia"/>
                <a:cs typeface="Times New Roman" panose="02020603050405020304" pitchFamily="18" charset="0"/>
                <a:sym typeface="Georgia"/>
              </a:rPr>
              <a:t>Random assignment</a:t>
            </a:r>
            <a:r>
              <a:rPr lang="en-US" sz="1900" dirty="0">
                <a:latin typeface="Times New Roman" panose="02020603050405020304" pitchFamily="18" charset="0"/>
                <a:ea typeface="Georgia"/>
                <a:cs typeface="Times New Roman" panose="02020603050405020304" pitchFamily="18" charset="0"/>
                <a:sym typeface="Georgia"/>
              </a:rPr>
              <a:t>:</a:t>
            </a:r>
          </a:p>
          <a:p>
            <a:pPr lvl="6"/>
            <a:r>
              <a:rPr lang="en-IN" sz="1900" dirty="0">
                <a:latin typeface="Times New Roman" panose="02020603050405020304" pitchFamily="18" charset="0"/>
                <a:cs typeface="Times New Roman" panose="02020603050405020304" pitchFamily="18" charset="0"/>
              </a:rPr>
              <a:t>In the experimental design, the assignment of participants or units to the different conditions of an experiment is entirely at random, so that each unit or participant has an equal likelihood of being assigned to </a:t>
            </a:r>
            <a:r>
              <a:rPr lang="en-US" sz="1900" dirty="0">
                <a:latin typeface="Times New Roman" panose="02020603050405020304" pitchFamily="18" charset="0"/>
                <a:cs typeface="Times New Roman" panose="02020603050405020304" pitchFamily="18" charset="0"/>
              </a:rPr>
              <a:t>the experimental group or control group.</a:t>
            </a:r>
          </a:p>
          <a:p>
            <a:pPr lvl="6"/>
            <a:endParaRPr lang="en-US" sz="1900" dirty="0">
              <a:latin typeface="Times New Roman" panose="02020603050405020304" pitchFamily="18" charset="0"/>
              <a:cs typeface="Times New Roman" panose="02020603050405020304" pitchFamily="18" charset="0"/>
            </a:endParaRPr>
          </a:p>
          <a:p>
            <a:pPr lvl="6"/>
            <a:r>
              <a:rPr lang="en-IN" sz="1900" dirty="0">
                <a:latin typeface="Times New Roman" panose="02020603050405020304" pitchFamily="18" charset="0"/>
                <a:cs typeface="Times New Roman" panose="02020603050405020304" pitchFamily="18" charset="0"/>
              </a:rPr>
              <a:t>In an experimental study, the responses of the experimental group are typically compared to the responses of a control group, other experimental groups, or both.</a:t>
            </a:r>
            <a:endParaRPr lang="en-US" sz="1900" dirty="0">
              <a:latin typeface="Times New Roman" panose="02020603050405020304" pitchFamily="18" charset="0"/>
              <a:cs typeface="Times New Roman" panose="02020603050405020304" pitchFamily="18" charset="0"/>
            </a:endParaRPr>
          </a:p>
          <a:p>
            <a:pPr lvl="6"/>
            <a:endParaRPr lang="en-US" sz="1900" dirty="0">
              <a:latin typeface="Times New Roman" panose="02020603050405020304" pitchFamily="18" charset="0"/>
              <a:ea typeface="Georgia"/>
              <a:cs typeface="Times New Roman" panose="02020603050405020304" pitchFamily="18" charset="0"/>
              <a:sym typeface="Georgia"/>
            </a:endParaRPr>
          </a:p>
          <a:p>
            <a:pPr marL="285750" lvl="6" indent="-285750">
              <a:buFont typeface="Arial" panose="020B0604020202020204" pitchFamily="34" charset="0"/>
              <a:buChar char="•"/>
            </a:pPr>
            <a:r>
              <a:rPr lang="en-US" sz="1900" dirty="0">
                <a:solidFill>
                  <a:schemeClr val="dk1"/>
                </a:solidFill>
                <a:latin typeface="Times New Roman" panose="02020603050405020304" pitchFamily="18" charset="0"/>
                <a:ea typeface="Georgia"/>
                <a:cs typeface="Times New Roman" panose="02020603050405020304" pitchFamily="18" charset="0"/>
                <a:sym typeface="Georgia"/>
              </a:rPr>
              <a:t>The </a:t>
            </a:r>
            <a:r>
              <a:rPr lang="en-US" sz="1900" b="1" dirty="0">
                <a:solidFill>
                  <a:schemeClr val="dk1"/>
                </a:solidFill>
                <a:latin typeface="Times New Roman" panose="02020603050405020304" pitchFamily="18" charset="0"/>
                <a:ea typeface="Georgia"/>
                <a:cs typeface="Times New Roman" panose="02020603050405020304" pitchFamily="18" charset="0"/>
                <a:sym typeface="Georgia"/>
              </a:rPr>
              <a:t>experimental group </a:t>
            </a:r>
            <a:r>
              <a:rPr lang="en-US" sz="1900" dirty="0">
                <a:solidFill>
                  <a:schemeClr val="dk1"/>
                </a:solidFill>
                <a:latin typeface="Times New Roman" panose="02020603050405020304" pitchFamily="18" charset="0"/>
                <a:ea typeface="Georgia"/>
                <a:cs typeface="Times New Roman" panose="02020603050405020304" pitchFamily="18" charset="0"/>
                <a:sym typeface="Georgia"/>
              </a:rPr>
              <a:t>constitutes</a:t>
            </a:r>
            <a:r>
              <a:rPr lang="en-IN" sz="1900" dirty="0">
                <a:latin typeface="Times New Roman" panose="02020603050405020304" pitchFamily="18" charset="0"/>
                <a:cs typeface="Times New Roman" panose="02020603050405020304" pitchFamily="18" charset="0"/>
              </a:rPr>
              <a:t> participants who are exposed to a particular manipulation of the IV. </a:t>
            </a:r>
          </a:p>
          <a:p>
            <a:pPr marL="285750" lvl="6" indent="-285750">
              <a:buFont typeface="Arial" panose="020B0604020202020204" pitchFamily="34" charset="0"/>
              <a:buChar char="•"/>
            </a:pPr>
            <a:r>
              <a:rPr lang="en-US" sz="1900" dirty="0">
                <a:solidFill>
                  <a:schemeClr val="dk1"/>
                </a:solidFill>
                <a:latin typeface="Times New Roman" panose="02020603050405020304" pitchFamily="18" charset="0"/>
                <a:ea typeface="Georgia"/>
                <a:cs typeface="Times New Roman" panose="02020603050405020304" pitchFamily="18" charset="0"/>
                <a:sym typeface="Georgia"/>
              </a:rPr>
              <a:t>The </a:t>
            </a:r>
            <a:r>
              <a:rPr lang="en-US" sz="1900" b="1" dirty="0">
                <a:solidFill>
                  <a:schemeClr val="dk1"/>
                </a:solidFill>
                <a:latin typeface="Times New Roman" panose="02020603050405020304" pitchFamily="18" charset="0"/>
                <a:ea typeface="Georgia"/>
                <a:cs typeface="Times New Roman" panose="02020603050405020304" pitchFamily="18" charset="0"/>
                <a:sym typeface="Georgia"/>
              </a:rPr>
              <a:t>control group </a:t>
            </a:r>
            <a:r>
              <a:rPr lang="en-US" sz="1900" dirty="0">
                <a:solidFill>
                  <a:schemeClr val="dk1"/>
                </a:solidFill>
                <a:latin typeface="Times New Roman" panose="02020603050405020304" pitchFamily="18" charset="0"/>
                <a:ea typeface="Georgia"/>
                <a:cs typeface="Times New Roman" panose="02020603050405020304" pitchFamily="18" charset="0"/>
                <a:sym typeface="Georgia"/>
              </a:rPr>
              <a:t>is </a:t>
            </a:r>
            <a:r>
              <a:rPr lang="en-IN" sz="1900" dirty="0">
                <a:latin typeface="Times New Roman" panose="02020603050405020304" pitchFamily="18" charset="0"/>
                <a:cs typeface="Times New Roman" panose="02020603050405020304" pitchFamily="18" charset="0"/>
              </a:rPr>
              <a:t>a comparison group in a study, wherein the participants are not exposed to the manipulation of the IV. </a:t>
            </a:r>
            <a:endParaRPr lang="en-US" sz="1900" dirty="0">
              <a:latin typeface="Times New Roman" panose="02020603050405020304" pitchFamily="18" charset="0"/>
              <a:cs typeface="Times New Roman" panose="02020603050405020304" pitchFamily="18" charset="0"/>
              <a:sym typeface="Georgia"/>
            </a:endParaRPr>
          </a:p>
        </p:txBody>
      </p:sp>
      <p:sp>
        <p:nvSpPr>
          <p:cNvPr id="105" name="Google Shape;105;p3"/>
          <p:cNvSpPr/>
          <p:nvPr/>
        </p:nvSpPr>
        <p:spPr>
          <a:xfrm>
            <a:off x="3191322" y="3904693"/>
            <a:ext cx="45720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090093" y="116755"/>
            <a:ext cx="7804547" cy="76761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000"/>
              <a:buFont typeface="Georgia"/>
              <a:buNone/>
            </a:pPr>
            <a:r>
              <a:rPr lang="en-US" sz="2400" b="1" dirty="0">
                <a:latin typeface="Times New Roman" panose="02020603050405020304" pitchFamily="18" charset="0"/>
                <a:ea typeface="Georgia"/>
                <a:cs typeface="Times New Roman" panose="02020603050405020304" pitchFamily="18" charset="0"/>
                <a:sym typeface="Georgia"/>
              </a:rPr>
              <a:t>Experiment</a:t>
            </a:r>
            <a:r>
              <a:rPr lang="en-US" sz="2000" b="1" dirty="0">
                <a:latin typeface="Times New Roman" panose="02020603050405020304" pitchFamily="18" charset="0"/>
                <a:ea typeface="Georgia"/>
                <a:cs typeface="Times New Roman" panose="02020603050405020304" pitchFamily="18" charset="0"/>
                <a:sym typeface="Georgia"/>
              </a:rPr>
              <a:t> </a:t>
            </a:r>
            <a:r>
              <a:rPr lang="en-US" sz="2400" b="1" dirty="0">
                <a:latin typeface="Times New Roman" panose="02020603050405020304" pitchFamily="18" charset="0"/>
                <a:ea typeface="Georgia"/>
                <a:cs typeface="Times New Roman" panose="02020603050405020304" pitchFamily="18" charset="0"/>
                <a:sym typeface="Georgia"/>
              </a:rPr>
              <a:t>Terminologies</a:t>
            </a:r>
            <a:endParaRPr dirty="0">
              <a:latin typeface="Times New Roman" panose="02020603050405020304" pitchFamily="18" charset="0"/>
              <a:cs typeface="Times New Roman" panose="02020603050405020304" pitchFamily="18" charset="0"/>
            </a:endParaRPr>
          </a:p>
        </p:txBody>
      </p:sp>
      <p:sp>
        <p:nvSpPr>
          <p:cNvPr id="122" name="Google Shape;122;p5"/>
          <p:cNvSpPr txBox="1">
            <a:spLocks noGrp="1"/>
          </p:cNvSpPr>
          <p:nvPr>
            <p:ph type="body" idx="1"/>
          </p:nvPr>
        </p:nvSpPr>
        <p:spPr>
          <a:xfrm>
            <a:off x="0" y="743232"/>
            <a:ext cx="11984735" cy="5766365"/>
          </a:xfrm>
          <a:prstGeom prst="rect">
            <a:avLst/>
          </a:prstGeom>
          <a:noFill/>
          <a:ln>
            <a:noFill/>
          </a:ln>
        </p:spPr>
        <p:txBody>
          <a:bodyPr spcFirstLastPara="1" wrap="square" lIns="91425" tIns="45700" rIns="91425" bIns="45700" anchor="t" anchorCtr="0">
            <a:normAutofit/>
          </a:bodyPr>
          <a:lstStyle/>
          <a:p>
            <a:pPr marL="453606" lvl="1" indent="-285750">
              <a:lnSpc>
                <a:spcPct val="100000"/>
              </a:lnSpc>
              <a:spcBef>
                <a:spcPts val="0"/>
              </a:spcBef>
              <a:buSzPts val="2000"/>
              <a:buFont typeface="Wingdings" pitchFamily="2" charset="2"/>
              <a:buChar char="v"/>
            </a:pPr>
            <a:r>
              <a:rPr lang="en-US" sz="2000" b="1" dirty="0">
                <a:latin typeface="Times New Roman" panose="02020603050405020304" pitchFamily="18" charset="0"/>
                <a:ea typeface="Georgia"/>
                <a:cs typeface="Times New Roman" panose="02020603050405020304" pitchFamily="18" charset="0"/>
                <a:sym typeface="Georgia"/>
              </a:rPr>
              <a:t>Ecological validity </a:t>
            </a:r>
            <a:r>
              <a:rPr lang="en-US" sz="2000" dirty="0">
                <a:latin typeface="Times New Roman" panose="02020603050405020304" pitchFamily="18" charset="0"/>
                <a:ea typeface="Georgia"/>
                <a:cs typeface="Times New Roman" panose="02020603050405020304" pitchFamily="18" charset="0"/>
                <a:sym typeface="Georgia"/>
              </a:rPr>
              <a:t>is </a:t>
            </a:r>
            <a:r>
              <a:rPr lang="en-IN" sz="2000" dirty="0">
                <a:latin typeface="Times New Roman" panose="02020603050405020304" pitchFamily="18" charset="0"/>
                <a:cs typeface="Times New Roman" panose="02020603050405020304" pitchFamily="18" charset="0"/>
              </a:rPr>
              <a:t>the degree to which the results obtained from research or experimentation are representative of conditions in the wider world. For example, psychological research carried out exclusively among university students might have a low ecological validity when applied to the population as a whole. </a:t>
            </a:r>
          </a:p>
          <a:p>
            <a:pPr marL="453606" lvl="1" indent="-285750">
              <a:lnSpc>
                <a:spcPct val="100000"/>
              </a:lnSpc>
              <a:spcBef>
                <a:spcPts val="0"/>
              </a:spcBef>
              <a:buSzPts val="2000"/>
              <a:buFont typeface="Wingdings" pitchFamily="2" charset="2"/>
              <a:buChar char="v"/>
            </a:pPr>
            <a:endParaRPr sz="2000" dirty="0">
              <a:latin typeface="Times New Roman" panose="02020603050405020304" pitchFamily="18" charset="0"/>
              <a:cs typeface="Times New Roman" panose="02020603050405020304" pitchFamily="18" charset="0"/>
            </a:endParaRPr>
          </a:p>
          <a:p>
            <a:pPr marL="453606" lvl="1" indent="-285750">
              <a:lnSpc>
                <a:spcPct val="100000"/>
              </a:lnSpc>
              <a:buSzPts val="2000"/>
              <a:buFont typeface="Wingdings" pitchFamily="2" charset="2"/>
              <a:buChar char="v"/>
            </a:pPr>
            <a:r>
              <a:rPr lang="en-US" sz="2000" b="1" dirty="0">
                <a:latin typeface="Times New Roman" panose="02020603050405020304" pitchFamily="18" charset="0"/>
                <a:ea typeface="Georgia"/>
                <a:cs typeface="Times New Roman" panose="02020603050405020304" pitchFamily="18" charset="0"/>
                <a:sym typeface="Georgia"/>
              </a:rPr>
              <a:t>Experimenter effect </a:t>
            </a:r>
            <a:r>
              <a:rPr lang="en-US" sz="2000" dirty="0">
                <a:latin typeface="Times New Roman" panose="02020603050405020304" pitchFamily="18" charset="0"/>
                <a:ea typeface="Georgia"/>
                <a:cs typeface="Times New Roman" panose="02020603050405020304" pitchFamily="18" charset="0"/>
                <a:sym typeface="Georgia"/>
              </a:rPr>
              <a:t>involves </a:t>
            </a:r>
            <a:r>
              <a:rPr lang="en-IN" sz="2000" dirty="0">
                <a:latin typeface="Times New Roman" panose="02020603050405020304" pitchFamily="18" charset="0"/>
                <a:cs typeface="Times New Roman" panose="02020603050405020304" pitchFamily="18" charset="0"/>
              </a:rPr>
              <a:t>any influence a researcher may have on the results of his or her research, derived from either interaction with participants or unintentional errors of observation, measurement, analysis, or interpretation. In the former, the experimenter’s personal characteristics (e.g., age, sex, race), attitudes, and expectations directly affect the behaviour of the participants. In the latter, the experimenter’s procedural errors (often arising from his or her expectations about results) have no effect on participant responses but indirectly distort the research findings.</a:t>
            </a:r>
          </a:p>
          <a:p>
            <a:pPr marL="167856" lvl="1" indent="0">
              <a:lnSpc>
                <a:spcPct val="100000"/>
              </a:lnSpc>
              <a:buSzPts val="2000"/>
              <a:buNone/>
            </a:pPr>
            <a:endParaRPr sz="2000" b="1" dirty="0">
              <a:latin typeface="Times New Roman" panose="02020603050405020304" pitchFamily="18" charset="0"/>
              <a:cs typeface="Times New Roman" panose="02020603050405020304" pitchFamily="18" charset="0"/>
            </a:endParaRPr>
          </a:p>
          <a:p>
            <a:pPr marL="453606" lvl="1" indent="-285750">
              <a:lnSpc>
                <a:spcPct val="100000"/>
              </a:lnSpc>
              <a:buSzPts val="2000"/>
              <a:buFont typeface="Wingdings" pitchFamily="2" charset="2"/>
              <a:buChar char="v"/>
            </a:pPr>
            <a:r>
              <a:rPr lang="en-US" sz="2000" b="1" dirty="0">
                <a:latin typeface="Times New Roman" panose="02020603050405020304" pitchFamily="18" charset="0"/>
                <a:ea typeface="Georgia"/>
                <a:cs typeface="Times New Roman" panose="02020603050405020304" pitchFamily="18" charset="0"/>
                <a:sym typeface="Georgia"/>
              </a:rPr>
              <a:t>Demand characteristics </a:t>
            </a:r>
            <a:r>
              <a:rPr lang="en-US" sz="2000" dirty="0">
                <a:latin typeface="Times New Roman" panose="02020603050405020304" pitchFamily="18" charset="0"/>
                <a:ea typeface="Georgia"/>
                <a:cs typeface="Times New Roman" panose="02020603050405020304" pitchFamily="18" charset="0"/>
                <a:sym typeface="Georgia"/>
              </a:rPr>
              <a:t>is </a:t>
            </a:r>
            <a:r>
              <a:rPr lang="en-IN" sz="2000" dirty="0">
                <a:latin typeface="Times New Roman" panose="02020603050405020304" pitchFamily="18" charset="0"/>
                <a:cs typeface="Times New Roman" panose="02020603050405020304" pitchFamily="18" charset="0"/>
              </a:rPr>
              <a:t>an experiment or research project include cues that may influence or bias the participants’ behaviour, for example, by suggesting the outcome or response that the experimenter expects or desires. </a:t>
            </a:r>
          </a:p>
          <a:p>
            <a:pPr marL="167856" lvl="1" indent="0">
              <a:lnSpc>
                <a:spcPct val="100000"/>
              </a:lnSpc>
              <a:buSzPts val="2000"/>
              <a:buNone/>
            </a:pPr>
            <a:endParaRPr lang="en-US" sz="2000" dirty="0">
              <a:latin typeface="Times New Roman" panose="02020603050405020304" pitchFamily="18" charset="0"/>
              <a:ea typeface="Georgia"/>
              <a:cs typeface="Times New Roman" panose="02020603050405020304" pitchFamily="18" charset="0"/>
              <a:sym typeface="Georgia"/>
            </a:endParaRPr>
          </a:p>
          <a:p>
            <a:pPr marL="453606" lvl="1" indent="-285750">
              <a:lnSpc>
                <a:spcPct val="100000"/>
              </a:lnSpc>
              <a:buSzPts val="2000"/>
              <a:buFont typeface="Wingdings" pitchFamily="2" charset="2"/>
              <a:buChar char="v"/>
            </a:pPr>
            <a:r>
              <a:rPr lang="en-US" sz="2000" b="1" dirty="0">
                <a:latin typeface="Times New Roman" panose="02020603050405020304" pitchFamily="18" charset="0"/>
                <a:ea typeface="Georgia"/>
                <a:cs typeface="Times New Roman" panose="02020603050405020304" pitchFamily="18" charset="0"/>
                <a:sym typeface="Georgia"/>
              </a:rPr>
              <a:t>Debriefing </a:t>
            </a:r>
            <a:r>
              <a:rPr lang="en-IN" sz="2000" dirty="0">
                <a:latin typeface="Times New Roman" panose="02020603050405020304" pitchFamily="18" charset="0"/>
                <a:cs typeface="Times New Roman" panose="02020603050405020304" pitchFamily="18" charset="0"/>
              </a:rPr>
              <a:t>is a procedure that occurs after the conclusion of the study wherein the participants are provided the opportunity to discuss with the researcher the details of the research.</a:t>
            </a:r>
            <a:endParaRPr lang="en-US" sz="2000" u="sng" dirty="0">
              <a:latin typeface="Times New Roman" panose="02020603050405020304" pitchFamily="18" charset="0"/>
              <a:ea typeface="Georgia"/>
              <a:cs typeface="Times New Roman" panose="02020603050405020304" pitchFamily="18" charset="0"/>
              <a:sym typeface="Georgia"/>
            </a:endParaRPr>
          </a:p>
          <a:p>
            <a:pPr marL="453606" lvl="1" indent="-285750">
              <a:lnSpc>
                <a:spcPct val="100000"/>
              </a:lnSpc>
              <a:buSzPts val="2000"/>
              <a:buFont typeface="Wingdings" pitchFamily="2" charset="2"/>
              <a:buChar char="v"/>
            </a:pPr>
            <a:endParaRPr sz="2000" dirty="0">
              <a:latin typeface="Times New Roman" panose="02020603050405020304" pitchFamily="18" charset="0"/>
              <a:cs typeface="Times New Roman" panose="02020603050405020304" pitchFamily="18" charset="0"/>
            </a:endParaRPr>
          </a:p>
          <a:p>
            <a:pPr marL="228600" lvl="0" indent="-50800" algn="l" rtl="0">
              <a:lnSpc>
                <a:spcPct val="90000"/>
              </a:lnSpc>
              <a:spcBef>
                <a:spcPts val="1000"/>
              </a:spcBef>
              <a:spcAft>
                <a:spcPts val="0"/>
              </a:spcAft>
              <a:buClr>
                <a:schemeClr val="dk1"/>
              </a:buClr>
              <a:buSzPts val="2800"/>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19456" y="1"/>
            <a:ext cx="11134344" cy="1690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eorgia"/>
              <a:buNone/>
            </a:pPr>
            <a:r>
              <a:rPr lang="en-US" dirty="0">
                <a:latin typeface="Times New Roman" panose="02020603050405020304" pitchFamily="18" charset="0"/>
                <a:ea typeface="Georgia"/>
                <a:cs typeface="Times New Roman" panose="02020603050405020304" pitchFamily="18" charset="0"/>
                <a:sym typeface="Georgia"/>
              </a:rPr>
              <a:t>Quick Recap</a:t>
            </a:r>
            <a:endParaRPr dirty="0">
              <a:latin typeface="Times New Roman" panose="02020603050405020304" pitchFamily="18" charset="0"/>
              <a:cs typeface="Times New Roman" panose="02020603050405020304" pitchFamily="18" charset="0"/>
            </a:endParaRPr>
          </a:p>
        </p:txBody>
      </p:sp>
      <p:sp>
        <p:nvSpPr>
          <p:cNvPr id="134" name="Google Shape;13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indent="-457200">
              <a:lnSpc>
                <a:spcPct val="200000"/>
              </a:lnSpc>
              <a:spcBef>
                <a:spcPts val="0"/>
              </a:spcBef>
              <a:buSzPts val="2800"/>
              <a:buFont typeface="Wingdings" pitchFamily="2" charset="2"/>
              <a:buChar char="v"/>
            </a:pPr>
            <a:r>
              <a:rPr lang="en-US" dirty="0">
                <a:latin typeface="Times New Roman" panose="02020603050405020304" pitchFamily="18" charset="0"/>
                <a:ea typeface="Georgia"/>
                <a:cs typeface="Times New Roman" panose="02020603050405020304" pitchFamily="18" charset="0"/>
                <a:sym typeface="Georgia"/>
              </a:rPr>
              <a:t>Experiment </a:t>
            </a:r>
            <a:endParaRPr dirty="0">
              <a:latin typeface="Times New Roman" panose="02020603050405020304" pitchFamily="18" charset="0"/>
              <a:cs typeface="Times New Roman" panose="02020603050405020304" pitchFamily="18" charset="0"/>
            </a:endParaRPr>
          </a:p>
          <a:p>
            <a:pPr indent="-457200">
              <a:lnSpc>
                <a:spcPct val="200000"/>
              </a:lnSpc>
              <a:buSzPts val="2800"/>
              <a:buFont typeface="Wingdings" pitchFamily="2" charset="2"/>
              <a:buChar char="v"/>
            </a:pPr>
            <a:r>
              <a:rPr lang="en-US" dirty="0">
                <a:latin typeface="Times New Roman" panose="02020603050405020304" pitchFamily="18" charset="0"/>
                <a:ea typeface="Georgia"/>
                <a:cs typeface="Times New Roman" panose="02020603050405020304" pitchFamily="18" charset="0"/>
                <a:sym typeface="Georgia"/>
              </a:rPr>
              <a:t>Hypothesis</a:t>
            </a:r>
            <a:endParaRPr dirty="0">
              <a:latin typeface="Times New Roman" panose="02020603050405020304" pitchFamily="18" charset="0"/>
              <a:cs typeface="Times New Roman" panose="02020603050405020304" pitchFamily="18" charset="0"/>
            </a:endParaRPr>
          </a:p>
          <a:p>
            <a:pPr indent="-457200">
              <a:lnSpc>
                <a:spcPct val="200000"/>
              </a:lnSpc>
              <a:buSzPts val="2800"/>
              <a:buFont typeface="Wingdings" pitchFamily="2" charset="2"/>
              <a:buChar char="v"/>
            </a:pPr>
            <a:r>
              <a:rPr lang="en-US" dirty="0">
                <a:latin typeface="Times New Roman" panose="02020603050405020304" pitchFamily="18" charset="0"/>
                <a:ea typeface="Georgia"/>
                <a:cs typeface="Times New Roman" panose="02020603050405020304" pitchFamily="18" charset="0"/>
                <a:sym typeface="Georgia"/>
              </a:rPr>
              <a:t>Independent variable</a:t>
            </a:r>
            <a:endParaRPr dirty="0">
              <a:latin typeface="Times New Roman" panose="02020603050405020304" pitchFamily="18" charset="0"/>
              <a:cs typeface="Times New Roman" panose="02020603050405020304" pitchFamily="18" charset="0"/>
            </a:endParaRPr>
          </a:p>
          <a:p>
            <a:pPr indent="-457200">
              <a:lnSpc>
                <a:spcPct val="200000"/>
              </a:lnSpc>
              <a:buSzPts val="2800"/>
              <a:buFont typeface="Wingdings" pitchFamily="2" charset="2"/>
              <a:buChar char="v"/>
            </a:pPr>
            <a:r>
              <a:rPr lang="en-US" dirty="0">
                <a:latin typeface="Times New Roman" panose="02020603050405020304" pitchFamily="18" charset="0"/>
                <a:ea typeface="Georgia"/>
                <a:cs typeface="Times New Roman" panose="02020603050405020304" pitchFamily="18" charset="0"/>
                <a:sym typeface="Georgia"/>
              </a:rPr>
              <a:t>Dependent variable </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816864" y="119311"/>
            <a:ext cx="10515600" cy="13255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400"/>
              <a:buFont typeface="Georgia"/>
              <a:buNone/>
            </a:pPr>
            <a:r>
              <a:rPr lang="en-US" sz="3200" dirty="0">
                <a:latin typeface="Times New Roman" panose="02020603050405020304" pitchFamily="18" charset="0"/>
                <a:ea typeface="Georgia"/>
                <a:cs typeface="Times New Roman" panose="02020603050405020304" pitchFamily="18" charset="0"/>
                <a:sym typeface="Georgia"/>
              </a:rPr>
              <a:t>Activity 1 – Visual Search Paradigm</a:t>
            </a:r>
            <a:endParaRPr sz="3200" dirty="0">
              <a:latin typeface="Times New Roman" panose="02020603050405020304" pitchFamily="18" charset="0"/>
              <a:cs typeface="Times New Roman" panose="02020603050405020304" pitchFamily="18" charset="0"/>
            </a:endParaRPr>
          </a:p>
        </p:txBody>
      </p:sp>
      <p:sp>
        <p:nvSpPr>
          <p:cNvPr id="140" name="Google Shape;140;p8"/>
          <p:cNvSpPr txBox="1"/>
          <p:nvPr/>
        </p:nvSpPr>
        <p:spPr>
          <a:xfrm>
            <a:off x="231648" y="1792225"/>
            <a:ext cx="683971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Georgia"/>
              <a:sym typeface="Georgia"/>
            </a:endParaRPr>
          </a:p>
          <a:p>
            <a:pPr lvl="0"/>
            <a:r>
              <a:rPr lang="en-IN" sz="2400" b="1" dirty="0">
                <a:latin typeface="Times New Roman" panose="02020603050405020304" pitchFamily="18" charset="0"/>
                <a:cs typeface="Times New Roman" panose="02020603050405020304" pitchFamily="18" charset="0"/>
              </a:rPr>
              <a:t>Visual search </a:t>
            </a:r>
            <a:r>
              <a:rPr lang="en-IN" sz="2400" dirty="0">
                <a:latin typeface="Times New Roman" panose="02020603050405020304" pitchFamily="18" charset="0"/>
                <a:cs typeface="Times New Roman" panose="02020603050405020304" pitchFamily="18" charset="0"/>
              </a:rPr>
              <a:t>is a goal-oriented activity that occurs regularly in daily life and involves the active scanning of the environment in order to locate a particular target among irrelevant non-targets.</a:t>
            </a:r>
            <a:endParaRPr sz="2400" dirty="0">
              <a:latin typeface="Times New Roman" panose="02020603050405020304" pitchFamily="18" charset="0"/>
              <a:cs typeface="Times New Roman" panose="02020603050405020304" pitchFamily="18" charset="0"/>
            </a:endParaRPr>
          </a:p>
        </p:txBody>
      </p:sp>
      <p:pic>
        <p:nvPicPr>
          <p:cNvPr id="141" name="Google Shape;141;p8" descr="Chart&#10;&#10;Description automatically generated"/>
          <p:cNvPicPr preferRelativeResize="0"/>
          <p:nvPr/>
        </p:nvPicPr>
        <p:blipFill rotWithShape="1">
          <a:blip r:embed="rId3">
            <a:alphaModFix/>
          </a:blip>
          <a:srcRect t="20664"/>
          <a:stretch/>
        </p:blipFill>
        <p:spPr>
          <a:xfrm>
            <a:off x="7268638" y="1792225"/>
            <a:ext cx="4691714" cy="3041781"/>
          </a:xfrm>
          <a:prstGeom prst="rect">
            <a:avLst/>
          </a:prstGeom>
          <a:noFill/>
          <a:ln>
            <a:noFill/>
          </a:ln>
        </p:spPr>
      </p:pic>
      <p:sp>
        <p:nvSpPr>
          <p:cNvPr id="3" name="TextBox 2">
            <a:extLst>
              <a:ext uri="{FF2B5EF4-FFF2-40B4-BE49-F238E27FC236}">
                <a16:creationId xmlns:a16="http://schemas.microsoft.com/office/drawing/2014/main" id="{2C1E4311-E122-FB45-9EA1-D6796F421841}"/>
              </a:ext>
            </a:extLst>
          </p:cNvPr>
          <p:cNvSpPr txBox="1"/>
          <p:nvPr/>
        </p:nvSpPr>
        <p:spPr>
          <a:xfrm>
            <a:off x="499872" y="5521715"/>
            <a:ext cx="1119225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Activity link - </a:t>
            </a:r>
            <a:r>
              <a:rPr lang="en-US" sz="2000" u="sng" dirty="0">
                <a:solidFill>
                  <a:schemeClr val="hlink"/>
                </a:solidFill>
                <a:latin typeface="Times New Roman" panose="02020603050405020304" pitchFamily="18" charset="0"/>
                <a:ea typeface="Georgia"/>
                <a:cs typeface="Times New Roman" panose="02020603050405020304" pitchFamily="18" charset="0"/>
                <a:sym typeface="Georgia"/>
                <a:hlinkClick r:id="rId4"/>
              </a:rPr>
              <a:t>https://www.psytoolkit.org/experiment-library/experiment_search.html</a:t>
            </a:r>
            <a:r>
              <a:rPr lang="en-US" sz="2000" dirty="0">
                <a:latin typeface="Times New Roman" panose="02020603050405020304" pitchFamily="18" charset="0"/>
                <a:ea typeface="Georgia"/>
                <a:cs typeface="Times New Roman" panose="02020603050405020304" pitchFamily="18" charset="0"/>
                <a:sym typeface="Georgia"/>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838200" y="294258"/>
            <a:ext cx="10515600" cy="85652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000"/>
              <a:buFont typeface="Georgia"/>
              <a:buNone/>
            </a:pPr>
            <a:r>
              <a:rPr lang="en-US" sz="4000" dirty="0">
                <a:latin typeface="Times New Roman" panose="02020603050405020304" pitchFamily="18" charset="0"/>
                <a:ea typeface="Georgia"/>
                <a:cs typeface="Times New Roman" panose="02020603050405020304" pitchFamily="18" charset="0"/>
                <a:sym typeface="Georgia"/>
              </a:rPr>
              <a:t>Discussion</a:t>
            </a:r>
            <a:endParaRPr dirty="0">
              <a:latin typeface="Times New Roman" panose="02020603050405020304" pitchFamily="18" charset="0"/>
              <a:ea typeface="Georgia"/>
              <a:cs typeface="Times New Roman" panose="02020603050405020304" pitchFamily="18" charset="0"/>
              <a:sym typeface="Georgia"/>
            </a:endParaRPr>
          </a:p>
        </p:txBody>
      </p:sp>
      <p:sp>
        <p:nvSpPr>
          <p:cNvPr id="153" name="Google Shape;153;p10"/>
          <p:cNvSpPr txBox="1">
            <a:spLocks noGrp="1"/>
          </p:cNvSpPr>
          <p:nvPr>
            <p:ph type="body" idx="1"/>
          </p:nvPr>
        </p:nvSpPr>
        <p:spPr>
          <a:xfrm>
            <a:off x="486156" y="1325563"/>
            <a:ext cx="11219688" cy="523817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panose="02020603050405020304" pitchFamily="18" charset="0"/>
                <a:ea typeface="Georgia"/>
                <a:cs typeface="Times New Roman" panose="02020603050405020304" pitchFamily="18" charset="0"/>
                <a:sym typeface="Georgia"/>
              </a:rPr>
              <a:t>IV</a:t>
            </a:r>
            <a:endParaRPr dirty="0">
              <a:latin typeface="Times New Roman" panose="02020603050405020304" pitchFamily="18" charset="0"/>
              <a:cs typeface="Times New Roman" panose="02020603050405020304" pitchFamily="18" charset="0"/>
            </a:endParaRPr>
          </a:p>
          <a:p>
            <a:pPr marL="228600" lvl="0" indent="-114300" algn="l" rtl="0">
              <a:lnSpc>
                <a:spcPct val="90000"/>
              </a:lnSpc>
              <a:spcBef>
                <a:spcPts val="1000"/>
              </a:spcBef>
              <a:spcAft>
                <a:spcPts val="0"/>
              </a:spcAft>
              <a:buClr>
                <a:schemeClr val="dk1"/>
              </a:buClr>
              <a:buSzPts val="1800"/>
              <a:buNone/>
            </a:pPr>
            <a:endParaRPr sz="1800" dirty="0">
              <a:latin typeface="Times New Roman" panose="02020603050405020304" pitchFamily="18" charset="0"/>
              <a:ea typeface="Georgia"/>
              <a:cs typeface="Times New Roman" panose="02020603050405020304" pitchFamily="18" charset="0"/>
              <a:sym typeface="Georgia"/>
            </a:endParaRPr>
          </a:p>
          <a:p>
            <a:pPr marL="228600" lvl="0" indent="-228600" algn="l" rtl="0">
              <a:lnSpc>
                <a:spcPct val="90000"/>
              </a:lnSpc>
              <a:spcBef>
                <a:spcPts val="1000"/>
              </a:spcBef>
              <a:spcAft>
                <a:spcPts val="0"/>
              </a:spcAft>
              <a:buClr>
                <a:schemeClr val="dk1"/>
              </a:buClr>
              <a:buSzPts val="2800"/>
              <a:buChar char="•"/>
            </a:pPr>
            <a:r>
              <a:rPr lang="en-US" dirty="0">
                <a:latin typeface="Times New Roman" panose="02020603050405020304" pitchFamily="18" charset="0"/>
                <a:ea typeface="Georgia"/>
                <a:cs typeface="Times New Roman" panose="02020603050405020304" pitchFamily="18" charset="0"/>
                <a:sym typeface="Georgia"/>
              </a:rPr>
              <a:t>DV</a:t>
            </a:r>
            <a:endParaRPr dirty="0">
              <a:latin typeface="Times New Roman" panose="02020603050405020304" pitchFamily="18" charset="0"/>
              <a:cs typeface="Times New Roman" panose="02020603050405020304" pitchFamily="18" charset="0"/>
            </a:endParaRPr>
          </a:p>
          <a:p>
            <a:pPr marL="228600" lvl="0" indent="-114300" algn="l" rtl="0">
              <a:lnSpc>
                <a:spcPct val="90000"/>
              </a:lnSpc>
              <a:spcBef>
                <a:spcPts val="1000"/>
              </a:spcBef>
              <a:spcAft>
                <a:spcPts val="0"/>
              </a:spcAft>
              <a:buClr>
                <a:schemeClr val="dk1"/>
              </a:buClr>
              <a:buSzPts val="1800"/>
              <a:buNone/>
            </a:pPr>
            <a:endParaRPr sz="1800" dirty="0">
              <a:latin typeface="Times New Roman" panose="02020603050405020304" pitchFamily="18" charset="0"/>
              <a:ea typeface="Georgia"/>
              <a:cs typeface="Times New Roman" panose="02020603050405020304" pitchFamily="18" charset="0"/>
              <a:sym typeface="Georgia"/>
            </a:endParaRPr>
          </a:p>
          <a:p>
            <a:pPr marL="228600" lvl="0" indent="-228600" algn="l" rtl="0">
              <a:lnSpc>
                <a:spcPct val="90000"/>
              </a:lnSpc>
              <a:spcBef>
                <a:spcPts val="1000"/>
              </a:spcBef>
              <a:spcAft>
                <a:spcPts val="0"/>
              </a:spcAft>
              <a:buClr>
                <a:schemeClr val="dk1"/>
              </a:buClr>
              <a:buSzPts val="2800"/>
              <a:buChar char="•"/>
            </a:pPr>
            <a:r>
              <a:rPr lang="en-US" dirty="0">
                <a:latin typeface="Times New Roman" panose="02020603050405020304" pitchFamily="18" charset="0"/>
                <a:ea typeface="Georgia"/>
                <a:cs typeface="Times New Roman" panose="02020603050405020304" pitchFamily="18" charset="0"/>
                <a:sym typeface="Georgia"/>
              </a:rPr>
              <a:t>CV</a:t>
            </a:r>
            <a:endParaRPr dirty="0">
              <a:latin typeface="Times New Roman" panose="02020603050405020304" pitchFamily="18" charset="0"/>
              <a:cs typeface="Times New Roman" panose="02020603050405020304" pitchFamily="18" charset="0"/>
            </a:endParaRPr>
          </a:p>
          <a:p>
            <a:pPr marL="228600" lvl="0" indent="-114300" algn="l" rtl="0">
              <a:lnSpc>
                <a:spcPct val="90000"/>
              </a:lnSpc>
              <a:spcBef>
                <a:spcPts val="1000"/>
              </a:spcBef>
              <a:spcAft>
                <a:spcPts val="0"/>
              </a:spcAft>
              <a:buClr>
                <a:schemeClr val="dk1"/>
              </a:buClr>
              <a:buSzPts val="1800"/>
              <a:buNone/>
            </a:pPr>
            <a:endParaRPr sz="1800" dirty="0">
              <a:latin typeface="Times New Roman" panose="02020603050405020304" pitchFamily="18" charset="0"/>
              <a:ea typeface="Georgia"/>
              <a:cs typeface="Times New Roman" panose="02020603050405020304" pitchFamily="18" charset="0"/>
              <a:sym typeface="Georgia"/>
            </a:endParaRPr>
          </a:p>
          <a:p>
            <a:pPr marL="228600" lvl="0" indent="-228600" algn="l" rtl="0">
              <a:lnSpc>
                <a:spcPct val="90000"/>
              </a:lnSpc>
              <a:spcBef>
                <a:spcPts val="1000"/>
              </a:spcBef>
              <a:spcAft>
                <a:spcPts val="0"/>
              </a:spcAft>
              <a:buClr>
                <a:schemeClr val="dk1"/>
              </a:buClr>
              <a:buSzPts val="2800"/>
              <a:buChar char="•"/>
            </a:pPr>
            <a:r>
              <a:rPr lang="en-US" dirty="0">
                <a:latin typeface="Times New Roman" panose="02020603050405020304" pitchFamily="18" charset="0"/>
                <a:ea typeface="Georgia"/>
                <a:cs typeface="Times New Roman" panose="02020603050405020304" pitchFamily="18" charset="0"/>
                <a:sym typeface="Georgia"/>
              </a:rPr>
              <a:t>Limitations</a:t>
            </a:r>
          </a:p>
          <a:p>
            <a:pPr marL="228600" lvl="0" indent="-228600" algn="l" rtl="0">
              <a:lnSpc>
                <a:spcPct val="90000"/>
              </a:lnSpc>
              <a:spcBef>
                <a:spcPts val="1000"/>
              </a:spcBef>
              <a:spcAft>
                <a:spcPts val="0"/>
              </a:spcAft>
              <a:buClr>
                <a:schemeClr val="dk1"/>
              </a:buClr>
              <a:buSzPts val="2800"/>
              <a:buChar char="•"/>
            </a:pPr>
            <a:endParaRPr lang="en-US" sz="1800" dirty="0">
              <a:latin typeface="Times New Roman" panose="02020603050405020304" pitchFamily="18" charset="0"/>
              <a:ea typeface="Georgia"/>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 dirty="0">
                <a:latin typeface="Times New Roman" panose="02020603050405020304" pitchFamily="18" charset="0"/>
                <a:cs typeface="Times New Roman" panose="02020603050405020304" pitchFamily="18" charset="0"/>
              </a:rPr>
              <a:t>If you were to replicate this study, would you make any changes from the original experiment and why?</a:t>
            </a:r>
            <a:endParaRPr dirty="0">
              <a:latin typeface="Times New Roman" panose="02020603050405020304" pitchFamily="18" charset="0"/>
              <a:ea typeface="Georgia"/>
              <a:cs typeface="Times New Roman" panose="02020603050405020304" pitchFamily="18" charset="0"/>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848</Words>
  <Application>Microsoft Macintosh PowerPoint</Application>
  <PresentationFormat>Widescreen</PresentationFormat>
  <Paragraphs>77</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Calibri</vt:lpstr>
      <vt:lpstr>Arial</vt:lpstr>
      <vt:lpstr>Wingdings</vt:lpstr>
      <vt:lpstr>Georgia</vt:lpstr>
      <vt:lpstr>Office Theme</vt:lpstr>
      <vt:lpstr>PowerPoint Presentation</vt:lpstr>
      <vt:lpstr>What is an experiment?  </vt:lpstr>
      <vt:lpstr>PowerPoint Presentation</vt:lpstr>
      <vt:lpstr>PowerPoint Presentation</vt:lpstr>
      <vt:lpstr>PowerPoint Presentation</vt:lpstr>
      <vt:lpstr>Experiment Terminologies</vt:lpstr>
      <vt:lpstr>Quick Recap</vt:lpstr>
      <vt:lpstr>Activity 1 – Visual Search Paradigm</vt:lpstr>
      <vt:lpstr>Discussion</vt:lpstr>
      <vt:lpstr>PowerPoint Presentation</vt:lpstr>
      <vt:lpstr>Watch on your own:   https://youtu.be/B2GcTIJYIZI  (Experimental Method - 6:32 mins)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Ouroz Khan</dc:creator>
  <cp:lastModifiedBy>Preeti Sharma</cp:lastModifiedBy>
  <cp:revision>11</cp:revision>
  <dcterms:created xsi:type="dcterms:W3CDTF">2021-03-24T05:17:31Z</dcterms:created>
  <dcterms:modified xsi:type="dcterms:W3CDTF">2022-08-28T14:11:31Z</dcterms:modified>
</cp:coreProperties>
</file>